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65" r:id="rId3"/>
    <p:sldId id="259" r:id="rId4"/>
    <p:sldId id="262" r:id="rId5"/>
    <p:sldId id="263" r:id="rId6"/>
    <p:sldId id="261" r:id="rId7"/>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2742" autoAdjust="0"/>
  </p:normalViewPr>
  <p:slideViewPr>
    <p:cSldViewPr>
      <p:cViewPr>
        <p:scale>
          <a:sx n="66" d="100"/>
          <a:sy n="66" d="100"/>
        </p:scale>
        <p:origin x="-1506" y="52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pPr/>
              <a:t>2017/2/17</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pPr/>
              <a:t>‹#›</a:t>
            </a:fld>
            <a:endParaRPr kumimoji="1" lang="ja-JP" altLang="en-US"/>
          </a:p>
        </p:txBody>
      </p:sp>
    </p:spTree>
    <p:extLst>
      <p:ext uri="{BB962C8B-B14F-4D97-AF65-F5344CB8AC3E}">
        <p14:creationId xmlns=""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2017/2/17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2017/2/17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2017/2/17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2017/2/17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2017/2/17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2017/2/17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2017/2/17</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2017/2/17</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2017/2/17</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2017/2/17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2017/2/17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2017/2/17</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altLang="ja-JP" dirty="0"/>
              <a:t>WF on NR BS receiver  requirement</a:t>
            </a:r>
            <a:endParaRPr kumimoji="1" lang="ja-JP" altLang="en-US" dirty="0"/>
          </a:p>
        </p:txBody>
      </p:sp>
      <p:sp>
        <p:nvSpPr>
          <p:cNvPr id="3" name="サブタイトル 2"/>
          <p:cNvSpPr>
            <a:spLocks noGrp="1"/>
          </p:cNvSpPr>
          <p:nvPr>
            <p:ph type="subTitle" idx="1"/>
          </p:nvPr>
        </p:nvSpPr>
        <p:spPr/>
        <p:txBody>
          <a:bodyPr/>
          <a:lstStyle/>
          <a:p>
            <a:r>
              <a:rPr lang="en-US" altLang="ja-JP" dirty="0" smtClean="0"/>
              <a:t>ZTE,CATT,NEC</a:t>
            </a:r>
            <a:endParaRPr kumimoji="1" lang="ja-JP" altLang="en-US" dirty="0"/>
          </a:p>
        </p:txBody>
      </p:sp>
      <p:sp>
        <p:nvSpPr>
          <p:cNvPr id="4" name="テキスト ボックス 3"/>
          <p:cNvSpPr txBox="1"/>
          <p:nvPr/>
        </p:nvSpPr>
        <p:spPr>
          <a:xfrm>
            <a:off x="107504" y="188639"/>
            <a:ext cx="3397918" cy="646331"/>
          </a:xfrm>
          <a:prstGeom prst="rect">
            <a:avLst/>
          </a:prstGeom>
          <a:noFill/>
        </p:spPr>
        <p:txBody>
          <a:bodyPr wrap="none" rtlCol="0">
            <a:spAutoFit/>
          </a:bodyPr>
          <a:lstStyle/>
          <a:p>
            <a:r>
              <a:rPr lang="en-GB" altLang="ja-JP" b="1" dirty="0"/>
              <a:t>3GPP TSG-RAN WG4#82 meeting</a:t>
            </a:r>
          </a:p>
          <a:p>
            <a:r>
              <a:rPr lang="en-GB" altLang="ja-JP" b="1" dirty="0"/>
              <a:t>Athens, Greece, 13 - 17 Feb, 2017</a:t>
            </a:r>
            <a:endParaRPr lang="ja-JP" altLang="ja-JP" dirty="0"/>
          </a:p>
        </p:txBody>
      </p:sp>
      <p:sp>
        <p:nvSpPr>
          <p:cNvPr id="5" name="正方形/長方形 4"/>
          <p:cNvSpPr/>
          <p:nvPr/>
        </p:nvSpPr>
        <p:spPr>
          <a:xfrm>
            <a:off x="5897116" y="116632"/>
            <a:ext cx="3067372" cy="923330"/>
          </a:xfrm>
          <a:prstGeom prst="rect">
            <a:avLst/>
          </a:prstGeom>
        </p:spPr>
        <p:txBody>
          <a:bodyPr wrap="square">
            <a:spAutoFit/>
          </a:bodyPr>
          <a:lstStyle/>
          <a:p>
            <a:pPr algn="r"/>
            <a:r>
              <a:rPr lang="en-US" altLang="ja-JP" b="1" dirty="0" smtClean="0"/>
              <a:t>R4-1702352</a:t>
            </a:r>
            <a:endParaRPr lang="en-US" altLang="ja-JP" b="1" dirty="0"/>
          </a:p>
          <a:p>
            <a:r>
              <a:rPr lang="en-US" altLang="ja-JP" b="1" dirty="0"/>
              <a:t>Agenda item:</a:t>
            </a:r>
            <a:r>
              <a:rPr lang="en-US" altLang="ja-JP" dirty="0"/>
              <a:t>	</a:t>
            </a:r>
            <a:r>
              <a:rPr lang="en-US" altLang="ja-JP" dirty="0" smtClean="0"/>
              <a:t>10.4.3.4</a:t>
            </a:r>
            <a:endParaRPr lang="ja-JP" altLang="ja-JP" dirty="0"/>
          </a:p>
          <a:p>
            <a:r>
              <a:rPr lang="en-US" altLang="ja-JP" b="1" dirty="0"/>
              <a:t>Document for:</a:t>
            </a:r>
            <a:r>
              <a:rPr lang="en-US" altLang="ja-JP" dirty="0"/>
              <a:t>	Approval</a:t>
            </a:r>
            <a:endParaRPr lang="ja-JP" altLang="en-US" dirty="0"/>
          </a:p>
        </p:txBody>
      </p:sp>
    </p:spTree>
    <p:extLst>
      <p:ext uri="{BB962C8B-B14F-4D97-AF65-F5344CB8AC3E}">
        <p14:creationId xmlns="" xmlns:p14="http://schemas.microsoft.com/office/powerpoint/2010/main" val="28854102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txBox="1">
            <a:spLocks/>
          </p:cNvSpPr>
          <p:nvPr/>
        </p:nvSpPr>
        <p:spPr>
          <a:xfrm>
            <a:off x="457200" y="44624"/>
            <a:ext cx="8229600" cy="490066"/>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altLang="ja-JP" sz="3200" dirty="0">
                <a:latin typeface="+mj-lt"/>
                <a:ea typeface="+mj-ea"/>
                <a:cs typeface="+mj-cs"/>
              </a:rPr>
              <a:t>Information</a:t>
            </a:r>
            <a:endParaRPr kumimoji="1" lang="ja-JP" altLang="en-US" sz="3200" b="0" i="0" u="none" strike="noStrike" kern="1200" cap="none" spc="0" normalizeH="0" baseline="0" noProof="0" dirty="0">
              <a:ln>
                <a:noFill/>
              </a:ln>
              <a:solidFill>
                <a:schemeClr val="tx1"/>
              </a:solidFill>
              <a:effectLst/>
              <a:uLnTx/>
              <a:uFillTx/>
              <a:latin typeface="+mj-lt"/>
              <a:ea typeface="+mj-ea"/>
              <a:cs typeface="+mj-cs"/>
            </a:endParaRPr>
          </a:p>
        </p:txBody>
      </p:sp>
      <p:graphicFrame>
        <p:nvGraphicFramePr>
          <p:cNvPr id="7" name="表格 6"/>
          <p:cNvGraphicFramePr>
            <a:graphicFrameLocks noGrp="1"/>
          </p:cNvGraphicFramePr>
          <p:nvPr/>
        </p:nvGraphicFramePr>
        <p:xfrm>
          <a:off x="371872" y="548680"/>
          <a:ext cx="8448600" cy="5585486"/>
        </p:xfrm>
        <a:graphic>
          <a:graphicData uri="http://schemas.openxmlformats.org/drawingml/2006/table">
            <a:tbl>
              <a:tblPr firstRow="1" bandRow="1">
                <a:tableStyleId>{5C22544A-7EE6-4342-B048-85BDC9FD1C3A}</a:tableStyleId>
              </a:tblPr>
              <a:tblGrid>
                <a:gridCol w="2903984">
                  <a:extLst>
                    <a:ext uri="{9D8B030D-6E8A-4147-A177-3AD203B41FA5}">
                      <a16:colId xmlns="" xmlns:a16="http://schemas.microsoft.com/office/drawing/2014/main" val="20000"/>
                    </a:ext>
                  </a:extLst>
                </a:gridCol>
                <a:gridCol w="5544616">
                  <a:extLst>
                    <a:ext uri="{9D8B030D-6E8A-4147-A177-3AD203B41FA5}">
                      <a16:colId xmlns="" xmlns:a16="http://schemas.microsoft.com/office/drawing/2014/main" val="20001"/>
                    </a:ext>
                  </a:extLst>
                </a:gridCol>
              </a:tblGrid>
              <a:tr h="0">
                <a:tc>
                  <a:txBody>
                    <a:bodyPr/>
                    <a:lstStyle/>
                    <a:p>
                      <a:r>
                        <a:rPr lang="en-US" altLang="zh-CN" dirty="0"/>
                        <a:t>NR</a:t>
                      </a:r>
                      <a:r>
                        <a:rPr lang="en-US" altLang="zh-CN" baseline="0" dirty="0"/>
                        <a:t> BS receiver requirement </a:t>
                      </a:r>
                      <a:endParaRPr lang="zh-CN" altLang="en-US" dirty="0"/>
                    </a:p>
                  </a:txBody>
                  <a:tcPr/>
                </a:tc>
                <a:tc>
                  <a:txBody>
                    <a:bodyPr/>
                    <a:lstStyle/>
                    <a:p>
                      <a:r>
                        <a:rPr lang="en-US" altLang="zh-CN" dirty="0"/>
                        <a:t>Contribution</a:t>
                      </a:r>
                      <a:r>
                        <a:rPr lang="en-US" altLang="zh-CN" baseline="0" dirty="0"/>
                        <a:t> </a:t>
                      </a:r>
                      <a:endParaRPr lang="zh-CN" altLang="en-US" dirty="0"/>
                    </a:p>
                  </a:txBody>
                  <a:tcPr/>
                </a:tc>
                <a:extLst>
                  <a:ext uri="{0D108BD9-81ED-4DB2-BD59-A6C34878D82A}">
                    <a16:rowId xmlns="" xmlns:a16="http://schemas.microsoft.com/office/drawing/2014/main" val="10000"/>
                  </a:ext>
                </a:extLst>
              </a:tr>
              <a:tr h="461023">
                <a:tc>
                  <a:txBody>
                    <a:bodyPr/>
                    <a:lstStyle/>
                    <a:p>
                      <a:r>
                        <a:rPr lang="en-US" altLang="zh-CN" u="none" dirty="0"/>
                        <a:t>REFSENS</a:t>
                      </a:r>
                      <a:endParaRPr lang="zh-CN" altLang="en-US" u="none" dirty="0"/>
                    </a:p>
                  </a:txBody>
                  <a:tcPr/>
                </a:tc>
                <a:tc>
                  <a:txBody>
                    <a:bodyPr/>
                    <a:lstStyle/>
                    <a:p>
                      <a:r>
                        <a:rPr kumimoji="1" lang="en-GB" altLang="zh-CN" sz="1800" b="0" u="none" kern="1200" dirty="0">
                          <a:solidFill>
                            <a:schemeClr val="dk1"/>
                          </a:solidFill>
                          <a:latin typeface="+mn-lt"/>
                          <a:ea typeface="+mn-ea"/>
                          <a:cs typeface="+mn-cs"/>
                        </a:rPr>
                        <a:t>R4-1700862,NR BS conduct sensitivity granularity, ZTE</a:t>
                      </a:r>
                      <a:endParaRPr lang="zh-CN" altLang="en-US" b="0" u="none" dirty="0"/>
                    </a:p>
                  </a:txBody>
                  <a:tcPr/>
                </a:tc>
                <a:extLst>
                  <a:ext uri="{0D108BD9-81ED-4DB2-BD59-A6C34878D82A}">
                    <a16:rowId xmlns="" xmlns:a16="http://schemas.microsoft.com/office/drawing/2014/main" val="10001"/>
                  </a:ext>
                </a:extLst>
              </a:tr>
              <a:tr h="541369">
                <a:tc>
                  <a:txBody>
                    <a:bodyPr/>
                    <a:lstStyle/>
                    <a:p>
                      <a:r>
                        <a:rPr lang="en-US" altLang="zh-CN" dirty="0"/>
                        <a:t>Dynamic</a:t>
                      </a:r>
                      <a:r>
                        <a:rPr lang="en-US" altLang="zh-CN" baseline="0" dirty="0"/>
                        <a:t> range </a:t>
                      </a:r>
                      <a:endParaRPr lang="zh-CN" altLang="en-US" dirty="0"/>
                    </a:p>
                  </a:txBody>
                  <a:tcPr/>
                </a:tc>
                <a:tc>
                  <a:txBody>
                    <a:bodyPr/>
                    <a:lstStyle/>
                    <a:p>
                      <a:r>
                        <a:rPr kumimoji="1" lang="en-GB" altLang="zh-CN" sz="1800" b="0" u="none" kern="1200" dirty="0">
                          <a:solidFill>
                            <a:schemeClr val="dk1"/>
                          </a:solidFill>
                          <a:latin typeface="+mn-lt"/>
                          <a:ea typeface="+mn-ea"/>
                          <a:cs typeface="+mn-cs"/>
                        </a:rPr>
                        <a:t>R4-1701451,Discussion on receiver dynamic range of NR BS,ZTE</a:t>
                      </a:r>
                      <a:endParaRPr lang="zh-CN" altLang="en-US" b="0" u="none" dirty="0"/>
                    </a:p>
                  </a:txBody>
                  <a:tcPr/>
                </a:tc>
                <a:extLst>
                  <a:ext uri="{0D108BD9-81ED-4DB2-BD59-A6C34878D82A}">
                    <a16:rowId xmlns="" xmlns:a16="http://schemas.microsoft.com/office/drawing/2014/main" val="10002"/>
                  </a:ext>
                </a:extLst>
              </a:tr>
              <a:tr h="461023">
                <a:tc>
                  <a:txBody>
                    <a:bodyPr/>
                    <a:lstStyle/>
                    <a:p>
                      <a:r>
                        <a:rPr lang="en-US" altLang="zh-CN" dirty="0"/>
                        <a:t>In</a:t>
                      </a:r>
                      <a:r>
                        <a:rPr lang="en-US" altLang="zh-CN" baseline="0" dirty="0"/>
                        <a:t> channel selectivity </a:t>
                      </a:r>
                      <a:endParaRPr lang="zh-CN" altLang="en-US" dirty="0"/>
                    </a:p>
                  </a:txBody>
                  <a:tcPr/>
                </a:tc>
                <a:tc>
                  <a:txBody>
                    <a:bodyPr/>
                    <a:lstStyle/>
                    <a:p>
                      <a:r>
                        <a:rPr kumimoji="1" lang="en-GB" altLang="zh-CN" sz="1800" b="0" u="none" kern="1200" dirty="0">
                          <a:solidFill>
                            <a:schemeClr val="dk1"/>
                          </a:solidFill>
                          <a:latin typeface="+mn-lt"/>
                          <a:ea typeface="+mn-ea"/>
                          <a:cs typeface="+mn-cs"/>
                        </a:rPr>
                        <a:t>R4-1702034,</a:t>
                      </a:r>
                      <a:r>
                        <a:rPr kumimoji="1" lang="en-GB" altLang="zh-CN" sz="1800" b="0" u="none" kern="1200" baseline="0" dirty="0">
                          <a:solidFill>
                            <a:schemeClr val="dk1"/>
                          </a:solidFill>
                          <a:latin typeface="+mn-lt"/>
                          <a:ea typeface="+mn-ea"/>
                          <a:cs typeface="+mn-cs"/>
                        </a:rPr>
                        <a:t> </a:t>
                      </a:r>
                      <a:r>
                        <a:rPr kumimoji="1" lang="en-GB" altLang="zh-CN" sz="1800" b="0" u="none" kern="1200" dirty="0">
                          <a:solidFill>
                            <a:schemeClr val="dk1"/>
                          </a:solidFill>
                          <a:latin typeface="+mn-lt"/>
                          <a:ea typeface="+mn-ea"/>
                          <a:cs typeface="+mn-cs"/>
                        </a:rPr>
                        <a:t>WF on in-band requirements for multiple numerologies for NR, Nokia </a:t>
                      </a:r>
                    </a:p>
                    <a:p>
                      <a:r>
                        <a:rPr kumimoji="1" lang="en-GB" altLang="zh-CN" sz="1800" b="0" u="none" kern="1200" dirty="0">
                          <a:solidFill>
                            <a:schemeClr val="dk1"/>
                          </a:solidFill>
                          <a:latin typeface="+mn-lt"/>
                          <a:ea typeface="+mn-ea"/>
                          <a:cs typeface="+mn-cs"/>
                        </a:rPr>
                        <a:t>R4-1701453,</a:t>
                      </a:r>
                      <a:r>
                        <a:rPr kumimoji="1" lang="en-GB" altLang="zh-CN" sz="1800" b="0" u="none" kern="1200" baseline="0" dirty="0">
                          <a:solidFill>
                            <a:schemeClr val="dk1"/>
                          </a:solidFill>
                          <a:latin typeface="+mn-lt"/>
                          <a:ea typeface="+mn-ea"/>
                          <a:cs typeface="+mn-cs"/>
                        </a:rPr>
                        <a:t> </a:t>
                      </a:r>
                      <a:r>
                        <a:rPr kumimoji="1" lang="en-GB" altLang="zh-CN" sz="1800" b="0" u="none" kern="1200" dirty="0">
                          <a:solidFill>
                            <a:schemeClr val="dk1"/>
                          </a:solidFill>
                          <a:latin typeface="+mn-lt"/>
                          <a:ea typeface="+mn-ea"/>
                          <a:cs typeface="+mn-cs"/>
                        </a:rPr>
                        <a:t>Discussion on receiver ICS requirement of NR BS,ZTE</a:t>
                      </a:r>
                      <a:endParaRPr lang="zh-CN" altLang="en-US" dirty="0"/>
                    </a:p>
                  </a:txBody>
                  <a:tcPr/>
                </a:tc>
                <a:extLst>
                  <a:ext uri="{0D108BD9-81ED-4DB2-BD59-A6C34878D82A}">
                    <a16:rowId xmlns="" xmlns:a16="http://schemas.microsoft.com/office/drawing/2014/main" val="10003"/>
                  </a:ext>
                </a:extLst>
              </a:tr>
              <a:tr h="461023">
                <a:tc>
                  <a:txBody>
                    <a:bodyPr/>
                    <a:lstStyle/>
                    <a:p>
                      <a:r>
                        <a:rPr lang="en-US" altLang="zh-CN" dirty="0"/>
                        <a:t>ACS&amp;NBB</a:t>
                      </a:r>
                      <a:endParaRPr lang="zh-CN" altLang="en-US" dirty="0"/>
                    </a:p>
                  </a:txBody>
                  <a:tcPr/>
                </a:tc>
                <a:tc>
                  <a:txBody>
                    <a:bodyPr/>
                    <a:lstStyle/>
                    <a:p>
                      <a:r>
                        <a:rPr kumimoji="1" lang="en-GB" altLang="zh-CN" sz="1800" b="0" i="0" u="none" kern="1200" dirty="0">
                          <a:solidFill>
                            <a:schemeClr val="dk1"/>
                          </a:solidFill>
                          <a:latin typeface="+mn-lt"/>
                          <a:ea typeface="+mn-ea"/>
                          <a:cs typeface="+mn-cs"/>
                        </a:rPr>
                        <a:t>R4-1701454,Discussion on ACS and Narrowband Blocking requirement of NR BS, ZTE</a:t>
                      </a:r>
                      <a:endParaRPr lang="zh-CN" altLang="en-US" dirty="0"/>
                    </a:p>
                  </a:txBody>
                  <a:tcPr/>
                </a:tc>
                <a:extLst>
                  <a:ext uri="{0D108BD9-81ED-4DB2-BD59-A6C34878D82A}">
                    <a16:rowId xmlns="" xmlns:a16="http://schemas.microsoft.com/office/drawing/2014/main" val="10004"/>
                  </a:ext>
                </a:extLst>
              </a:tr>
              <a:tr h="461023">
                <a:tc>
                  <a:txBody>
                    <a:bodyPr/>
                    <a:lstStyle/>
                    <a:p>
                      <a:r>
                        <a:rPr lang="en-US" altLang="zh-CN" dirty="0"/>
                        <a:t>Blocking</a:t>
                      </a:r>
                      <a:r>
                        <a:rPr lang="en-US" altLang="zh-CN" baseline="0" dirty="0"/>
                        <a:t> </a:t>
                      </a:r>
                      <a:endParaRPr lang="zh-CN" altLang="en-US" dirty="0"/>
                    </a:p>
                  </a:txBody>
                  <a:tcPr/>
                </a:tc>
                <a:tc>
                  <a:txBody>
                    <a:bodyPr/>
                    <a:lstStyle/>
                    <a:p>
                      <a:r>
                        <a:rPr kumimoji="1" lang="en-GB" altLang="zh-CN" sz="1800" b="0" u="none" kern="1200" dirty="0">
                          <a:solidFill>
                            <a:schemeClr val="dk1"/>
                          </a:solidFill>
                          <a:latin typeface="+mn-lt"/>
                          <a:ea typeface="+mn-ea"/>
                          <a:cs typeface="+mn-cs"/>
                        </a:rPr>
                        <a:t>R4-1701672,</a:t>
                      </a:r>
                      <a:r>
                        <a:rPr kumimoji="1" lang="en-GB" altLang="zh-CN" sz="1800" b="0" u="none" kern="1200" baseline="0" dirty="0">
                          <a:solidFill>
                            <a:schemeClr val="dk1"/>
                          </a:solidFill>
                          <a:latin typeface="+mn-lt"/>
                          <a:ea typeface="+mn-ea"/>
                          <a:cs typeface="+mn-cs"/>
                        </a:rPr>
                        <a:t> </a:t>
                      </a:r>
                      <a:r>
                        <a:rPr kumimoji="1" lang="en-GB" altLang="zh-CN" sz="1800" b="0" u="none" kern="1200" dirty="0">
                          <a:solidFill>
                            <a:schemeClr val="dk1"/>
                          </a:solidFill>
                          <a:latin typeface="+mn-lt"/>
                          <a:ea typeface="+mn-ea"/>
                          <a:cs typeface="+mn-cs"/>
                        </a:rPr>
                        <a:t>Proposals on further simulation assumptions for NR BS blocking,</a:t>
                      </a:r>
                      <a:r>
                        <a:rPr kumimoji="1" lang="en-GB" altLang="zh-CN" sz="1800" b="0" u="none" kern="1200" baseline="0" dirty="0">
                          <a:solidFill>
                            <a:schemeClr val="dk1"/>
                          </a:solidFill>
                          <a:latin typeface="+mn-lt"/>
                          <a:ea typeface="+mn-ea"/>
                          <a:cs typeface="+mn-cs"/>
                        </a:rPr>
                        <a:t> Nokia</a:t>
                      </a:r>
                      <a:endParaRPr kumimoji="1" lang="en-GB" altLang="zh-CN" sz="1800" b="0" u="none" kern="1200" dirty="0">
                        <a:solidFill>
                          <a:schemeClr val="dk1"/>
                        </a:solidFill>
                        <a:latin typeface="+mn-lt"/>
                        <a:ea typeface="+mn-ea"/>
                        <a:cs typeface="+mn-cs"/>
                      </a:endParaRPr>
                    </a:p>
                    <a:p>
                      <a:r>
                        <a:rPr kumimoji="1" lang="en-GB" altLang="zh-CN" sz="1800" b="0" u="none" kern="1200" dirty="0">
                          <a:solidFill>
                            <a:schemeClr val="dk1"/>
                          </a:solidFill>
                          <a:latin typeface="+mn-lt"/>
                          <a:ea typeface="+mn-ea"/>
                          <a:cs typeface="+mn-cs"/>
                        </a:rPr>
                        <a:t>R4-1701455,</a:t>
                      </a:r>
                      <a:r>
                        <a:rPr kumimoji="1" lang="en-GB" altLang="zh-CN" sz="1800" b="0" u="none" kern="1200" baseline="0" dirty="0">
                          <a:solidFill>
                            <a:schemeClr val="dk1"/>
                          </a:solidFill>
                          <a:latin typeface="+mn-lt"/>
                          <a:ea typeface="+mn-ea"/>
                          <a:cs typeface="+mn-cs"/>
                        </a:rPr>
                        <a:t> </a:t>
                      </a:r>
                      <a:r>
                        <a:rPr kumimoji="1" lang="en-GB" altLang="zh-CN" sz="1800" b="0" u="none" kern="1200" dirty="0">
                          <a:solidFill>
                            <a:schemeClr val="dk1"/>
                          </a:solidFill>
                          <a:latin typeface="+mn-lt"/>
                          <a:ea typeface="+mn-ea"/>
                          <a:cs typeface="+mn-cs"/>
                        </a:rPr>
                        <a:t>Discussion on blocking requirement for NR BS, ZTE</a:t>
                      </a:r>
                      <a:endParaRPr lang="zh-CN" altLang="en-US" b="0" u="none" dirty="0"/>
                    </a:p>
                  </a:txBody>
                  <a:tcPr/>
                </a:tc>
                <a:extLst>
                  <a:ext uri="{0D108BD9-81ED-4DB2-BD59-A6C34878D82A}">
                    <a16:rowId xmlns="" xmlns:a16="http://schemas.microsoft.com/office/drawing/2014/main" val="10005"/>
                  </a:ext>
                </a:extLst>
              </a:tr>
              <a:tr h="461023">
                <a:tc>
                  <a:txBody>
                    <a:bodyPr/>
                    <a:lstStyle/>
                    <a:p>
                      <a:r>
                        <a:rPr lang="en-US" altLang="zh-CN" dirty="0" err="1"/>
                        <a:t>Intermodulation</a:t>
                      </a:r>
                      <a:r>
                        <a:rPr lang="en-US" altLang="zh-CN" baseline="0" dirty="0"/>
                        <a:t> </a:t>
                      </a:r>
                      <a:endParaRPr lang="zh-CN" altLang="en-US" dirty="0"/>
                    </a:p>
                  </a:txBody>
                  <a:tcPr/>
                </a:tc>
                <a:tc>
                  <a:txBody>
                    <a:bodyPr/>
                    <a:lstStyle/>
                    <a:p>
                      <a:r>
                        <a:rPr kumimoji="1" lang="en-GB" altLang="zh-CN" sz="1800" b="0" u="none" kern="1200" dirty="0">
                          <a:solidFill>
                            <a:schemeClr val="dk1"/>
                          </a:solidFill>
                          <a:latin typeface="+mn-lt"/>
                          <a:ea typeface="+mn-ea"/>
                          <a:cs typeface="+mn-cs"/>
                        </a:rPr>
                        <a:t>R4-1701457,Discussion on receiver </a:t>
                      </a:r>
                      <a:r>
                        <a:rPr kumimoji="1" lang="en-GB" altLang="zh-CN" sz="1800" b="0" u="none" kern="1200" dirty="0" err="1">
                          <a:solidFill>
                            <a:schemeClr val="dk1"/>
                          </a:solidFill>
                          <a:latin typeface="+mn-lt"/>
                          <a:ea typeface="+mn-ea"/>
                          <a:cs typeface="+mn-cs"/>
                        </a:rPr>
                        <a:t>intermodulation</a:t>
                      </a:r>
                      <a:r>
                        <a:rPr kumimoji="1" lang="en-GB" altLang="zh-CN" sz="1800" b="0" u="none" kern="1200" dirty="0">
                          <a:solidFill>
                            <a:schemeClr val="dk1"/>
                          </a:solidFill>
                          <a:latin typeface="+mn-lt"/>
                          <a:ea typeface="+mn-ea"/>
                          <a:cs typeface="+mn-cs"/>
                        </a:rPr>
                        <a:t> requirement of NR BS,ZTE</a:t>
                      </a:r>
                      <a:endParaRPr lang="zh-CN" altLang="en-US" b="0" u="none" dirty="0"/>
                    </a:p>
                  </a:txBody>
                  <a:tcPr/>
                </a:tc>
                <a:extLst>
                  <a:ext uri="{0D108BD9-81ED-4DB2-BD59-A6C34878D82A}">
                    <a16:rowId xmlns="" xmlns:a16="http://schemas.microsoft.com/office/drawing/2014/main" val="10006"/>
                  </a:ext>
                </a:extLst>
              </a:tr>
              <a:tr h="461023">
                <a:tc>
                  <a:txBody>
                    <a:bodyPr/>
                    <a:lstStyle/>
                    <a:p>
                      <a:r>
                        <a:rPr lang="en-US" altLang="zh-CN" dirty="0"/>
                        <a:t>Spurious</a:t>
                      </a:r>
                      <a:r>
                        <a:rPr lang="en-US" altLang="zh-CN" baseline="0" dirty="0"/>
                        <a:t> emission </a:t>
                      </a:r>
                      <a:endParaRPr lang="zh-CN" altLang="en-US" dirty="0"/>
                    </a:p>
                  </a:txBody>
                  <a:tcPr/>
                </a:tc>
                <a:tc>
                  <a:txBody>
                    <a:bodyPr/>
                    <a:lstStyle/>
                    <a:p>
                      <a:r>
                        <a:rPr lang="en-US" altLang="zh-CN" dirty="0"/>
                        <a:t>No  contribution</a:t>
                      </a:r>
                      <a:r>
                        <a:rPr lang="en-US" altLang="zh-CN" baseline="0" dirty="0"/>
                        <a:t> </a:t>
                      </a:r>
                      <a:endParaRPr lang="zh-CN" altLang="en-US" dirty="0"/>
                    </a:p>
                  </a:txBody>
                  <a:tcPr/>
                </a:tc>
                <a:extLst>
                  <a:ext uri="{0D108BD9-81ED-4DB2-BD59-A6C34878D82A}">
                    <a16:rowId xmlns="" xmlns:a16="http://schemas.microsoft.com/office/drawing/2014/main" val="10007"/>
                  </a:ext>
                </a:extLst>
              </a:tr>
            </a:tbl>
          </a:graphicData>
        </a:graphic>
      </p:graphicFrame>
    </p:spTree>
    <p:extLst>
      <p:ext uri="{BB962C8B-B14F-4D97-AF65-F5344CB8AC3E}">
        <p14:creationId xmlns="" xmlns:p14="http://schemas.microsoft.com/office/powerpoint/2010/main" val="28854102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490066"/>
          </a:xfrm>
        </p:spPr>
        <p:txBody>
          <a:bodyPr>
            <a:noAutofit/>
          </a:bodyPr>
          <a:lstStyle/>
          <a:p>
            <a:r>
              <a:rPr kumimoji="1" lang="en-US" altLang="ja-JP" sz="3200" dirty="0"/>
              <a:t>Background: Blocking</a:t>
            </a:r>
            <a:endParaRPr kumimoji="1" lang="ja-JP" altLang="en-US" sz="3200" dirty="0"/>
          </a:p>
        </p:txBody>
      </p:sp>
      <p:sp>
        <p:nvSpPr>
          <p:cNvPr id="3" name="コンテンツ プレースホルダー 2"/>
          <p:cNvSpPr>
            <a:spLocks noGrp="1"/>
          </p:cNvSpPr>
          <p:nvPr>
            <p:ph idx="1"/>
          </p:nvPr>
        </p:nvSpPr>
        <p:spPr>
          <a:xfrm>
            <a:off x="457200" y="908720"/>
            <a:ext cx="8229600" cy="5616624"/>
          </a:xfrm>
        </p:spPr>
        <p:txBody>
          <a:bodyPr>
            <a:normAutofit/>
          </a:bodyPr>
          <a:lstStyle/>
          <a:p>
            <a:r>
              <a:rPr lang="en-US" altLang="zh-CN" sz="2000" dirty="0"/>
              <a:t>For in-band blocking of E-UTRA BS, power level of interfering signal is derived according to the system level simulation in [1]. </a:t>
            </a:r>
            <a:r>
              <a:rPr lang="en-US" altLang="zh-CN" sz="2000" dirty="0" smtClean="0"/>
              <a:t>Based on the current SI status, only the power level of interfering signal was further </a:t>
            </a:r>
            <a:r>
              <a:rPr lang="en-US" altLang="zh-CN" sz="2000" dirty="0"/>
              <a:t>investigated </a:t>
            </a:r>
            <a:r>
              <a:rPr lang="en-US" altLang="zh-CN" sz="2000" dirty="0" smtClean="0"/>
              <a:t>.</a:t>
            </a:r>
            <a:endParaRPr lang="en-US" altLang="zh-CN" sz="2000" dirty="0"/>
          </a:p>
          <a:p>
            <a:endParaRPr lang="en-US" altLang="zh-CN" sz="2000" dirty="0"/>
          </a:p>
          <a:p>
            <a:endParaRPr lang="en-US" altLang="zh-CN" sz="2000" dirty="0"/>
          </a:p>
          <a:p>
            <a:endParaRPr lang="en-US" altLang="zh-CN" sz="2000" dirty="0"/>
          </a:p>
          <a:p>
            <a:endParaRPr lang="en-US" altLang="zh-CN" sz="2000" dirty="0"/>
          </a:p>
          <a:p>
            <a:endParaRPr lang="en-US" altLang="zh-CN" sz="2000" dirty="0"/>
          </a:p>
          <a:p>
            <a:endParaRPr lang="en-US" altLang="zh-CN" sz="2000" dirty="0"/>
          </a:p>
          <a:p>
            <a:endParaRPr lang="en-US" altLang="zh-CN" sz="2000" dirty="0"/>
          </a:p>
          <a:p>
            <a:r>
              <a:rPr lang="en-US" altLang="zh-CN" sz="2000" dirty="0"/>
              <a:t>For out of band blocking of E-UTRA BS, </a:t>
            </a:r>
            <a:r>
              <a:rPr lang="en-GB" altLang="zh-CN" sz="2000" dirty="0"/>
              <a:t>Out-of-band blocking level of –15dBm is proposed based on analysis presented in </a:t>
            </a:r>
            <a:r>
              <a:rPr lang="en-GB" altLang="zh-CN" sz="2000" dirty="0" err="1"/>
              <a:t>Tdoc</a:t>
            </a:r>
            <a:r>
              <a:rPr lang="en-GB" altLang="zh-CN" sz="2000" dirty="0"/>
              <a:t>  R4-99038 in Turin, however this -15dBm in R4-99038 is for  out of band blocking at UE side , therefore it ‘s necessary to check the rational for  NR BS instead of reusing directly. </a:t>
            </a:r>
            <a:endParaRPr lang="en-US" altLang="zh-CN" sz="2000" dirty="0"/>
          </a:p>
          <a:p>
            <a:endParaRPr lang="en-US" altLang="zh-CN" sz="2000" dirty="0"/>
          </a:p>
          <a:p>
            <a:pPr>
              <a:buNone/>
            </a:pPr>
            <a:endParaRPr lang="en-US" altLang="zh-CN" sz="2000" dirty="0"/>
          </a:p>
          <a:p>
            <a:endParaRPr lang="en-US" altLang="zh-CN" sz="2000" dirty="0"/>
          </a:p>
          <a:p>
            <a:endParaRPr lang="en-US" altLang="zh-CN" sz="2000" dirty="0"/>
          </a:p>
          <a:p>
            <a:endParaRPr lang="en-US" altLang="zh-CN" sz="2000" dirty="0"/>
          </a:p>
          <a:p>
            <a:endParaRPr lang="en-US" altLang="zh-CN" sz="2000" dirty="0"/>
          </a:p>
          <a:p>
            <a:endParaRPr lang="en-US" altLang="zh-CN" sz="2000" dirty="0"/>
          </a:p>
        </p:txBody>
      </p:sp>
      <p:sp>
        <p:nvSpPr>
          <p:cNvPr id="4" name="テキスト ボックス 3"/>
          <p:cNvSpPr txBox="1"/>
          <p:nvPr/>
        </p:nvSpPr>
        <p:spPr>
          <a:xfrm>
            <a:off x="-83317" y="6372036"/>
            <a:ext cx="8844729" cy="738664"/>
          </a:xfrm>
          <a:prstGeom prst="rect">
            <a:avLst/>
          </a:prstGeom>
          <a:noFill/>
        </p:spPr>
        <p:txBody>
          <a:bodyPr wrap="none" rtlCol="0">
            <a:spAutoFit/>
          </a:bodyPr>
          <a:lstStyle/>
          <a:p>
            <a:pPr lvl="0" hangingPunct="0"/>
            <a:r>
              <a:rPr lang="en-US" altLang="ja-JP" sz="1400" dirty="0"/>
              <a:t>[1] </a:t>
            </a:r>
            <a:r>
              <a:rPr lang="en-US" altLang="zh-CN" sz="1400" dirty="0"/>
              <a:t>R4-1701455</a:t>
            </a:r>
            <a:r>
              <a:rPr lang="en-GB" altLang="ja-JP" sz="1400" dirty="0"/>
              <a:t>, Discussion on blocking requirement of NR BS,ZTE</a:t>
            </a:r>
          </a:p>
          <a:p>
            <a:pPr hangingPunct="0"/>
            <a:r>
              <a:rPr lang="en-GB" altLang="ja-JP" sz="1400" dirty="0"/>
              <a:t>[2] </a:t>
            </a:r>
            <a:r>
              <a:rPr lang="en-GB" altLang="zh-CN" sz="1400" dirty="0"/>
              <a:t>R4-1701672, Proposals on further simulation assumptions for NR BS blocking, Nokia, Alcatel-Lucent Shanghai Bell</a:t>
            </a:r>
            <a:endParaRPr lang="zh-CN" altLang="zh-CN" sz="1400" dirty="0"/>
          </a:p>
          <a:p>
            <a:pPr lvl="0" hangingPunct="0"/>
            <a:endParaRPr lang="en-GB" altLang="ja-JP" sz="1400" dirty="0"/>
          </a:p>
        </p:txBody>
      </p:sp>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3" name="Object 1"/>
          <p:cNvGraphicFramePr>
            <a:graphicFrameLocks noChangeAspect="1"/>
          </p:cNvGraphicFramePr>
          <p:nvPr/>
        </p:nvGraphicFramePr>
        <p:xfrm>
          <a:off x="1471238" y="2240951"/>
          <a:ext cx="6053090" cy="2268169"/>
        </p:xfrm>
        <a:graphic>
          <a:graphicData uri="http://schemas.openxmlformats.org/presentationml/2006/ole">
            <p:oleObj spid="_x0000_s3074" name="Visio" r:id="rId3" imgW="3731933" imgH="1399606" progId="Visio.Drawing.11">
              <p:embed/>
            </p:oleObj>
          </a:graphicData>
        </a:graphic>
      </p:graphicFrame>
    </p:spTree>
    <p:extLst>
      <p:ext uri="{BB962C8B-B14F-4D97-AF65-F5344CB8AC3E}">
        <p14:creationId xmlns="" xmlns:p14="http://schemas.microsoft.com/office/powerpoint/2010/main" val="3098422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490066"/>
          </a:xfrm>
        </p:spPr>
        <p:txBody>
          <a:bodyPr>
            <a:noAutofit/>
          </a:bodyPr>
          <a:lstStyle/>
          <a:p>
            <a:r>
              <a:rPr kumimoji="1" lang="en-US" altLang="ja-JP" sz="3200" dirty="0"/>
              <a:t>Way forward </a:t>
            </a:r>
            <a:r>
              <a:rPr lang="en-US" altLang="ja-JP" sz="3200" dirty="0"/>
              <a:t>:</a:t>
            </a:r>
            <a:r>
              <a:rPr kumimoji="1" lang="en-US" altLang="ja-JP" sz="3200" dirty="0"/>
              <a:t>Blocking</a:t>
            </a:r>
            <a:endParaRPr kumimoji="1" lang="ja-JP" altLang="en-US" sz="3200" dirty="0"/>
          </a:p>
        </p:txBody>
      </p:sp>
      <p:sp>
        <p:nvSpPr>
          <p:cNvPr id="3" name="コンテンツ プレースホルダー 2"/>
          <p:cNvSpPr>
            <a:spLocks noGrp="1"/>
          </p:cNvSpPr>
          <p:nvPr>
            <p:ph idx="1"/>
          </p:nvPr>
        </p:nvSpPr>
        <p:spPr>
          <a:xfrm>
            <a:off x="457200" y="908720"/>
            <a:ext cx="8229600" cy="5616624"/>
          </a:xfrm>
        </p:spPr>
        <p:txBody>
          <a:bodyPr>
            <a:normAutofit fontScale="85000" lnSpcReduction="20000"/>
          </a:bodyPr>
          <a:lstStyle/>
          <a:p>
            <a:pPr marL="0">
              <a:buNone/>
            </a:pPr>
            <a:r>
              <a:rPr lang="en-US" altLang="ja-JP" sz="2000" dirty="0"/>
              <a:t>To Investigate power level  interfering signal of in-band blocking by system-level simulation in RAN4;  </a:t>
            </a:r>
          </a:p>
          <a:p>
            <a:pPr marL="720000">
              <a:buFont typeface="Wingdings" pitchFamily="2" charset="2"/>
              <a:buChar char="Ø"/>
            </a:pPr>
            <a:r>
              <a:rPr lang="en-US" altLang="ja-JP" sz="2000" dirty="0"/>
              <a:t>For above 24GHz:  </a:t>
            </a:r>
          </a:p>
          <a:p>
            <a:pPr marL="1080000"/>
            <a:r>
              <a:rPr lang="en-US" altLang="ja-JP" sz="2000" dirty="0"/>
              <a:t>Derive a methodology for deriving a OTA interferer and wanted signal level rather than a conducted interferer level</a:t>
            </a:r>
          </a:p>
          <a:p>
            <a:pPr marL="1080000"/>
            <a:r>
              <a:rPr lang="en-US" altLang="ja-JP" sz="2000" dirty="0"/>
              <a:t>If possible reuse the existing simulation assumptions of WP5D coexistence study captured in the TR 38.803 with slight modification for  preliminary study;  </a:t>
            </a:r>
          </a:p>
          <a:p>
            <a:pPr marL="1080000"/>
            <a:r>
              <a:rPr lang="en-US" altLang="ja-JP" sz="2000" dirty="0" smtClean="0"/>
              <a:t>Other </a:t>
            </a:r>
            <a:r>
              <a:rPr lang="en-US" altLang="ja-JP" sz="2000" dirty="0"/>
              <a:t>options are not precluded in the future.  </a:t>
            </a:r>
            <a:endParaRPr lang="en-US" altLang="zh-CN" sz="2000" dirty="0"/>
          </a:p>
          <a:p>
            <a:pPr marL="1080000">
              <a:buNone/>
            </a:pPr>
            <a:r>
              <a:rPr lang="en-US" altLang="zh-CN" sz="2000" dirty="0"/>
              <a:t>Statistical method: </a:t>
            </a:r>
          </a:p>
          <a:p>
            <a:pPr marL="1080000"/>
            <a:r>
              <a:rPr lang="en-US" altLang="zh-CN" sz="2100" dirty="0" smtClean="0"/>
              <a:t>Discuss and agree on what blocker and wanted signal probabilities to use in the simulations</a:t>
            </a:r>
          </a:p>
          <a:p>
            <a:pPr marL="720000">
              <a:buFont typeface="Wingdings" pitchFamily="2" charset="2"/>
              <a:buChar char="Ø"/>
            </a:pPr>
            <a:r>
              <a:rPr lang="en-US" altLang="ja-JP" sz="2000" strike="sngStrike" dirty="0" smtClean="0">
                <a:solidFill>
                  <a:srgbClr val="FF0000"/>
                </a:solidFill>
              </a:rPr>
              <a:t>For </a:t>
            </a:r>
            <a:r>
              <a:rPr lang="en-US" altLang="ja-JP" sz="2000" strike="sngStrike" dirty="0">
                <a:solidFill>
                  <a:srgbClr val="FF0000"/>
                </a:solidFill>
              </a:rPr>
              <a:t>below 6GHz</a:t>
            </a:r>
            <a:r>
              <a:rPr lang="en-US" altLang="ja-JP" sz="2000" strike="sngStrike" dirty="0" smtClean="0">
                <a:solidFill>
                  <a:srgbClr val="FF0000"/>
                </a:solidFill>
              </a:rPr>
              <a:t>: </a:t>
            </a:r>
          </a:p>
          <a:p>
            <a:pPr marL="1080000"/>
            <a:r>
              <a:rPr lang="en-US" altLang="ja-JP" sz="2100" strike="sngStrike" dirty="0" smtClean="0">
                <a:solidFill>
                  <a:srgbClr val="FF0000"/>
                </a:solidFill>
              </a:rPr>
              <a:t> to follow the </a:t>
            </a:r>
            <a:r>
              <a:rPr lang="en-US" altLang="ja-JP" sz="2100" strike="sngStrike" dirty="0" err="1" smtClean="0">
                <a:solidFill>
                  <a:srgbClr val="FF0000"/>
                </a:solidFill>
              </a:rPr>
              <a:t>eAAS</a:t>
            </a:r>
            <a:r>
              <a:rPr lang="en-US" altLang="ja-JP" sz="2100" strike="sngStrike" dirty="0" smtClean="0">
                <a:solidFill>
                  <a:srgbClr val="FF0000"/>
                </a:solidFill>
              </a:rPr>
              <a:t> discussion. revisit </a:t>
            </a:r>
            <a:r>
              <a:rPr lang="en-US" altLang="ja-JP" sz="2100" strike="sngStrike" dirty="0" err="1" smtClean="0">
                <a:solidFill>
                  <a:srgbClr val="FF0000"/>
                </a:solidFill>
              </a:rPr>
              <a:t>eAAS</a:t>
            </a:r>
            <a:r>
              <a:rPr lang="en-US" altLang="ja-JP" sz="2100" strike="sngStrike" dirty="0" smtClean="0">
                <a:solidFill>
                  <a:srgbClr val="FF0000"/>
                </a:solidFill>
              </a:rPr>
              <a:t> if inconclusive. Recheck status every RAN4 meeting. </a:t>
            </a:r>
            <a:endParaRPr lang="en-US" altLang="ja-JP" sz="2100" strike="sngStrike" dirty="0">
              <a:solidFill>
                <a:srgbClr val="FF0000"/>
              </a:solidFill>
            </a:endParaRPr>
          </a:p>
          <a:p>
            <a:r>
              <a:rPr lang="en-US" altLang="zh-CN" sz="2000" dirty="0" smtClean="0"/>
              <a:t>To further check the interfering signal power level and frequency range of out of band blocking instead of reusing directly as E-UTRA BS for both above 24GHz and below 6GHz. </a:t>
            </a:r>
          </a:p>
          <a:p>
            <a:pPr>
              <a:buNone/>
            </a:pPr>
            <a:r>
              <a:rPr lang="en-US" altLang="zh-CN" sz="2000" dirty="0" smtClean="0"/>
              <a:t>       In the absence of guidance on frequency range for out of band blocking requirements for NR, to further check if the proposal to adopt the range from 30 MHz to 26GHz for frequency bands above 6 GHz up to 13GHz and 30MHz to 2nd harmonic for above 13 GHz bands is acceptable or to consider alternative proposal.  </a:t>
            </a:r>
            <a:r>
              <a:rPr lang="en-US" altLang="ja-JP" sz="2000" dirty="0" smtClean="0"/>
              <a:t>      </a:t>
            </a:r>
          </a:p>
          <a:p>
            <a:pPr marL="0">
              <a:buNone/>
            </a:pPr>
            <a:r>
              <a:rPr lang="en-US" altLang="ja-JP" sz="2000" dirty="0" smtClean="0"/>
              <a:t> </a:t>
            </a:r>
            <a:r>
              <a:rPr lang="en-US" altLang="ja-JP" sz="2000" dirty="0" err="1" smtClean="0"/>
              <a:t>Narrrowband</a:t>
            </a:r>
            <a:r>
              <a:rPr lang="en-US" altLang="ja-JP" sz="2000" dirty="0" smtClean="0"/>
              <a:t> </a:t>
            </a:r>
            <a:r>
              <a:rPr lang="en-US" altLang="ja-JP" sz="2000" dirty="0" smtClean="0"/>
              <a:t> </a:t>
            </a:r>
            <a:r>
              <a:rPr lang="en-US" altLang="ja-JP" sz="2000" dirty="0" smtClean="0"/>
              <a:t>blocking </a:t>
            </a:r>
            <a:r>
              <a:rPr lang="en-US" altLang="ja-JP" sz="2000" dirty="0" smtClean="0">
                <a:solidFill>
                  <a:srgbClr val="FF0000"/>
                </a:solidFill>
              </a:rPr>
              <a:t>in the in-band frequency range </a:t>
            </a:r>
            <a:r>
              <a:rPr lang="en-US" altLang="ja-JP" sz="2000" dirty="0" smtClean="0"/>
              <a:t>will </a:t>
            </a:r>
            <a:r>
              <a:rPr lang="en-US" altLang="ja-JP" sz="2000" dirty="0" smtClean="0"/>
              <a:t>be not specified for NR BS above </a:t>
            </a:r>
            <a:r>
              <a:rPr lang="en-US" altLang="ja-JP" sz="2000" dirty="0" smtClean="0">
                <a:solidFill>
                  <a:srgbClr val="FF0000"/>
                </a:solidFill>
              </a:rPr>
              <a:t>24</a:t>
            </a:r>
            <a:r>
              <a:rPr lang="en-US" altLang="ja-JP" sz="2000" dirty="0" smtClean="0">
                <a:solidFill>
                  <a:srgbClr val="FF0000"/>
                </a:solidFill>
              </a:rPr>
              <a:t>GHz </a:t>
            </a:r>
            <a:r>
              <a:rPr lang="en-US" altLang="ja-JP" sz="2000" dirty="0" smtClean="0">
                <a:solidFill>
                  <a:srgbClr val="FF0000"/>
                </a:solidFill>
              </a:rPr>
              <a:t>if there is no narrowband system  (e.g. GSM )operation in that frequency range. </a:t>
            </a:r>
          </a:p>
          <a:p>
            <a:pPr marL="0">
              <a:buNone/>
            </a:pPr>
            <a:endParaRPr lang="en-US" altLang="ja-JP" sz="2000" dirty="0"/>
          </a:p>
          <a:p>
            <a:pPr marL="0">
              <a:buNone/>
            </a:pPr>
            <a:endParaRPr lang="en-US" altLang="ja-JP" sz="2000" dirty="0"/>
          </a:p>
          <a:p>
            <a:pPr marL="0">
              <a:buNone/>
            </a:pPr>
            <a:endParaRPr lang="en-US" altLang="ja-JP" sz="2000" dirty="0"/>
          </a:p>
          <a:p>
            <a:pPr marL="0">
              <a:buNone/>
            </a:pPr>
            <a:endParaRPr lang="en-US" altLang="ja-JP" sz="2000" dirty="0"/>
          </a:p>
          <a:p>
            <a:pPr marL="720000">
              <a:buFont typeface="Wingdings" pitchFamily="2" charset="2"/>
              <a:buChar char="Ø"/>
            </a:pPr>
            <a:endParaRPr lang="en-US" altLang="ja-JP" sz="2000" dirty="0"/>
          </a:p>
          <a:p>
            <a:pPr marL="720000">
              <a:buFont typeface="Wingdings" pitchFamily="2" charset="2"/>
              <a:buChar char="Ø"/>
            </a:pPr>
            <a:endParaRPr lang="en-US" altLang="ja-JP" sz="2000" dirty="0"/>
          </a:p>
          <a:p>
            <a:pPr marL="720000">
              <a:buFont typeface="Wingdings" pitchFamily="2" charset="2"/>
              <a:buChar char="Ø"/>
            </a:pPr>
            <a:endParaRPr lang="en-US" altLang="ja-JP" sz="2000" dirty="0"/>
          </a:p>
          <a:p>
            <a:pPr marL="720000">
              <a:buFont typeface="Wingdings" pitchFamily="2" charset="2"/>
              <a:buChar char="Ø"/>
            </a:pPr>
            <a:endParaRPr lang="en-US" altLang="ja-JP" sz="2000" dirty="0"/>
          </a:p>
          <a:p>
            <a:pPr marL="720000">
              <a:buFont typeface="Wingdings" pitchFamily="2" charset="2"/>
              <a:buChar char="Ø"/>
            </a:pPr>
            <a:endParaRPr lang="en-US" altLang="ja-JP" sz="2000" dirty="0"/>
          </a:p>
          <a:p>
            <a:pPr>
              <a:buNone/>
            </a:pPr>
            <a:endParaRPr lang="en-US" altLang="ja-JP" sz="2000" dirty="0"/>
          </a:p>
          <a:p>
            <a:pPr>
              <a:buNone/>
            </a:pPr>
            <a:endParaRPr lang="en-US" altLang="ja-JP" sz="2000" dirty="0"/>
          </a:p>
        </p:txBody>
      </p:sp>
    </p:spTree>
    <p:extLst>
      <p:ext uri="{BB962C8B-B14F-4D97-AF65-F5344CB8AC3E}">
        <p14:creationId xmlns="" xmlns:p14="http://schemas.microsoft.com/office/powerpoint/2010/main" val="309842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490066"/>
          </a:xfrm>
        </p:spPr>
        <p:txBody>
          <a:bodyPr>
            <a:noAutofit/>
          </a:bodyPr>
          <a:lstStyle/>
          <a:p>
            <a:r>
              <a:rPr kumimoji="1" lang="en-US" altLang="ja-JP" sz="3200" dirty="0"/>
              <a:t>Background: </a:t>
            </a:r>
            <a:r>
              <a:rPr lang="en-US" altLang="ja-JP" sz="3200" dirty="0" err="1"/>
              <a:t>intermodulation</a:t>
            </a:r>
            <a:r>
              <a:rPr lang="en-US" altLang="ja-JP" sz="3200" dirty="0"/>
              <a:t> </a:t>
            </a:r>
            <a:endParaRPr kumimoji="1" lang="ja-JP" altLang="en-US" sz="3200" dirty="0"/>
          </a:p>
        </p:txBody>
      </p:sp>
      <p:sp>
        <p:nvSpPr>
          <p:cNvPr id="3" name="コンテンツ プレースホルダー 2"/>
          <p:cNvSpPr>
            <a:spLocks noGrp="1"/>
          </p:cNvSpPr>
          <p:nvPr>
            <p:ph idx="1"/>
          </p:nvPr>
        </p:nvSpPr>
        <p:spPr>
          <a:xfrm>
            <a:off x="457200" y="908720"/>
            <a:ext cx="8229600" cy="5616624"/>
          </a:xfrm>
        </p:spPr>
        <p:txBody>
          <a:bodyPr>
            <a:normAutofit/>
          </a:bodyPr>
          <a:lstStyle/>
          <a:p>
            <a:r>
              <a:rPr lang="en-US" altLang="zh-CN" sz="2000" dirty="0"/>
              <a:t>For general intermodulation requirement  and narrow band intermodulation  requirement of E-UTRA BS, power level of interfering signals could potentially  </a:t>
            </a:r>
            <a:r>
              <a:rPr lang="en-US" altLang="zh-CN" sz="2000" dirty="0" smtClean="0"/>
              <a:t>be </a:t>
            </a:r>
            <a:r>
              <a:rPr lang="en-US" altLang="zh-CN" sz="2000" dirty="0"/>
              <a:t>derived according to the system level simulation in [1].</a:t>
            </a:r>
          </a:p>
          <a:p>
            <a:r>
              <a:rPr lang="en-US" altLang="zh-CN" sz="2000" dirty="0"/>
              <a:t>Whether any other approaches than system simulations are needed should be discussed </a:t>
            </a:r>
            <a:r>
              <a:rPr lang="en-US" altLang="zh-CN" sz="2000" dirty="0" smtClean="0"/>
              <a:t>further. </a:t>
            </a:r>
          </a:p>
          <a:p>
            <a:endParaRPr lang="en-US" altLang="zh-CN" sz="2000" dirty="0" smtClean="0"/>
          </a:p>
          <a:p>
            <a:r>
              <a:rPr lang="en-US" altLang="zh-CN" sz="2000" dirty="0" smtClean="0"/>
              <a:t>Narrowband </a:t>
            </a:r>
            <a:r>
              <a:rPr lang="en-US" altLang="zh-CN" sz="2000" dirty="0" err="1" smtClean="0"/>
              <a:t>intermodulation</a:t>
            </a:r>
            <a:r>
              <a:rPr lang="en-US" altLang="zh-CN" sz="2000" dirty="0" smtClean="0"/>
              <a:t> </a:t>
            </a:r>
            <a:r>
              <a:rPr lang="en-US" altLang="zh-CN" sz="2000" dirty="0" smtClean="0">
                <a:solidFill>
                  <a:srgbClr val="FF0000"/>
                </a:solidFill>
              </a:rPr>
              <a:t>in the in-band frequency range </a:t>
            </a:r>
            <a:r>
              <a:rPr lang="en-US" altLang="zh-CN" sz="2000" dirty="0" smtClean="0"/>
              <a:t>will </a:t>
            </a:r>
            <a:r>
              <a:rPr lang="en-US" altLang="zh-CN" sz="2000" dirty="0" smtClean="0"/>
              <a:t>be not specified for NR BS above </a:t>
            </a:r>
            <a:r>
              <a:rPr lang="en-US" altLang="zh-CN" sz="2000" dirty="0" smtClean="0">
                <a:solidFill>
                  <a:srgbClr val="FF0000"/>
                </a:solidFill>
              </a:rPr>
              <a:t>24GHz </a:t>
            </a:r>
            <a:r>
              <a:rPr lang="en-US" altLang="ja-JP" sz="2000" dirty="0" smtClean="0">
                <a:solidFill>
                  <a:srgbClr val="FF0000"/>
                </a:solidFill>
              </a:rPr>
              <a:t>if there is no narrowband system (e.g. GSM ) operation in that frequency range. </a:t>
            </a:r>
            <a:endParaRPr lang="en-US" altLang="zh-CN" sz="2000" dirty="0">
              <a:solidFill>
                <a:srgbClr val="FF0000"/>
              </a:solidFill>
            </a:endParaRPr>
          </a:p>
          <a:p>
            <a:endParaRPr lang="en-US" altLang="zh-CN" sz="2000" strike="sngStrike" dirty="0"/>
          </a:p>
          <a:p>
            <a:pPr>
              <a:buNone/>
            </a:pPr>
            <a:endParaRPr lang="en-US" altLang="zh-CN" sz="2000" strike="sngStrike" dirty="0"/>
          </a:p>
          <a:p>
            <a:pPr>
              <a:buNone/>
            </a:pPr>
            <a:endParaRPr lang="en-US" altLang="zh-CN" sz="2000" strike="sngStrike" dirty="0"/>
          </a:p>
          <a:p>
            <a:pPr>
              <a:buNone/>
            </a:pPr>
            <a:endParaRPr lang="en-US" altLang="zh-CN" sz="2000" strike="sngStrike" dirty="0"/>
          </a:p>
          <a:p>
            <a:endParaRPr lang="en-US" altLang="zh-CN" sz="2000" dirty="0"/>
          </a:p>
          <a:p>
            <a:endParaRPr lang="en-US" altLang="zh-CN" sz="2000" dirty="0"/>
          </a:p>
          <a:p>
            <a:endParaRPr lang="en-US" altLang="zh-CN" sz="2000" dirty="0"/>
          </a:p>
          <a:p>
            <a:endParaRPr lang="en-US" altLang="zh-CN" sz="2000" dirty="0"/>
          </a:p>
          <a:p>
            <a:endParaRPr lang="en-US" altLang="zh-CN" sz="2000" dirty="0"/>
          </a:p>
        </p:txBody>
      </p:sp>
      <p:sp>
        <p:nvSpPr>
          <p:cNvPr id="4" name="テキスト ボックス 3"/>
          <p:cNvSpPr txBox="1"/>
          <p:nvPr/>
        </p:nvSpPr>
        <p:spPr>
          <a:xfrm>
            <a:off x="-83317" y="6372036"/>
            <a:ext cx="6173741" cy="307777"/>
          </a:xfrm>
          <a:prstGeom prst="rect">
            <a:avLst/>
          </a:prstGeom>
          <a:noFill/>
        </p:spPr>
        <p:txBody>
          <a:bodyPr wrap="none" rtlCol="0">
            <a:spAutoFit/>
          </a:bodyPr>
          <a:lstStyle/>
          <a:p>
            <a:pPr lvl="0" hangingPunct="0"/>
            <a:r>
              <a:rPr lang="en-US" altLang="ja-JP" sz="1400" dirty="0"/>
              <a:t>[1] </a:t>
            </a:r>
            <a:r>
              <a:rPr lang="en-US" altLang="zh-CN" sz="1400" b="1" dirty="0"/>
              <a:t>R4-1701457</a:t>
            </a:r>
            <a:r>
              <a:rPr lang="en-GB" altLang="ja-JP" sz="1400" dirty="0"/>
              <a:t>, Discussion on receiver </a:t>
            </a:r>
            <a:r>
              <a:rPr lang="en-GB" altLang="ja-JP" sz="1400" dirty="0" err="1"/>
              <a:t>intermodulation</a:t>
            </a:r>
            <a:r>
              <a:rPr lang="en-GB" altLang="ja-JP" sz="1400" dirty="0"/>
              <a:t> requirement of NR BS,ZTE</a:t>
            </a:r>
          </a:p>
        </p:txBody>
      </p:sp>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 xmlns:p14="http://schemas.microsoft.com/office/powerpoint/2010/main" val="3098422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490066"/>
          </a:xfrm>
        </p:spPr>
        <p:txBody>
          <a:bodyPr>
            <a:noAutofit/>
          </a:bodyPr>
          <a:lstStyle/>
          <a:p>
            <a:r>
              <a:rPr kumimoji="1" lang="en-US" altLang="ja-JP" sz="3200" dirty="0"/>
              <a:t>Work plan</a:t>
            </a:r>
            <a:endParaRPr kumimoji="1" lang="ja-JP" altLang="en-US" sz="3200" dirty="0"/>
          </a:p>
        </p:txBody>
      </p:sp>
      <p:sp>
        <p:nvSpPr>
          <p:cNvPr id="3" name="コンテンツ プレースホルダー 2"/>
          <p:cNvSpPr>
            <a:spLocks noGrp="1"/>
          </p:cNvSpPr>
          <p:nvPr>
            <p:ph idx="1"/>
          </p:nvPr>
        </p:nvSpPr>
        <p:spPr>
          <a:xfrm>
            <a:off x="457200" y="908720"/>
            <a:ext cx="8229600" cy="5616624"/>
          </a:xfrm>
        </p:spPr>
        <p:txBody>
          <a:bodyPr>
            <a:normAutofit/>
          </a:bodyPr>
          <a:lstStyle/>
          <a:p>
            <a:pPr>
              <a:buNone/>
            </a:pPr>
            <a:r>
              <a:rPr lang="en-US" altLang="zh-CN" sz="2000" dirty="0"/>
              <a:t> RAN4#82bis </a:t>
            </a:r>
          </a:p>
          <a:p>
            <a:pPr marL="720000"/>
            <a:r>
              <a:rPr lang="en-US" altLang="zh-CN" sz="2000" dirty="0"/>
              <a:t>Agree OTA criteria and statistical method to be used for the simulation</a:t>
            </a:r>
          </a:p>
          <a:p>
            <a:pPr marL="720000"/>
            <a:r>
              <a:rPr lang="en-US" altLang="zh-CN" sz="2000" dirty="0"/>
              <a:t>to align the initial simulation results from interested companies;</a:t>
            </a:r>
          </a:p>
          <a:p>
            <a:pPr>
              <a:buNone/>
            </a:pPr>
            <a:r>
              <a:rPr lang="en-US" altLang="zh-CN" sz="2000" dirty="0"/>
              <a:t>RAN4#83-RAN4#84</a:t>
            </a:r>
          </a:p>
          <a:p>
            <a:pPr marL="720000"/>
            <a:r>
              <a:rPr lang="en-US" altLang="zh-CN" sz="2000" dirty="0"/>
              <a:t>to make the final agreement for this perspective with updated simulation assumption;</a:t>
            </a:r>
            <a:endParaRPr lang="en-US" altLang="zh-CN" sz="1600" dirty="0"/>
          </a:p>
          <a:p>
            <a:pPr marL="720000"/>
            <a:endParaRPr lang="en-US" altLang="zh-CN" sz="1600" dirty="0"/>
          </a:p>
          <a:p>
            <a:pPr>
              <a:buNone/>
            </a:pPr>
            <a:endParaRPr lang="en-US" altLang="zh-CN" sz="1600" dirty="0"/>
          </a:p>
          <a:p>
            <a:pPr marL="720000">
              <a:buNone/>
            </a:pPr>
            <a:endParaRPr lang="en-US" altLang="zh-CN" sz="1600" dirty="0"/>
          </a:p>
          <a:p>
            <a:pPr>
              <a:buNone/>
            </a:pPr>
            <a:endParaRPr lang="en-US" altLang="zh-CN" sz="1600" dirty="0"/>
          </a:p>
          <a:p>
            <a:pPr>
              <a:buNone/>
            </a:pPr>
            <a:endParaRPr lang="zh-CN" altLang="zh-CN" sz="1600" dirty="0"/>
          </a:p>
        </p:txBody>
      </p:sp>
      <p:sp>
        <p:nvSpPr>
          <p:cNvPr id="5" name="コンテンツ プレースホルダー 2"/>
          <p:cNvSpPr txBox="1">
            <a:spLocks/>
          </p:cNvSpPr>
          <p:nvPr/>
        </p:nvSpPr>
        <p:spPr>
          <a:xfrm>
            <a:off x="609600" y="836712"/>
            <a:ext cx="8229600" cy="5616624"/>
          </a:xfrm>
          <a:prstGeom prst="rect">
            <a:avLst/>
          </a:prstGeom>
        </p:spPr>
        <p:txBody>
          <a:bodyPr vert="horz" lIns="91440" tIns="45720" rIns="91440" bIns="45720" rtlCol="0">
            <a:normAutofit/>
          </a:bodyPr>
          <a:lstStyle/>
          <a:p>
            <a:pPr marL="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2000" b="0" i="0" u="none" strike="noStrike" kern="1200" cap="none" spc="0" normalizeH="0" baseline="0" noProof="0" dirty="0">
              <a:ln>
                <a:noFill/>
              </a:ln>
              <a:solidFill>
                <a:schemeClr val="tx1"/>
              </a:solidFill>
              <a:effectLst/>
              <a:uLnTx/>
              <a:uFillTx/>
              <a:latin typeface="+mn-lt"/>
              <a:ea typeface="+mn-ea"/>
              <a:cs typeface="+mn-cs"/>
            </a:endParaRPr>
          </a:p>
          <a:p>
            <a:pPr marL="10800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2000" b="0" i="0" u="none" strike="noStrike" kern="1200" cap="none" spc="0" normalizeH="0" baseline="0" noProof="0" dirty="0">
                <a:ln>
                  <a:noFill/>
                </a:ln>
                <a:solidFill>
                  <a:schemeClr val="tx1"/>
                </a:solidFill>
                <a:effectLst/>
                <a:uLnTx/>
                <a:uFillTx/>
                <a:latin typeface="+mn-lt"/>
                <a:ea typeface="+mn-ea"/>
                <a:cs typeface="+mn-cs"/>
              </a:rPr>
              <a:t>    </a:t>
            </a:r>
          </a:p>
          <a:p>
            <a:pPr marL="10800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2000" b="0" i="0" u="none" strike="noStrike" kern="1200" cap="none" spc="0" normalizeH="0" baseline="0" noProof="0" dirty="0">
              <a:ln>
                <a:noFill/>
              </a:ln>
              <a:solidFill>
                <a:schemeClr val="tx1"/>
              </a:solidFill>
              <a:effectLst/>
              <a:uLnTx/>
              <a:uFillTx/>
              <a:latin typeface="+mn-lt"/>
              <a:ea typeface="+mn-ea"/>
              <a:cs typeface="+mn-cs"/>
            </a:endParaRPr>
          </a:p>
          <a:p>
            <a:pPr marL="7200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2000" b="0" i="0" u="none" strike="noStrike" kern="1200" cap="none" spc="0" normalizeH="0" baseline="0" noProof="0" dirty="0">
              <a:ln>
                <a:noFill/>
              </a:ln>
              <a:solidFill>
                <a:schemeClr val="tx1"/>
              </a:solidFill>
              <a:effectLst/>
              <a:uLnTx/>
              <a:uFillTx/>
              <a:latin typeface="+mn-lt"/>
              <a:ea typeface="+mn-ea"/>
              <a:cs typeface="+mn-cs"/>
            </a:endParaRPr>
          </a:p>
          <a:p>
            <a:pPr marL="7200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2000" b="0" i="0" u="none" strike="noStrike" kern="1200" cap="none" spc="0" normalizeH="0" baseline="0" noProof="0" dirty="0">
                <a:ln>
                  <a:noFill/>
                </a:ln>
                <a:solidFill>
                  <a:schemeClr val="tx1"/>
                </a:solidFill>
                <a:effectLst/>
                <a:uLnTx/>
                <a:uFillTx/>
                <a:latin typeface="+mn-lt"/>
                <a:ea typeface="+mn-ea"/>
                <a:cs typeface="+mn-cs"/>
              </a:rPr>
              <a:t>     </a:t>
            </a:r>
          </a:p>
          <a:p>
            <a:pPr marL="7200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endParaRPr kumimoji="1" lang="en-US" altLang="ja-JP" sz="2000" b="0" i="0" u="none" strike="noStrike" kern="1200" cap="none" spc="0" normalizeH="0" baseline="0" noProof="0" dirty="0">
              <a:ln>
                <a:noFill/>
              </a:ln>
              <a:solidFill>
                <a:schemeClr val="tx1"/>
              </a:solidFill>
              <a:effectLst/>
              <a:uLnTx/>
              <a:uFillTx/>
              <a:latin typeface="+mn-lt"/>
              <a:ea typeface="+mn-ea"/>
              <a:cs typeface="+mn-cs"/>
            </a:endParaRPr>
          </a:p>
          <a:p>
            <a:pPr marL="7200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endParaRPr kumimoji="1" lang="en-US" altLang="ja-JP" sz="2000" b="0" i="0" u="none" strike="noStrike" kern="1200" cap="none" spc="0" normalizeH="0" baseline="0" noProof="0" dirty="0">
              <a:ln>
                <a:noFill/>
              </a:ln>
              <a:solidFill>
                <a:schemeClr val="tx1"/>
              </a:solidFill>
              <a:effectLst/>
              <a:uLnTx/>
              <a:uFillTx/>
              <a:latin typeface="+mn-lt"/>
              <a:ea typeface="+mn-ea"/>
              <a:cs typeface="+mn-cs"/>
            </a:endParaRPr>
          </a:p>
          <a:p>
            <a:pPr marL="7200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endParaRPr kumimoji="1" lang="en-US" altLang="ja-JP" sz="2000" b="0" i="0" u="none" strike="noStrike" kern="1200" cap="none" spc="0" normalizeH="0" baseline="0" noProof="0" dirty="0">
              <a:ln>
                <a:noFill/>
              </a:ln>
              <a:solidFill>
                <a:schemeClr val="tx1"/>
              </a:solidFill>
              <a:effectLst/>
              <a:uLnTx/>
              <a:uFillTx/>
              <a:latin typeface="+mn-lt"/>
              <a:ea typeface="+mn-ea"/>
              <a:cs typeface="+mn-cs"/>
            </a:endParaRPr>
          </a:p>
          <a:p>
            <a:pPr marL="7200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endParaRPr kumimoji="1" lang="en-US" altLang="ja-JP" sz="2000" b="0" i="0" u="none" strike="noStrike" kern="1200" cap="none" spc="0" normalizeH="0" baseline="0" noProof="0" dirty="0">
              <a:ln>
                <a:noFill/>
              </a:ln>
              <a:solidFill>
                <a:schemeClr val="tx1"/>
              </a:solidFill>
              <a:effectLst/>
              <a:uLnTx/>
              <a:uFillTx/>
              <a:latin typeface="+mn-lt"/>
              <a:ea typeface="+mn-ea"/>
              <a:cs typeface="+mn-cs"/>
            </a:endParaRPr>
          </a:p>
          <a:p>
            <a:pPr marL="7200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endParaRPr kumimoji="1" lang="en-US" altLang="ja-JP" sz="2000" b="0" i="0" u="none" strike="noStrike" kern="1200" cap="none" spc="0" normalizeH="0" baseline="0" noProof="0" dirty="0">
              <a:ln>
                <a:noFill/>
              </a:ln>
              <a:solidFill>
                <a:schemeClr val="tx1"/>
              </a:solidFill>
              <a:effectLst/>
              <a:uLnTx/>
              <a:uFillTx/>
              <a:latin typeface="+mn-lt"/>
              <a:ea typeface="+mn-ea"/>
              <a:cs typeface="+mn-cs"/>
            </a:endParaRPr>
          </a:p>
          <a:p>
            <a:pPr marL="7200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endParaRPr kumimoji="1" lang="en-US" altLang="ja-JP" sz="20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20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20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 xmlns:p14="http://schemas.microsoft.com/office/powerpoint/2010/main" val="30984228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2334</TotalTime>
  <Words>638</Words>
  <Application>Microsoft Office PowerPoint</Application>
  <PresentationFormat>全屏显示(4:3)</PresentationFormat>
  <Paragraphs>98</Paragraphs>
  <Slides>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Office テーマ</vt:lpstr>
      <vt:lpstr>Visio</vt:lpstr>
      <vt:lpstr>WF on NR BS receiver  requirement</vt:lpstr>
      <vt:lpstr>幻灯片 2</vt:lpstr>
      <vt:lpstr>Background: Blocking</vt:lpstr>
      <vt:lpstr>Way forward :Blocking</vt:lpstr>
      <vt:lpstr>Background: intermodulation </vt:lpstr>
      <vt:lpstr>Work plan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5498505</dc:creator>
  <cp:lastModifiedBy>fisher0515</cp:lastModifiedBy>
  <cp:revision>99</cp:revision>
  <dcterms:created xsi:type="dcterms:W3CDTF">2017-01-18T16:32:26Z</dcterms:created>
  <dcterms:modified xsi:type="dcterms:W3CDTF">2017-02-17T07:30:13Z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1487252806</vt:lpwstr>
  </property>
</Properties>
</file>