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0" r:id="rId3"/>
    <p:sldId id="284" r:id="rId4"/>
    <p:sldId id="273" r:id="rId5"/>
    <p:sldId id="27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90" autoAdjust="0"/>
    <p:restoredTop sz="81560" autoAdjust="0"/>
  </p:normalViewPr>
  <p:slideViewPr>
    <p:cSldViewPr>
      <p:cViewPr varScale="1">
        <p:scale>
          <a:sx n="80" d="100"/>
          <a:sy n="80" d="100"/>
        </p:scale>
        <p:origin x="-78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Band 41, Band 66, band 3, band 8, band 7</a:t>
            </a:r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52034-F0E7-4B87-92CC-D5021AD94B20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389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NR spectrum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77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</a:t>
            </a:r>
            <a:r>
              <a:rPr lang="en-GB" altLang="ja-JP" b="1" dirty="0" smtClean="0"/>
              <a:t>82</a:t>
            </a:r>
            <a:r>
              <a:rPr lang="en-GB" altLang="ja-JP" dirty="0"/>
              <a:t> </a:t>
            </a:r>
            <a:endParaRPr lang="ja-JP" altLang="ja-JP" dirty="0"/>
          </a:p>
          <a:p>
            <a:r>
              <a:rPr lang="en-GB" altLang="ja-JP" b="1" dirty="0"/>
              <a:t>Athens, Greece,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17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</a:t>
            </a:r>
            <a:r>
              <a:rPr lang="en-GB" altLang="ja-JP" b="1" dirty="0" smtClean="0"/>
              <a:t>February</a:t>
            </a:r>
            <a:r>
              <a:rPr lang="en-GB" altLang="ja-JP" b="1" dirty="0"/>
              <a:t>, </a:t>
            </a:r>
            <a:r>
              <a:rPr lang="en-GB" altLang="ja-JP" b="1" dirty="0" smtClean="0"/>
              <a:t>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R4-1702201</a:t>
            </a:r>
          </a:p>
          <a:p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en-US" altLang="ja-JP" dirty="0"/>
              <a:t>	</a:t>
            </a:r>
            <a:r>
              <a:rPr lang="en-US" altLang="ja-JP" dirty="0" smtClean="0"/>
              <a:t>10.2</a:t>
            </a:r>
            <a:endParaRPr lang="ja-JP" altLang="ja-JP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guideline for general aspect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91877"/>
            <a:ext cx="8229600" cy="5217443"/>
          </a:xfrm>
        </p:spPr>
        <p:txBody>
          <a:bodyPr>
            <a:noAutofit/>
          </a:bodyPr>
          <a:lstStyle/>
          <a:p>
            <a:r>
              <a:rPr lang="en-US" altLang="ko-KR" sz="1400" dirty="0"/>
              <a:t>RAN4 recommend following guideline to </a:t>
            </a:r>
            <a:r>
              <a:rPr lang="en-US" altLang="ko-KR" sz="1400" dirty="0" smtClean="0"/>
              <a:t>RAN-P</a:t>
            </a:r>
            <a:r>
              <a:rPr lang="en-US" altLang="ko-KR" sz="1400" dirty="0" smtClean="0">
                <a:solidFill>
                  <a:srgbClr val="FF0000"/>
                </a:solidFill>
              </a:rPr>
              <a:t>lenary#75</a:t>
            </a:r>
            <a:endParaRPr lang="en-US" altLang="ko-KR" sz="1400" dirty="0">
              <a:solidFill>
                <a:srgbClr val="FF0000"/>
              </a:solidFill>
            </a:endParaRPr>
          </a:p>
          <a:p>
            <a:pPr lvl="1"/>
            <a:r>
              <a:rPr lang="en-US" altLang="ko-KR" sz="1400" b="1" dirty="0" smtClean="0"/>
              <a:t>How to propose NR spectrum in Rel-15 timeline</a:t>
            </a:r>
          </a:p>
          <a:p>
            <a:pPr lvl="2"/>
            <a:r>
              <a:rPr lang="en-US" altLang="ko-KR" sz="1400" dirty="0" smtClean="0">
                <a:solidFill>
                  <a:srgbClr val="FF0000"/>
                </a:solidFill>
              </a:rPr>
              <a:t>NR </a:t>
            </a:r>
            <a:r>
              <a:rPr lang="en-US" altLang="ko-KR" sz="1400" dirty="0" smtClean="0"/>
              <a:t>bands/</a:t>
            </a:r>
            <a:r>
              <a:rPr lang="en-US" altLang="ko-KR" sz="1400" dirty="0" smtClean="0">
                <a:solidFill>
                  <a:srgbClr val="FF0000"/>
                </a:solidFill>
              </a:rPr>
              <a:t>LTE-NR </a:t>
            </a:r>
            <a:r>
              <a:rPr lang="en-US" altLang="ko-KR" sz="1400" dirty="0" smtClean="0"/>
              <a:t>band combinations related to NR are handled in a Rel-15 NR WI</a:t>
            </a:r>
          </a:p>
          <a:p>
            <a:pPr lvl="2"/>
            <a:r>
              <a:rPr lang="en-US" altLang="ko-KR" sz="1400" dirty="0">
                <a:solidFill>
                  <a:srgbClr val="FF0000"/>
                </a:solidFill>
              </a:rPr>
              <a:t>NR </a:t>
            </a:r>
            <a:r>
              <a:rPr lang="en-US" altLang="ko-KR" sz="1400" dirty="0"/>
              <a:t>bands/</a:t>
            </a:r>
            <a:r>
              <a:rPr lang="en-US" altLang="ko-KR" sz="1400" dirty="0">
                <a:solidFill>
                  <a:srgbClr val="FF0000"/>
                </a:solidFill>
              </a:rPr>
              <a:t>LTE-NR </a:t>
            </a:r>
            <a:r>
              <a:rPr lang="en-US" altLang="ko-KR" sz="1400" dirty="0"/>
              <a:t>band combinations </a:t>
            </a:r>
            <a:r>
              <a:rPr lang="en-US" altLang="ko-KR" sz="1400" dirty="0" smtClean="0"/>
              <a:t>to </a:t>
            </a:r>
            <a:r>
              <a:rPr lang="en-US" altLang="ko-KR" sz="1400" dirty="0"/>
              <a:t>be handled </a:t>
            </a:r>
            <a:r>
              <a:rPr lang="en-US" altLang="ko-KR" sz="1400" dirty="0" smtClean="0"/>
              <a:t>in the </a:t>
            </a:r>
            <a:r>
              <a:rPr lang="en-US" altLang="ko-KR" sz="1400" dirty="0"/>
              <a:t>Rel-15 NR WI can be </a:t>
            </a:r>
            <a:r>
              <a:rPr lang="en-US" altLang="ko-KR" sz="1400" dirty="0" smtClean="0"/>
              <a:t>added at every </a:t>
            </a:r>
            <a:r>
              <a:rPr lang="en-US" altLang="ko-KR" sz="1400" dirty="0"/>
              <a:t>RAN </a:t>
            </a:r>
            <a:r>
              <a:rPr lang="en-US" altLang="ko-KR" sz="1400" dirty="0" smtClean="0"/>
              <a:t>plenary</a:t>
            </a:r>
          </a:p>
          <a:p>
            <a:pPr lvl="3"/>
            <a:r>
              <a:rPr lang="en-US" altLang="ja-JP" sz="1400" dirty="0"/>
              <a:t>In order to update the Rel-15 NR WID, the new bands/band combinations need to be </a:t>
            </a:r>
            <a:r>
              <a:rPr lang="en-US" altLang="ja-JP" sz="1400" dirty="0" smtClean="0"/>
              <a:t>proposed/approved  in </a:t>
            </a:r>
            <a:r>
              <a:rPr lang="en-US" altLang="ja-JP" sz="1400" dirty="0"/>
              <a:t>RAN4 in advance. </a:t>
            </a:r>
            <a:r>
              <a:rPr lang="en-US" altLang="ko-KR" sz="1400" strike="sngStrike" dirty="0" smtClean="0"/>
              <a:t>Reason </a:t>
            </a:r>
            <a:r>
              <a:rPr lang="en-US" altLang="ko-KR" sz="1400" strike="sngStrike" dirty="0"/>
              <a:t>why the band/band combination is needed not in rel-16 or later release but in Rel-15 will be </a:t>
            </a:r>
            <a:r>
              <a:rPr lang="en-US" altLang="ko-KR" sz="1400" strike="sngStrike" dirty="0" smtClean="0"/>
              <a:t>required.</a:t>
            </a:r>
            <a:r>
              <a:rPr lang="en-US" altLang="ko-KR" sz="1400" dirty="0" smtClean="0"/>
              <a:t> </a:t>
            </a:r>
          </a:p>
          <a:p>
            <a:pPr lvl="4"/>
            <a:r>
              <a:rPr lang="en-US" altLang="ja-JP" sz="1400" dirty="0" smtClean="0"/>
              <a:t>E.g</a:t>
            </a:r>
            <a:r>
              <a:rPr lang="en-US" altLang="ja-JP" sz="1400" dirty="0"/>
              <a:t>. bands/band combinations to be proposed in June 2017 </a:t>
            </a:r>
            <a:r>
              <a:rPr lang="en-US" altLang="ja-JP" sz="1400" dirty="0" smtClean="0"/>
              <a:t>RAN-P</a:t>
            </a:r>
            <a:r>
              <a:rPr lang="en-US" altLang="ja-JP" sz="1400" dirty="0" smtClean="0">
                <a:solidFill>
                  <a:srgbClr val="FF0000"/>
                </a:solidFill>
              </a:rPr>
              <a:t>lenary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need to be </a:t>
            </a:r>
            <a:r>
              <a:rPr lang="en-US" altLang="ja-JP" sz="1400" dirty="0" smtClean="0"/>
              <a:t>proposed/approved by 2017 </a:t>
            </a:r>
            <a:r>
              <a:rPr lang="en-US" altLang="ja-JP" sz="1400" dirty="0"/>
              <a:t>May RAN4.</a:t>
            </a:r>
          </a:p>
          <a:p>
            <a:pPr lvl="3"/>
            <a:r>
              <a:rPr lang="en-US" altLang="ja-JP" sz="1400" dirty="0" smtClean="0"/>
              <a:t>Rel-15 </a:t>
            </a:r>
            <a:r>
              <a:rPr lang="en-US" altLang="ja-JP" sz="1400" dirty="0"/>
              <a:t>NR WID will be updated at every RAN plenary according to the </a:t>
            </a:r>
            <a:r>
              <a:rPr lang="en-US" altLang="ja-JP" sz="1400" dirty="0" smtClean="0"/>
              <a:t>new </a:t>
            </a:r>
            <a:r>
              <a:rPr lang="en-US" altLang="ja-JP" sz="1400" dirty="0"/>
              <a:t>bands/band combinations </a:t>
            </a:r>
            <a:r>
              <a:rPr lang="en-US" altLang="ja-JP" sz="1400" dirty="0" smtClean="0"/>
              <a:t>which RAN4 approved.</a:t>
            </a:r>
          </a:p>
          <a:p>
            <a:pPr lvl="2"/>
            <a:r>
              <a:rPr lang="en-US" altLang="ko-KR" sz="1400" dirty="0" smtClean="0">
                <a:solidFill>
                  <a:srgbClr val="FF0000"/>
                </a:solidFill>
              </a:rPr>
              <a:t>NR Bands/LTE-NR band </a:t>
            </a:r>
            <a:r>
              <a:rPr lang="en-US" altLang="ko-KR" sz="1400" dirty="0">
                <a:solidFill>
                  <a:srgbClr val="FF0000"/>
                </a:solidFill>
              </a:rPr>
              <a:t>combinations which </a:t>
            </a:r>
            <a:r>
              <a:rPr lang="en-US" altLang="ko-KR" sz="1400" dirty="0" smtClean="0">
                <a:solidFill>
                  <a:srgbClr val="FF0000"/>
                </a:solidFill>
              </a:rPr>
              <a:t>will </a:t>
            </a:r>
            <a:r>
              <a:rPr lang="en-US" altLang="ko-KR" sz="1400" dirty="0">
                <a:solidFill>
                  <a:srgbClr val="FF0000"/>
                </a:solidFill>
              </a:rPr>
              <a:t>be included into Rel-15 NR </a:t>
            </a:r>
            <a:r>
              <a:rPr lang="en-US" altLang="ko-KR" sz="1400" dirty="0" smtClean="0">
                <a:solidFill>
                  <a:srgbClr val="FF0000"/>
                </a:solidFill>
              </a:rPr>
              <a:t>specifications as soon as they are completed.</a:t>
            </a:r>
            <a:endParaRPr lang="en-US" altLang="ko-KR" sz="1400" dirty="0">
              <a:solidFill>
                <a:srgbClr val="FF0000"/>
              </a:solidFill>
            </a:endParaRPr>
          </a:p>
          <a:p>
            <a:pPr lvl="2"/>
            <a:r>
              <a:rPr lang="en-US" altLang="ko-KR" sz="1400" dirty="0">
                <a:solidFill>
                  <a:srgbClr val="FF0000"/>
                </a:solidFill>
              </a:rPr>
              <a:t>NR Bands/LTE-NR band </a:t>
            </a:r>
            <a:r>
              <a:rPr lang="en-US" altLang="ko-KR" sz="1400" dirty="0" smtClean="0">
                <a:solidFill>
                  <a:srgbClr val="FF0000"/>
                </a:solidFill>
              </a:rPr>
              <a:t>combinations </a:t>
            </a:r>
            <a:r>
              <a:rPr lang="en-US" altLang="ko-KR" sz="1400" dirty="0">
                <a:solidFill>
                  <a:srgbClr val="FF0000"/>
                </a:solidFill>
              </a:rPr>
              <a:t>which will not be completed before the end of </a:t>
            </a:r>
            <a:r>
              <a:rPr lang="en-US" altLang="ko-KR" sz="1400" dirty="0" smtClean="0">
                <a:solidFill>
                  <a:srgbClr val="FF0000"/>
                </a:solidFill>
              </a:rPr>
              <a:t>Release </a:t>
            </a:r>
            <a:r>
              <a:rPr lang="en-US" altLang="ko-KR" sz="1400" dirty="0">
                <a:solidFill>
                  <a:srgbClr val="FF0000"/>
                </a:solidFill>
              </a:rPr>
              <a:t>15 will </a:t>
            </a:r>
            <a:r>
              <a:rPr lang="en-US" altLang="ko-KR" sz="1400" dirty="0" smtClean="0">
                <a:solidFill>
                  <a:srgbClr val="FF0000"/>
                </a:solidFill>
              </a:rPr>
              <a:t>be transferred into an equivalent Rel-16</a:t>
            </a:r>
            <a:r>
              <a:rPr lang="en-US" altLang="ko-KR" sz="1400" dirty="0">
                <a:solidFill>
                  <a:srgbClr val="FF0000"/>
                </a:solidFill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</a:rPr>
              <a:t>NR </a:t>
            </a:r>
            <a:r>
              <a:rPr lang="en-US" altLang="ko-KR" sz="1400" dirty="0">
                <a:solidFill>
                  <a:srgbClr val="FF0000"/>
                </a:solidFill>
              </a:rPr>
              <a:t>WI, and added to the specifications as soon as they are </a:t>
            </a:r>
            <a:r>
              <a:rPr lang="en-US" altLang="ko-KR" sz="1400" dirty="0" smtClean="0">
                <a:solidFill>
                  <a:srgbClr val="FF0000"/>
                </a:solidFill>
              </a:rPr>
              <a:t>completed.</a:t>
            </a:r>
          </a:p>
          <a:p>
            <a:pPr lvl="1"/>
            <a:r>
              <a:rPr lang="en-US" altLang="ko-KR" sz="1400" b="1" dirty="0" smtClean="0"/>
              <a:t>Release independence</a:t>
            </a:r>
            <a:endParaRPr lang="en-US" altLang="ko-KR" sz="1400" b="1" dirty="0"/>
          </a:p>
          <a:p>
            <a:pPr lvl="2"/>
            <a:r>
              <a:rPr lang="en-US" altLang="ko-KR" sz="1400" dirty="0" smtClean="0"/>
              <a:t>Release </a:t>
            </a:r>
            <a:r>
              <a:rPr lang="en-US" altLang="ko-KR" sz="1400" dirty="0"/>
              <a:t>independent manner which is used in LTE is applied to NR bands/band combinations.</a:t>
            </a:r>
          </a:p>
          <a:p>
            <a:pPr lvl="3"/>
            <a:r>
              <a:rPr lang="en-US" altLang="ko-KR" sz="1400" dirty="0"/>
              <a:t>i.e. bands/band combinations specified in later release WI can apply to Rel-15 NR features</a:t>
            </a:r>
            <a:r>
              <a:rPr lang="en-US" altLang="ko-KR" sz="1400" dirty="0" smtClean="0"/>
              <a:t>.</a:t>
            </a:r>
          </a:p>
          <a:p>
            <a:pPr lvl="1"/>
            <a:r>
              <a:rPr lang="en-US" altLang="ko-KR" sz="1400" b="1" strike="sngStrike" dirty="0"/>
              <a:t>How Rel-15 WI can be closed</a:t>
            </a:r>
          </a:p>
          <a:p>
            <a:pPr lvl="2"/>
            <a:r>
              <a:rPr lang="en-US" altLang="ko-KR" sz="1400" strike="sngStrike" dirty="0"/>
              <a:t>Rel-15 NR WI can be closed as long as all three of followings are completed.</a:t>
            </a:r>
          </a:p>
          <a:p>
            <a:pPr lvl="3"/>
            <a:r>
              <a:rPr lang="en-US" altLang="ko-KR" sz="1400" b="1" strike="sngStrike" dirty="0"/>
              <a:t>Band/band combination agnostic</a:t>
            </a:r>
            <a:r>
              <a:rPr lang="en-US" altLang="ko-KR" sz="1400" strike="sngStrike" dirty="0"/>
              <a:t> requirements</a:t>
            </a:r>
          </a:p>
          <a:p>
            <a:pPr lvl="3"/>
            <a:r>
              <a:rPr lang="en-US" altLang="ko-KR" sz="1400" b="1" strike="sngStrike" dirty="0"/>
              <a:t>Band specific </a:t>
            </a:r>
            <a:r>
              <a:rPr lang="en-US" altLang="ko-KR" sz="1400" strike="sngStrike" dirty="0"/>
              <a:t>requirements for </a:t>
            </a:r>
            <a:r>
              <a:rPr lang="en-US" altLang="ko-KR" sz="1400" u="sng" strike="sngStrike" dirty="0"/>
              <a:t>al least one</a:t>
            </a:r>
            <a:r>
              <a:rPr lang="en-US" altLang="ko-KR" sz="1400" strike="sngStrike" dirty="0"/>
              <a:t> NR band</a:t>
            </a:r>
          </a:p>
          <a:p>
            <a:pPr lvl="3"/>
            <a:r>
              <a:rPr lang="en-US" altLang="ko-KR" sz="1400" b="1" strike="sngStrike" dirty="0"/>
              <a:t>Band combination specific </a:t>
            </a:r>
            <a:r>
              <a:rPr lang="en-US" altLang="ko-KR" sz="1400" strike="sngStrike" dirty="0"/>
              <a:t>requirements for </a:t>
            </a:r>
            <a:r>
              <a:rPr lang="en-US" altLang="ko-KR" sz="1400" u="sng" strike="sngStrike" dirty="0"/>
              <a:t>at least one</a:t>
            </a:r>
            <a:r>
              <a:rPr lang="en-US" altLang="ko-KR" sz="1400" strike="sngStrike" dirty="0"/>
              <a:t> NR+LTE band combination for NSA</a:t>
            </a:r>
          </a:p>
          <a:p>
            <a:pPr marL="1371600" lvl="3" indent="0">
              <a:buNone/>
            </a:pPr>
            <a:r>
              <a:rPr lang="en-US" altLang="ko-KR" sz="1400" strike="sngStrike" dirty="0"/>
              <a:t>i.e. completion of all bands/band combinations including the Rel-15 NR WID is not required in order to close the Rel-15 WI.</a:t>
            </a:r>
          </a:p>
          <a:p>
            <a:pPr lvl="3"/>
            <a:endParaRPr lang="en-US" altLang="ko-KR" sz="1400" dirty="0"/>
          </a:p>
          <a:p>
            <a:pPr lvl="1"/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2188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guideline for general aspect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91877"/>
            <a:ext cx="8229600" cy="5217443"/>
          </a:xfrm>
        </p:spPr>
        <p:txBody>
          <a:bodyPr>
            <a:noAutofit/>
          </a:bodyPr>
          <a:lstStyle/>
          <a:p>
            <a:r>
              <a:rPr lang="en-US" altLang="ko-KR" sz="1400" dirty="0"/>
              <a:t>RAN4 recommend following guideline to </a:t>
            </a:r>
            <a:r>
              <a:rPr lang="en-US" altLang="ko-KR" sz="1400" dirty="0" smtClean="0"/>
              <a:t>RAN-P</a:t>
            </a:r>
            <a:r>
              <a:rPr lang="en-US" altLang="ko-KR" sz="1400" dirty="0" smtClean="0">
                <a:solidFill>
                  <a:srgbClr val="FF0000"/>
                </a:solidFill>
              </a:rPr>
              <a:t>lenary#75</a:t>
            </a:r>
            <a:endParaRPr lang="en-US" altLang="ko-KR" sz="1400" dirty="0">
              <a:solidFill>
                <a:srgbClr val="FF0000"/>
              </a:solidFill>
            </a:endParaRPr>
          </a:p>
          <a:p>
            <a:pPr lvl="1"/>
            <a:r>
              <a:rPr lang="en-US" altLang="ko-KR" sz="1400" b="1" strike="sngStrike" dirty="0" smtClean="0"/>
              <a:t>Release independent manner</a:t>
            </a:r>
            <a:endParaRPr lang="en-US" altLang="ko-KR" sz="1400" b="1" strike="sngStrike" dirty="0"/>
          </a:p>
          <a:p>
            <a:pPr lvl="2"/>
            <a:r>
              <a:rPr lang="en-US" altLang="ko-KR" sz="1400" strike="sngStrike" dirty="0" smtClean="0"/>
              <a:t>bands/band combinations which will be completed before the end of release 15 will be included into Rel-15 NR specifications.</a:t>
            </a:r>
          </a:p>
          <a:p>
            <a:pPr lvl="2"/>
            <a:r>
              <a:rPr lang="en-US" altLang="ko-KR" sz="1400" strike="sngStrike" dirty="0" smtClean="0"/>
              <a:t>bands/band </a:t>
            </a:r>
            <a:r>
              <a:rPr lang="en-US" altLang="ko-KR" sz="1400" strike="sngStrike" dirty="0"/>
              <a:t>combinations which </a:t>
            </a:r>
            <a:r>
              <a:rPr lang="en-US" altLang="ko-KR" sz="1400" strike="sngStrike" dirty="0" smtClean="0"/>
              <a:t>will not be completed </a:t>
            </a:r>
            <a:r>
              <a:rPr lang="en-US" altLang="ko-KR" sz="1400" strike="sngStrike" dirty="0"/>
              <a:t>before the end of release 15 </a:t>
            </a:r>
            <a:r>
              <a:rPr lang="en-US" altLang="ko-KR" sz="1400" strike="sngStrike" dirty="0" smtClean="0"/>
              <a:t>will continue to be discussed in Rel-16 or later NR WI</a:t>
            </a:r>
          </a:p>
          <a:p>
            <a:pPr lvl="3"/>
            <a:r>
              <a:rPr lang="en-US" altLang="ko-KR" sz="1400" strike="sngStrike" dirty="0" smtClean="0"/>
              <a:t>Whether the Rel-16 or later NR WI is a basket WI or not is FFS</a:t>
            </a:r>
          </a:p>
          <a:p>
            <a:pPr lvl="2"/>
            <a:r>
              <a:rPr lang="en-US" altLang="ko-KR" sz="1400" strike="sngStrike" dirty="0" smtClean="0"/>
              <a:t>Release </a:t>
            </a:r>
            <a:r>
              <a:rPr lang="en-US" altLang="ko-KR" sz="1400" strike="sngStrike" dirty="0"/>
              <a:t>independent manner which is used in LTE is applied to NR </a:t>
            </a:r>
            <a:r>
              <a:rPr lang="en-US" altLang="ko-KR" sz="1400" strike="sngStrike" dirty="0" smtClean="0"/>
              <a:t>bands/band combinations.</a:t>
            </a:r>
          </a:p>
          <a:p>
            <a:pPr lvl="3"/>
            <a:r>
              <a:rPr lang="en-US" altLang="ko-KR" sz="1400" strike="sngStrike" dirty="0" smtClean="0"/>
              <a:t>i.e. bands/band combinations specified in later release WI can apply to Rel-15 NR features.</a:t>
            </a:r>
          </a:p>
          <a:p>
            <a:pPr lvl="1"/>
            <a:r>
              <a:rPr lang="en-US" altLang="ko-KR" sz="1400" b="1" dirty="0" smtClean="0">
                <a:solidFill>
                  <a:srgbClr val="FF0000"/>
                </a:solidFill>
              </a:rPr>
              <a:t>How to handle more than 2CC LTE-NR band combinations in Rel-15</a:t>
            </a:r>
          </a:p>
          <a:p>
            <a:pPr lvl="2"/>
            <a:r>
              <a:rPr lang="en-US" altLang="ko-KR" sz="1400" dirty="0" smtClean="0">
                <a:solidFill>
                  <a:srgbClr val="FF0000"/>
                </a:solidFill>
              </a:rPr>
              <a:t>RAN4 </a:t>
            </a:r>
            <a:r>
              <a:rPr lang="en-US" altLang="ko-KR" sz="1400" dirty="0">
                <a:solidFill>
                  <a:srgbClr val="FF0000"/>
                </a:solidFill>
              </a:rPr>
              <a:t>is allowed to discuss </a:t>
            </a:r>
            <a:r>
              <a:rPr lang="en-US" altLang="ko-KR" sz="1400" dirty="0" smtClean="0">
                <a:solidFill>
                  <a:srgbClr val="FF0000"/>
                </a:solidFill>
              </a:rPr>
              <a:t>requirements for more </a:t>
            </a:r>
            <a:r>
              <a:rPr lang="en-US" altLang="ko-KR" sz="1400" dirty="0">
                <a:solidFill>
                  <a:srgbClr val="FF0000"/>
                </a:solidFill>
              </a:rPr>
              <a:t>than 2CC </a:t>
            </a:r>
            <a:r>
              <a:rPr lang="en-US" altLang="ko-KR" sz="1400" dirty="0" smtClean="0">
                <a:solidFill>
                  <a:srgbClr val="FF0000"/>
                </a:solidFill>
              </a:rPr>
              <a:t>band combinations after </a:t>
            </a:r>
            <a:r>
              <a:rPr lang="en-US" altLang="ko-KR" sz="1400" dirty="0">
                <a:solidFill>
                  <a:srgbClr val="FF0000"/>
                </a:solidFill>
              </a:rPr>
              <a:t>completion of </a:t>
            </a:r>
            <a:r>
              <a:rPr lang="en-US" altLang="ko-KR" sz="1400" dirty="0" smtClean="0">
                <a:solidFill>
                  <a:srgbClr val="FF0000"/>
                </a:solidFill>
              </a:rPr>
              <a:t>discussion for specifying </a:t>
            </a:r>
            <a:r>
              <a:rPr lang="en-US" altLang="ko-KR" sz="1400" dirty="0">
                <a:solidFill>
                  <a:srgbClr val="FF0000"/>
                </a:solidFill>
              </a:rPr>
              <a:t>requirements </a:t>
            </a:r>
            <a:r>
              <a:rPr lang="en-US" altLang="ko-KR" sz="1400" dirty="0" smtClean="0">
                <a:solidFill>
                  <a:srgbClr val="FF0000"/>
                </a:solidFill>
              </a:rPr>
              <a:t>specific </a:t>
            </a:r>
            <a:r>
              <a:rPr lang="en-US" altLang="ko-KR" sz="1400" dirty="0">
                <a:solidFill>
                  <a:srgbClr val="FF0000"/>
                </a:solidFill>
              </a:rPr>
              <a:t>to the </a:t>
            </a:r>
            <a:r>
              <a:rPr lang="en-US" altLang="ko-KR" sz="1400" dirty="0" smtClean="0">
                <a:solidFill>
                  <a:srgbClr val="FF0000"/>
                </a:solidFill>
              </a:rPr>
              <a:t>LTE-NR band combination </a:t>
            </a:r>
            <a:r>
              <a:rPr lang="en-US" altLang="ko-KR" sz="1400" dirty="0">
                <a:solidFill>
                  <a:srgbClr val="FF0000"/>
                </a:solidFill>
              </a:rPr>
              <a:t>for NSA</a:t>
            </a:r>
            <a:r>
              <a:rPr lang="en-US" altLang="ko-KR" sz="1400" dirty="0" smtClean="0">
                <a:solidFill>
                  <a:srgbClr val="FF0000"/>
                </a:solidFill>
              </a:rPr>
              <a:t> taking </a:t>
            </a:r>
            <a:r>
              <a:rPr lang="en-US" altLang="ko-KR" sz="1400" dirty="0">
                <a:solidFill>
                  <a:srgbClr val="FF0000"/>
                </a:solidFill>
              </a:rPr>
              <a:t>into account the whole picture of the RAN4 progress</a:t>
            </a:r>
            <a:endParaRPr lang="en-US" altLang="ko-KR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43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guideline for </a:t>
            </a:r>
            <a:r>
              <a:rPr kumimoji="1" lang="en-US" altLang="ja-JP" strike="sngStrike" dirty="0" smtClean="0"/>
              <a:t>new </a:t>
            </a:r>
            <a:r>
              <a:rPr lang="en-US" altLang="ja-JP" dirty="0" smtClean="0">
                <a:solidFill>
                  <a:srgbClr val="FF0000"/>
                </a:solidFill>
              </a:rPr>
              <a:t>NR </a:t>
            </a:r>
            <a:r>
              <a:rPr kumimoji="1" lang="en-US" altLang="ja-JP" dirty="0" smtClean="0"/>
              <a:t>frequency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07901"/>
            <a:ext cx="8229600" cy="5217443"/>
          </a:xfrm>
        </p:spPr>
        <p:txBody>
          <a:bodyPr>
            <a:noAutofit/>
          </a:bodyPr>
          <a:lstStyle/>
          <a:p>
            <a:r>
              <a:rPr lang="en-US" altLang="ko-KR" sz="1800" dirty="0" smtClean="0"/>
              <a:t>RAN4 recommends following guideline to RAN-Plenary#73 </a:t>
            </a:r>
          </a:p>
          <a:p>
            <a:pPr lvl="1"/>
            <a:r>
              <a:rPr lang="en-US" altLang="ko-KR" sz="1400" dirty="0" smtClean="0"/>
              <a:t>At least following the </a:t>
            </a:r>
            <a:r>
              <a:rPr lang="en-US" altLang="ko-KR" sz="1400" strike="sngStrike" dirty="0" smtClean="0"/>
              <a:t>new </a:t>
            </a:r>
            <a:r>
              <a:rPr lang="en-US" altLang="ko-KR" sz="1400" dirty="0" smtClean="0"/>
              <a:t>frequency ranges are included in scope of NR bands in Rel-15 NR WI</a:t>
            </a:r>
          </a:p>
          <a:p>
            <a:pPr lvl="1"/>
            <a:r>
              <a:rPr lang="en-US" altLang="ko-KR" sz="1400" dirty="0" smtClean="0"/>
              <a:t>For new frequencies, how to define band(s) for each frequency range will be determined in WI phase taking into account global harmonization and implementation difficulty including PA feasibility etc.. 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318665"/>
              </p:ext>
            </p:extLst>
          </p:nvPr>
        </p:nvGraphicFramePr>
        <p:xfrm>
          <a:off x="179512" y="2420888"/>
          <a:ext cx="8856984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60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Frequency range/LTE</a:t>
                      </a:r>
                      <a:r>
                        <a:rPr kumimoji="1" lang="en-US" altLang="ja-JP" sz="1200" baseline="0" dirty="0" smtClean="0"/>
                        <a:t> band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/>
                        <a:t>Operators whose</a:t>
                      </a:r>
                      <a:r>
                        <a:rPr kumimoji="1" lang="en-US" altLang="ja-JP" sz="1200" baseline="0" dirty="0" smtClean="0"/>
                        <a:t> </a:t>
                      </a:r>
                      <a:r>
                        <a:rPr kumimoji="1" lang="en-US" altLang="ja-JP" sz="1200" dirty="0" smtClean="0"/>
                        <a:t>request is included in the frequency range</a:t>
                      </a:r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3.3-4.2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China Unicom, China Telecom, KT, SK Telecom, LG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Uplus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, Etisalat, Orange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, Telecom Italia</a:t>
                      </a:r>
                      <a:r>
                        <a:rPr kumimoji="1" lang="en-US" altLang="ja-JP" sz="1200" dirty="0" smtClean="0">
                          <a:solidFill>
                            <a:srgbClr val="0000FF"/>
                          </a:solidFill>
                        </a:rPr>
                        <a:t>, British Telecom</a:t>
                      </a:r>
                      <a:endParaRPr kumimoji="1" lang="ja-JP" alt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257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4.4-4.99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China Unicom, China Telecom, 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628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24.25-29.5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KT, SK Telecom, LG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Uplus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, Etisalat, Orange, Verizon,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, Telecom 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Italia</a:t>
                      </a:r>
                      <a:r>
                        <a:rPr kumimoji="1" lang="en-US" altLang="ja-JP" sz="1200" dirty="0" smtClean="0">
                          <a:solidFill>
                            <a:srgbClr val="0000FF"/>
                          </a:solidFill>
                        </a:rPr>
                        <a:t>, British Telecom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113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31.8-33.4GHz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Orange, Telecom 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Italia</a:t>
                      </a:r>
                      <a:r>
                        <a:rPr kumimoji="1" lang="en-US" altLang="ja-JP" sz="1200" dirty="0" smtClean="0">
                          <a:solidFill>
                            <a:srgbClr val="0000FF"/>
                          </a:solidFill>
                        </a:rPr>
                        <a:t>, British Telecom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4848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37-40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AT&amp;T, 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Verizon,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endParaRPr kumimoji="1" lang="en-US" altLang="ja-JP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</a:rPr>
                        <a:t>1.427-1.518G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Etisalat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rgbClr val="0000FF"/>
                          </a:solidFill>
                        </a:rPr>
                        <a:t>703-960MHz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i="1" dirty="0" smtClean="0">
                          <a:solidFill>
                            <a:srgbClr val="0000FF"/>
                          </a:solidFill>
                        </a:rPr>
                        <a:t>To be added later</a:t>
                      </a:r>
                      <a:endParaRPr kumimoji="1" lang="ja-JP" altLang="en-US" sz="1200" i="1" dirty="0" smtClean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1710-1785MHz/1805-1880MHz (Band 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CMCC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/>
                        <a:t>2500-2570MHz/2620-2690MHz</a:t>
                      </a:r>
                      <a:r>
                        <a:rPr kumimoji="1" lang="ja-JP" altLang="en-US" sz="1200" baseline="0" dirty="0" smtClean="0"/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7)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CHTTL</a:t>
                      </a:r>
                      <a:r>
                        <a:rPr kumimoji="1" lang="en-US" altLang="ja-JP" sz="1200" dirty="0" smtClean="0">
                          <a:solidFill>
                            <a:srgbClr val="0000FF"/>
                          </a:solidFill>
                        </a:rPr>
                        <a:t>, British Telecom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880-915MHz/925-960MHz</a:t>
                      </a:r>
                      <a:r>
                        <a:rPr kumimoji="1" lang="en-GB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CMCC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rgbClr val="0000FF"/>
                          </a:solidFill>
                        </a:rPr>
                        <a:t>832–862MHz/791–821MHz (Band</a:t>
                      </a:r>
                      <a:r>
                        <a:rPr lang="en-US" altLang="ko-KR" sz="1200" baseline="0" dirty="0" smtClean="0">
                          <a:solidFill>
                            <a:srgbClr val="0000FF"/>
                          </a:solidFill>
                        </a:rPr>
                        <a:t> 20)</a:t>
                      </a:r>
                      <a:endParaRPr lang="en-US" altLang="ko-KR" sz="1200" dirty="0" smtClean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0000FF"/>
                          </a:solidFill>
                        </a:rPr>
                        <a:t>Orange</a:t>
                      </a:r>
                      <a:endParaRPr kumimoji="1" lang="ja-JP" altLang="en-US" sz="1200" dirty="0" smtClean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rgbClr val="0000FF"/>
                          </a:solidFill>
                        </a:rPr>
                        <a:t>703-748MHz/758–803MHz (Band 28)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rgbClr val="0000FF"/>
                          </a:solidFill>
                        </a:rPr>
                        <a:t>Orange</a:t>
                      </a:r>
                      <a:endParaRPr kumimoji="1" lang="ja-JP" altLang="en-US" sz="1200" dirty="0" smtClean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/>
                        <a:t>2496-2690MHz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d 41)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it-IT" altLang="ja-JP" sz="1200" dirty="0" smtClean="0">
                          <a:solidFill>
                            <a:schemeClr val="tx1"/>
                          </a:solidFill>
                        </a:rPr>
                        <a:t>Sprint, Nokia, Ericsson, China Telecom, C-Spire, China Unicom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1710-1780MHz/2110-2200MHz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66)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84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2800" dirty="0"/>
              <a:t>WF on guideline </a:t>
            </a:r>
            <a:r>
              <a:rPr lang="en-US" altLang="ja-JP" sz="2800" dirty="0" smtClean="0"/>
              <a:t>for LTE-NR band combination for NSA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235893"/>
            <a:ext cx="8856984" cy="5217443"/>
          </a:xfrm>
        </p:spPr>
        <p:txBody>
          <a:bodyPr>
            <a:noAutofit/>
          </a:bodyPr>
          <a:lstStyle/>
          <a:p>
            <a:r>
              <a:rPr lang="en-US" altLang="ko-KR" sz="2000" dirty="0"/>
              <a:t>RAN4 </a:t>
            </a:r>
            <a:r>
              <a:rPr lang="en-US" altLang="ko-KR" sz="2000" dirty="0" smtClean="0"/>
              <a:t>recommends </a:t>
            </a:r>
            <a:r>
              <a:rPr lang="en-US" altLang="ko-KR" sz="2000" dirty="0"/>
              <a:t>following guideline to </a:t>
            </a:r>
            <a:r>
              <a:rPr lang="en-US" altLang="ko-KR" sz="2000" dirty="0" smtClean="0"/>
              <a:t>RAN-Plenary#73</a:t>
            </a:r>
            <a:endParaRPr lang="en-US" altLang="ko-KR" sz="2000" dirty="0"/>
          </a:p>
          <a:p>
            <a:pPr lvl="1"/>
            <a:r>
              <a:rPr lang="en-US" altLang="ko-KR" sz="1600" dirty="0" smtClean="0"/>
              <a:t>At least following combinations of NR frequency range (1CC) and LTE band (1CC) are included in scope of the NR+LTE band combination for NSA in Rel-15 WI</a:t>
            </a:r>
          </a:p>
          <a:p>
            <a:pPr lvl="2"/>
            <a:r>
              <a:rPr lang="en-US" altLang="ko-KR" sz="1600" dirty="0" smtClean="0"/>
              <a:t>Note that specific NR bands </a:t>
            </a:r>
            <a:r>
              <a:rPr lang="en-US" altLang="ko-KR" sz="1600" dirty="0" smtClean="0">
                <a:solidFill>
                  <a:srgbClr val="0000FF"/>
                </a:solidFill>
              </a:rPr>
              <a:t>within new frequency ranges </a:t>
            </a:r>
            <a:r>
              <a:rPr lang="en-US" altLang="ko-KR" sz="1600" dirty="0" smtClean="0"/>
              <a:t>used for NSA depends on outcome of NR band discussion</a:t>
            </a:r>
          </a:p>
          <a:p>
            <a:pPr lvl="1"/>
            <a:endParaRPr lang="en-US" altLang="ja-JP" sz="2000" dirty="0" smtClean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450789"/>
              </p:ext>
            </p:extLst>
          </p:nvPr>
        </p:nvGraphicFramePr>
        <p:xfrm>
          <a:off x="314924" y="3200360"/>
          <a:ext cx="8433540" cy="2468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78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53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530955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530955"/>
              </a:tblGrid>
              <a:tr h="0">
                <a:tc rowSpan="2" gridSpan="2"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LTE band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39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41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66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rowSpan="7"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Freq.</a:t>
                      </a:r>
                      <a:r>
                        <a:rPr kumimoji="1" lang="en-US" altLang="ja-JP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 Range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3.3-4.2 G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4.4-4.99 G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24.25-29.5G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31.8-33.4G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37-40G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rgbClr val="0000FF"/>
                          </a:solidFill>
                        </a:rPr>
                        <a:t>Band 7</a:t>
                      </a:r>
                      <a:endParaRPr kumimoji="1" lang="ja-JP" altLang="en-US" sz="11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Band</a:t>
                      </a:r>
                      <a:r>
                        <a:rPr kumimoji="1" lang="en-US" altLang="ja-JP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41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81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856</Words>
  <Application>Microsoft Office PowerPoint</Application>
  <PresentationFormat>画面に合わせる (4:3)</PresentationFormat>
  <Paragraphs>145</Paragraphs>
  <Slides>5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NR spectrum</vt:lpstr>
      <vt:lpstr>WF on guideline for general aspect</vt:lpstr>
      <vt:lpstr>WF on guideline for general aspect</vt:lpstr>
      <vt:lpstr>WF on guideline for new NR frequency</vt:lpstr>
      <vt:lpstr>WF on guideline for LTE-NR band combination for NSA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エヌ・ティ・ティ・ドコモ情報システム部</cp:lastModifiedBy>
  <cp:revision>111</cp:revision>
  <dcterms:created xsi:type="dcterms:W3CDTF">2017-01-10T15:55:54Z</dcterms:created>
  <dcterms:modified xsi:type="dcterms:W3CDTF">2017-02-16T17:13:33Z</dcterms:modified>
</cp:coreProperties>
</file>