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63" r:id="rId5"/>
    <p:sldId id="264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Yang Shan" initials="YS" lastIdx="1" clrIdx="0"/>
  <p:cmAuthor id="1" name="Yang Shan" initials="Shan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7059" autoAdjust="0"/>
    <p:restoredTop sz="94660"/>
  </p:normalViewPr>
  <p:slideViewPr>
    <p:cSldViewPr>
      <p:cViewPr>
        <p:scale>
          <a:sx n="66" d="100"/>
          <a:sy n="66" d="100"/>
        </p:scale>
        <p:origin x="-1272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4" Type="http://schemas.openxmlformats.org/officeDocument/2006/relationships/image" Target="../media/image4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#82 </a:t>
            </a:r>
            <a:b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GB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Athens, Greece, 13 - 17 February 2017</a:t>
            </a:r>
            <a:endParaRPr lang="zh-CN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39552" y="4941168"/>
            <a:ext cx="7848872" cy="888504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China </a:t>
            </a:r>
            <a:r>
              <a:rPr lang="en-US" altLang="zh-CN" dirty="0" smtClean="0">
                <a:solidFill>
                  <a:schemeClr val="tx1"/>
                </a:solidFill>
              </a:rPr>
              <a:t>Telecom, Nokia</a:t>
            </a:r>
            <a:r>
              <a:rPr lang="en-US" altLang="zh-CN" dirty="0" smtClean="0">
                <a:solidFill>
                  <a:schemeClr val="tx1"/>
                </a:solidFill>
              </a:rPr>
              <a:t>, Alcatel-Lucent Shanghai Bell, ZTE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2420888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/>
              <a:t>WF on BS IC Interferer number and Link level Simulation assumptions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308304" y="620688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R4-1702162</a:t>
            </a:r>
            <a:endParaRPr lang="zh-CN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dirty="0" smtClean="0"/>
              <a:t>During RAN4#81 Reno meeting, WF of R4-1610707, R4-1610712, R4-1610711 and R4-1610661 for BS IC were approved, many agreements were reached.</a:t>
            </a:r>
          </a:p>
          <a:p>
            <a:pPr>
              <a:buNone/>
            </a:pPr>
            <a:endParaRPr lang="en-GB" altLang="zh-CN" dirty="0" smtClean="0"/>
          </a:p>
          <a:p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Inter-cell interferer number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 smtClean="0"/>
              <a:t>Model 1 inter-cell interferer for 4Rx with high interference level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x-none" smtClean="0"/>
              <a:t>Link level simulation assumptions</a:t>
            </a:r>
            <a:r>
              <a:rPr lang="en-US" dirty="0" smtClean="0"/>
              <a:t> -1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91264" cy="4525963"/>
          </a:xfrm>
        </p:spPr>
        <p:txBody>
          <a:bodyPr/>
          <a:lstStyle/>
          <a:p>
            <a:r>
              <a:rPr lang="en-US" dirty="0" smtClean="0"/>
              <a:t>DMRS sequence </a:t>
            </a:r>
            <a:r>
              <a:rPr lang="x-none" dirty="0" smtClean="0"/>
              <a:t>for the intra-cell and inter-cell UEs</a:t>
            </a:r>
            <a:endParaRPr lang="en-US" dirty="0" smtClean="0"/>
          </a:p>
          <a:p>
            <a:pPr lvl="1"/>
            <a:r>
              <a:rPr lang="fr-FR" dirty="0" smtClean="0"/>
              <a:t>The </a:t>
            </a:r>
            <a:r>
              <a:rPr lang="fr-FR" dirty="0" err="1" smtClean="0"/>
              <a:t>cell</a:t>
            </a:r>
            <a:r>
              <a:rPr lang="fr-FR" dirty="0" smtClean="0"/>
              <a:t> id for the </a:t>
            </a:r>
            <a:r>
              <a:rPr lang="en-US" dirty="0" smtClean="0"/>
              <a:t>intra-cell UEs</a:t>
            </a:r>
            <a:r>
              <a:rPr lang="fr-FR" dirty="0" smtClean="0"/>
              <a:t> </a:t>
            </a:r>
            <a:r>
              <a:rPr lang="fr-FR" dirty="0" err="1" smtClean="0"/>
              <a:t>is</a:t>
            </a:r>
            <a:r>
              <a:rPr lang="fr-FR" dirty="0" smtClean="0"/>
              <a:t> 0, and the </a:t>
            </a:r>
            <a:r>
              <a:rPr lang="fr-FR" dirty="0" err="1" smtClean="0"/>
              <a:t>cell</a:t>
            </a:r>
            <a:r>
              <a:rPr lang="fr-FR" dirty="0" smtClean="0"/>
              <a:t> id for inter-</a:t>
            </a:r>
            <a:r>
              <a:rPr lang="fr-FR" dirty="0" err="1" smtClean="0"/>
              <a:t>cell</a:t>
            </a:r>
            <a:r>
              <a:rPr lang="fr-FR" dirty="0" smtClean="0"/>
              <a:t> </a:t>
            </a:r>
            <a:r>
              <a:rPr lang="fr-FR" dirty="0" err="1" smtClean="0"/>
              <a:t>interfering</a:t>
            </a:r>
            <a:r>
              <a:rPr lang="fr-FR" dirty="0" smtClean="0"/>
              <a:t> UE </a:t>
            </a:r>
            <a:r>
              <a:rPr lang="fr-FR" dirty="0" err="1" smtClean="0"/>
              <a:t>is</a:t>
            </a:r>
            <a:r>
              <a:rPr lang="fr-FR" dirty="0" smtClean="0"/>
              <a:t> 1.</a:t>
            </a:r>
            <a:endParaRPr lang="en-US" dirty="0" smtClean="0"/>
          </a:p>
          <a:p>
            <a:pPr lvl="1"/>
            <a:r>
              <a:rPr lang="x-none" dirty="0" smtClean="0"/>
              <a:t>Group hopping an</a:t>
            </a:r>
            <a:r>
              <a:rPr lang="fr-FR" dirty="0" smtClean="0"/>
              <a:t>d sequence hopping are disabled, and        = 0 for all the simulated PUSCHs.</a:t>
            </a:r>
            <a:endParaRPr lang="en-US" dirty="0" smtClean="0"/>
          </a:p>
          <a:p>
            <a:pPr lvl="1"/>
            <a:r>
              <a:rPr lang="fr-FR" dirty="0" smtClean="0"/>
              <a:t>            = {0, 6} for 2 intra-cell </a:t>
            </a:r>
            <a:r>
              <a:rPr lang="fr-FR" dirty="0" err="1" smtClean="0"/>
              <a:t>UEs</a:t>
            </a:r>
            <a:r>
              <a:rPr lang="fr-FR" dirty="0" smtClean="0"/>
              <a:t>,          = {0, 3, 6, 9} for 4 intra-cell UEs ; and             = 0.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537903492"/>
              </p:ext>
            </p:extLst>
          </p:nvPr>
        </p:nvGraphicFramePr>
        <p:xfrm>
          <a:off x="3347864" y="4077072"/>
          <a:ext cx="467544" cy="487872"/>
        </p:xfrm>
        <a:graphic>
          <a:graphicData uri="http://schemas.openxmlformats.org/presentationml/2006/ole">
            <p:oleObj spid="_x0000_s1045" name="公式" r:id="rId3" imgW="215806" imgH="228501" progId="Equation.3">
              <p:embed/>
            </p:oleObj>
          </a:graphicData>
        </a:graphic>
      </p:graphicFrame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718288080"/>
              </p:ext>
            </p:extLst>
          </p:nvPr>
        </p:nvGraphicFramePr>
        <p:xfrm>
          <a:off x="1475656" y="4581128"/>
          <a:ext cx="720080" cy="450050"/>
        </p:xfrm>
        <a:graphic>
          <a:graphicData uri="http://schemas.openxmlformats.org/presentationml/2006/ole">
            <p:oleObj spid="_x0000_s1046" name="公式" r:id="rId4" imgW="380880" imgH="241200" progId="Equation.3">
              <p:embed/>
            </p:oleObj>
          </a:graphicData>
        </a:graphic>
      </p:graphicFrame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878234098"/>
              </p:ext>
            </p:extLst>
          </p:nvPr>
        </p:nvGraphicFramePr>
        <p:xfrm>
          <a:off x="6156176" y="4653136"/>
          <a:ext cx="691277" cy="432048"/>
        </p:xfrm>
        <a:graphic>
          <a:graphicData uri="http://schemas.openxmlformats.org/presentationml/2006/ole">
            <p:oleObj spid="_x0000_s1047" name="Equation" r:id="rId5" imgW="380880" imgH="241200" progId="Equation.3">
              <p:embed/>
            </p:oleObj>
          </a:graphicData>
        </a:graphic>
      </p:graphicFrame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847039252"/>
              </p:ext>
            </p:extLst>
          </p:nvPr>
        </p:nvGraphicFramePr>
        <p:xfrm>
          <a:off x="4860032" y="5013176"/>
          <a:ext cx="864096" cy="478010"/>
        </p:xfrm>
        <a:graphic>
          <a:graphicData uri="http://schemas.openxmlformats.org/presentationml/2006/ole">
            <p:oleObj spid="_x0000_s1048" name="公式" r:id="rId6" imgW="444114" imgH="253780" progId="Equation.3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x-none" smtClean="0"/>
              <a:t>Link level simulation assumptions</a:t>
            </a:r>
            <a:r>
              <a:rPr lang="en-US" dirty="0" smtClean="0"/>
              <a:t> -2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Rx Antenna Number</a:t>
            </a:r>
          </a:p>
          <a:p>
            <a:pPr lvl="1"/>
            <a:r>
              <a:rPr lang="en-US" dirty="0" smtClean="0"/>
              <a:t>Focus on 2 and 4 Rx BS</a:t>
            </a:r>
            <a:endParaRPr lang="en-US" sz="2400" dirty="0" smtClean="0"/>
          </a:p>
          <a:p>
            <a:pPr lvl="1"/>
            <a:r>
              <a:rPr lang="en-US" dirty="0" smtClean="0"/>
              <a:t>To capture the following text into the TR</a:t>
            </a:r>
            <a:endParaRPr lang="en-US" sz="2400" dirty="0" smtClean="0"/>
          </a:p>
          <a:p>
            <a:pPr lvl="2"/>
            <a:r>
              <a:rPr lang="en-US" dirty="0" smtClean="0"/>
              <a:t>For 8Rx BS, on one hand, IC gain is relatively limited for up to 4 intra-cell UEs; on the other hand, a large number of channel faders are needed for potential 8Rx IC test. Thus this SI focuses on 2 and 4 Rx BS.</a:t>
            </a:r>
            <a:endParaRPr lang="en-US" sz="2000" dirty="0" smtClean="0"/>
          </a:p>
          <a:p>
            <a:r>
              <a:rPr lang="en-US" dirty="0" smtClean="0"/>
              <a:t>MCS level</a:t>
            </a:r>
          </a:p>
          <a:p>
            <a:pPr lvl="1"/>
            <a:r>
              <a:rPr lang="en-US" dirty="0" smtClean="0"/>
              <a:t>Companies are invited to provide results for MCS 10&amp;15, and companies are also welcome to provide results for MCS 21.</a:t>
            </a:r>
          </a:p>
          <a:p>
            <a:r>
              <a:rPr lang="en-US" dirty="0" smtClean="0"/>
              <a:t>Performance measurement</a:t>
            </a:r>
          </a:p>
          <a:p>
            <a:pPr lvl="1"/>
            <a:r>
              <a:rPr lang="en-US" dirty="0" smtClean="0"/>
              <a:t>Definition of SINR</a:t>
            </a:r>
            <a:endParaRPr lang="en-US" sz="2400" dirty="0" smtClean="0"/>
          </a:p>
          <a:p>
            <a:pPr lvl="2"/>
            <a:r>
              <a:rPr lang="en-US" dirty="0" smtClean="0"/>
              <a:t>Intra-cell inter-user interference is not included in the “I” part of SINR, and SINR represents signal to inter-cell interference and noise ratio.</a:t>
            </a:r>
            <a:endParaRPr lang="en-US" sz="2000" dirty="0" smtClean="0"/>
          </a:p>
          <a:p>
            <a:pPr lvl="1"/>
            <a:r>
              <a:rPr lang="en-US" dirty="0" smtClean="0"/>
              <a:t>Performance measurement point</a:t>
            </a:r>
            <a:endParaRPr lang="en-US" sz="2400" dirty="0" smtClean="0"/>
          </a:p>
          <a:p>
            <a:pPr lvl="2"/>
            <a:r>
              <a:rPr lang="en-US" dirty="0" smtClean="0"/>
              <a:t>Take the SINR at 85% maximum throughput as the performance measurement point.</a:t>
            </a:r>
            <a:endParaRPr lang="en-US" sz="2000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16692</TotalTime>
  <Words>294</Words>
  <Application>Microsoft Office PowerPoint</Application>
  <PresentationFormat>On-screen Show (4:3)</PresentationFormat>
  <Paragraphs>26</Paragraphs>
  <Slides>5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Office 主题</vt:lpstr>
      <vt:lpstr>公式</vt:lpstr>
      <vt:lpstr>Equation</vt:lpstr>
      <vt:lpstr>3GPP TSG-RAN WG4 Meeting #82   Athens, Greece, 13 - 17 February 2017</vt:lpstr>
      <vt:lpstr>Background</vt:lpstr>
      <vt:lpstr>Inter-cell interferer number</vt:lpstr>
      <vt:lpstr>Link level simulation assumptions -1</vt:lpstr>
      <vt:lpstr>Link level simulation assumptions -2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</cp:lastModifiedBy>
  <cp:revision>87</cp:revision>
  <dcterms:created xsi:type="dcterms:W3CDTF">2016-01-12T08:39:50Z</dcterms:created>
  <dcterms:modified xsi:type="dcterms:W3CDTF">2017-02-16T08:12:15Z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(3)G2xVutGL9o16++YojzGzdj17whTy7geKkPSZqXxRHjOO9srwXxewOhEs09wJ9cn4dQaq/gm1
zUHHm+lEjzPLoQCU/qZSllEmkI942NAg4yAyvVBwRYB1sCLeM9m1EB8yqPXVW+OwLLztht6W
sCUfKQf4ftTOGXcQgV1g0U6jY8EPjxVeopVdyDMQAk+zc0QUfIYjJsjPOegjdNIp4gKn+Msm
aBz1Dym85HSqMaR2db</vt:lpwstr>
  </property>
  <property fmtid="{D5CDD505-2E9C-101B-9397-08002B2CF9AE}" pid="3" name="_2015_ms_pID_7253431">
    <vt:lpwstr>H3nu43yJIf9s96MnsClADT82KxWCUz5vHc73POtV1oaUcfa0y0Owgy
t1eN5NjAr4URknupEuWP/pv2XNoRplqi9BFraCkLhQbg7I6NhqpnkTKKJKY0ENAx0+SA8Vb+
C7FwhBfH40BivHqnjvEfPgJ3zRzvk289pgHW8Jf8PSLqmggP2/rM6EkDIygqDu5MqiBocKyk
zGm0phPbvHT+XelZWCAJKIHR7JxGR0nx1A/f</vt:lpwstr>
  </property>
  <property fmtid="{D5CDD505-2E9C-101B-9397-08002B2CF9AE}" pid="4" name="_2015_ms_pID_7253432">
    <vt:lpwstr>XoXFCy7asRoPznSEspnbFn8=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1487232642</vt:lpwstr>
  </property>
</Properties>
</file>