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2" r:id="rId5"/>
    <p:sldId id="257" r:id="rId6"/>
    <p:sldId id="264" r:id="rId7"/>
    <p:sldId id="266" r:id="rId8"/>
    <p:sldId id="258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13 - 17 February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Ericsson, Nokia, Alcatel-Lucent Shanghai Bell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</a:t>
            </a:r>
            <a:r>
              <a:rPr lang="en-US" altLang="zh-CN" sz="4400" dirty="0" err="1"/>
              <a:t>eLAA</a:t>
            </a:r>
            <a:r>
              <a:rPr lang="en-US" altLang="zh-CN" sz="4400" dirty="0"/>
              <a:t>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R4-1702146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As per the agreed WID </a:t>
            </a:r>
            <a:r>
              <a:rPr lang="en-US" altLang="zh-CN" dirty="0"/>
              <a:t>RP-161832, the </a:t>
            </a:r>
            <a:r>
              <a:rPr lang="en-US" altLang="zh-CN" dirty="0" err="1"/>
              <a:t>eLAA</a:t>
            </a:r>
            <a:r>
              <a:rPr lang="en-US" altLang="zh-CN" dirty="0"/>
              <a:t> core part is complete and corresponding possible UE and BS demodulation performance requirements need to be defined. </a:t>
            </a:r>
            <a:endParaRPr lang="en-GB" altLang="zh-CN" dirty="0"/>
          </a:p>
          <a:p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UE demodulation performance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altLang="en-US" dirty="0" smtClean="0"/>
              <a:t>No </a:t>
            </a:r>
            <a:r>
              <a:rPr lang="en-US" altLang="zh-CN" dirty="0"/>
              <a:t>new UE </a:t>
            </a:r>
            <a:r>
              <a:rPr lang="en-US" altLang="en-US" dirty="0"/>
              <a:t>demodulation performance test needs to be </a:t>
            </a:r>
            <a:r>
              <a:rPr lang="en-US" altLang="en-US" dirty="0" smtClean="0"/>
              <a:t>defined</a:t>
            </a:r>
            <a:endParaRPr lang="en-GB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39552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BS demodulation performance requirements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altLang="zh-CN" dirty="0"/>
              <a:t>New PUSCH demodulation performance requirements need to defined for </a:t>
            </a:r>
            <a:r>
              <a:rPr lang="en-US" altLang="zh-CN" dirty="0" err="1" smtClean="0"/>
              <a:t>eLAA</a:t>
            </a:r>
            <a:r>
              <a:rPr lang="en-US" altLang="zh-CN" dirty="0" smtClean="0"/>
              <a:t>:</a:t>
            </a:r>
            <a:endParaRPr lang="en-US" altLang="zh-CN" dirty="0"/>
          </a:p>
          <a:p>
            <a:r>
              <a:rPr lang="en-US" altLang="zh-CN" sz="3100" dirty="0" smtClean="0"/>
              <a:t>Test Purpose: </a:t>
            </a:r>
          </a:p>
          <a:p>
            <a:pPr lvl="1"/>
            <a:r>
              <a:rPr lang="en-GB" altLang="zh-CN" dirty="0" smtClean="0"/>
              <a:t>V</a:t>
            </a:r>
            <a:r>
              <a:rPr lang="en-GB" dirty="0" smtClean="0"/>
              <a:t>erify PUSCH new interlace resource structure</a:t>
            </a:r>
          </a:p>
          <a:p>
            <a:pPr lvl="1"/>
            <a:r>
              <a:rPr lang="en-GB" altLang="zh-CN" sz="2700" dirty="0" smtClean="0"/>
              <a:t>FFS: Verify </a:t>
            </a:r>
            <a:r>
              <a:rPr lang="en-GB" altLang="zh-CN" sz="2700" dirty="0" smtClean="0"/>
              <a:t>DM-RS channel estimation performance with contiguous interlace allocation</a:t>
            </a:r>
          </a:p>
          <a:p>
            <a:pPr lvl="1"/>
            <a:r>
              <a:rPr lang="en-GB" altLang="zh-CN" sz="2700" dirty="0" smtClean="0"/>
              <a:t>FFS: Verify </a:t>
            </a:r>
            <a:r>
              <a:rPr lang="en-GB" altLang="zh-CN" sz="2700" dirty="0" smtClean="0"/>
              <a:t>PUSCH demodulation performance with UL LBT </a:t>
            </a:r>
            <a:r>
              <a:rPr lang="en-GB" altLang="zh-CN" sz="2700" dirty="0" smtClean="0"/>
              <a:t>model</a:t>
            </a:r>
            <a:endParaRPr lang="en-GB" altLang="zh-CN" sz="2700" strike="sngStrike" dirty="0" smtClean="0"/>
          </a:p>
          <a:p>
            <a:pPr lvl="1"/>
            <a:endParaRPr lang="en-US" altLang="zh-CN" sz="2700" dirty="0" smtClean="0">
              <a:solidFill>
                <a:srgbClr val="0070C0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altLang="zh-CN" sz="2700" dirty="0" smtClean="0"/>
              <a:t>In </a:t>
            </a:r>
            <a:r>
              <a:rPr lang="en-US" altLang="zh-CN" sz="2700" dirty="0"/>
              <a:t>Rel-14, </a:t>
            </a:r>
            <a:r>
              <a:rPr lang="en-US" altLang="zh-CN" sz="2700" dirty="0" smtClean="0"/>
              <a:t>one </a:t>
            </a:r>
            <a:r>
              <a:rPr lang="en-US" altLang="zh-CN" sz="2700" dirty="0"/>
              <a:t>PCell with 20MHz + one LAA </a:t>
            </a:r>
            <a:r>
              <a:rPr lang="en-US" altLang="zh-CN" sz="2700" dirty="0" err="1"/>
              <a:t>Scell</a:t>
            </a:r>
            <a:r>
              <a:rPr lang="en-US" altLang="zh-CN" sz="2700" dirty="0"/>
              <a:t> with UL and 20MHz </a:t>
            </a:r>
            <a:r>
              <a:rPr lang="en-US" altLang="zh-CN" sz="2700" dirty="0" smtClean="0"/>
              <a:t>BW will </a:t>
            </a:r>
            <a:r>
              <a:rPr lang="en-US" altLang="zh-CN" sz="2700" dirty="0"/>
              <a:t>be defined. </a:t>
            </a:r>
            <a:endParaRPr lang="en-US" altLang="zh-CN" sz="2700" dirty="0" smtClean="0"/>
          </a:p>
          <a:p>
            <a:pPr lvl="1">
              <a:buFont typeface="Arial" pitchFamily="34" charset="0"/>
              <a:buChar char="•"/>
            </a:pPr>
            <a:endParaRPr lang="en-US" altLang="zh-CN" sz="2700" dirty="0">
              <a:solidFill>
                <a:srgbClr val="FF0000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altLang="en-US" sz="2700" dirty="0" smtClean="0"/>
              <a:t>Number </a:t>
            </a:r>
            <a:r>
              <a:rPr lang="en-US" altLang="en-US" sz="2700" dirty="0"/>
              <a:t>of UE to be modeled</a:t>
            </a:r>
          </a:p>
          <a:p>
            <a:pPr lvl="2" algn="just"/>
            <a:r>
              <a:rPr lang="en-US" altLang="en-US" dirty="0" smtClean="0"/>
              <a:t>Single UE</a:t>
            </a:r>
          </a:p>
          <a:p>
            <a:pPr lvl="2" algn="just"/>
            <a:endParaRPr lang="en-US" altLang="en-US" dirty="0"/>
          </a:p>
          <a:p>
            <a:pPr lvl="1">
              <a:buFont typeface="Arial" pitchFamily="34" charset="0"/>
              <a:buChar char="•"/>
            </a:pPr>
            <a:r>
              <a:rPr lang="en-US" altLang="zh-CN" dirty="0" smtClean="0"/>
              <a:t>Test applicability for future </a:t>
            </a:r>
            <a:r>
              <a:rPr lang="en-US" altLang="zh-CN" dirty="0"/>
              <a:t>possible multiple licensed bands + multiple unlicensed </a:t>
            </a:r>
            <a:r>
              <a:rPr lang="en-US" altLang="zh-CN" dirty="0" smtClean="0"/>
              <a:t>bands will be discussed later.</a:t>
            </a:r>
            <a:endParaRPr lang="en-GB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80728"/>
          </a:xfrm>
        </p:spPr>
        <p:txBody>
          <a:bodyPr>
            <a:normAutofit/>
          </a:bodyPr>
          <a:lstStyle/>
          <a:p>
            <a:r>
              <a:rPr lang="en-US" altLang="zh-CN" dirty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4006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Starting PUSCH symbol configuration</a:t>
            </a:r>
          </a:p>
          <a:p>
            <a:pPr lvl="1"/>
            <a:r>
              <a:rPr lang="en-GB" altLang="zh-CN" dirty="0" smtClean="0"/>
              <a:t>‘</a:t>
            </a:r>
            <a:r>
              <a:rPr lang="en-GB" altLang="zh-CN" dirty="0"/>
              <a:t>01’ (25µs in symbol 0</a:t>
            </a:r>
            <a:r>
              <a:rPr lang="en-GB" altLang="zh-CN" dirty="0" smtClean="0"/>
              <a:t>);</a:t>
            </a:r>
          </a:p>
          <a:p>
            <a:pPr lvl="1"/>
            <a:endParaRPr lang="en-US" altLang="zh-CN" dirty="0"/>
          </a:p>
          <a:p>
            <a:r>
              <a:rPr lang="en-US" altLang="zh-CN" dirty="0"/>
              <a:t>Ending symbol configuration</a:t>
            </a:r>
          </a:p>
          <a:p>
            <a:pPr lvl="1"/>
            <a:r>
              <a:rPr lang="en-GB" altLang="zh-CN" dirty="0"/>
              <a:t>Option 1: Up to OFDM symbol 13</a:t>
            </a:r>
            <a:endParaRPr lang="zh-CN" altLang="zh-CN" dirty="0"/>
          </a:p>
          <a:p>
            <a:pPr lvl="1"/>
            <a:r>
              <a:rPr lang="en-GB" altLang="zh-CN" dirty="0"/>
              <a:t>Option 2: Up to OFDM symbol </a:t>
            </a:r>
            <a:r>
              <a:rPr lang="en-GB" altLang="zh-CN" dirty="0" smtClean="0"/>
              <a:t>12</a:t>
            </a:r>
          </a:p>
          <a:p>
            <a:pPr lvl="1"/>
            <a:endParaRPr lang="en-US" altLang="zh-CN" dirty="0"/>
          </a:p>
          <a:p>
            <a:r>
              <a:rPr lang="en-US" altLang="zh-CN" dirty="0" smtClean="0"/>
              <a:t>UL grant Scheduling</a:t>
            </a:r>
            <a:endParaRPr lang="en-US" altLang="zh-CN" dirty="0"/>
          </a:p>
          <a:p>
            <a:pPr lvl="1"/>
            <a:r>
              <a:rPr lang="en-GB" altLang="zh-CN" dirty="0" smtClean="0"/>
              <a:t>One </a:t>
            </a:r>
            <a:r>
              <a:rPr lang="en-GB" altLang="zh-CN" dirty="0"/>
              <a:t>stage scheduling</a:t>
            </a:r>
            <a:endParaRPr lang="zh-CN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Reference receiver:</a:t>
            </a:r>
          </a:p>
          <a:p>
            <a:pPr lvl="1"/>
            <a:r>
              <a:rPr lang="en-US" altLang="zh-CN" dirty="0" smtClean="0"/>
              <a:t>MRC</a:t>
            </a:r>
            <a:endParaRPr lang="en-US" altLang="zh-CN" dirty="0"/>
          </a:p>
          <a:p>
            <a:pPr lvl="1"/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68552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 smtClean="0"/>
              <a:t>Resource allocation</a:t>
            </a:r>
          </a:p>
          <a:p>
            <a:pPr lvl="1"/>
            <a:r>
              <a:rPr lang="en-US" altLang="en-US" dirty="0" smtClean="0"/>
              <a:t>Contiguous interlace allocation</a:t>
            </a:r>
          </a:p>
          <a:p>
            <a:pPr lvl="2"/>
            <a:r>
              <a:rPr lang="en-US" altLang="en-US" dirty="0" smtClean="0"/>
              <a:t>One or more interlace allocation is TBD</a:t>
            </a:r>
          </a:p>
          <a:p>
            <a:pPr lvl="1"/>
            <a:r>
              <a:rPr lang="en-US" altLang="en-US" dirty="0" smtClean="0"/>
              <a:t>Investigate the channel estimation for different number of </a:t>
            </a:r>
            <a:r>
              <a:rPr lang="en-US" altLang="en-US" dirty="0" smtClean="0"/>
              <a:t>contiguous interlace allocation</a:t>
            </a:r>
          </a:p>
          <a:p>
            <a:pPr lvl="1"/>
            <a:endParaRPr lang="en-US" altLang="en-US" dirty="0" smtClean="0">
              <a:solidFill>
                <a:srgbClr val="FF0000"/>
              </a:solidFill>
            </a:endParaRPr>
          </a:p>
          <a:p>
            <a:r>
              <a:rPr lang="en-US" altLang="en-US" sz="2800" dirty="0" smtClean="0"/>
              <a:t>LAA </a:t>
            </a:r>
            <a:r>
              <a:rPr lang="en-US" altLang="en-US" sz="2800" dirty="0" smtClean="0"/>
              <a:t>Sell Carrier Scheduling</a:t>
            </a:r>
            <a:endParaRPr lang="en-US" altLang="en-US" sz="2800" dirty="0"/>
          </a:p>
          <a:p>
            <a:pPr lvl="1"/>
            <a:r>
              <a:rPr lang="en-US" altLang="en-US" dirty="0" smtClean="0"/>
              <a:t>Self-carrier scheduling for both UL and DL</a:t>
            </a:r>
            <a:endParaRPr lang="en-US" altLang="en-US" dirty="0"/>
          </a:p>
          <a:p>
            <a:pPr lvl="1"/>
            <a:endParaRPr lang="en-US" altLang="en-US" dirty="0"/>
          </a:p>
          <a:p>
            <a:r>
              <a:rPr lang="en-US" altLang="en-US" dirty="0"/>
              <a:t>Antenna configuration</a:t>
            </a:r>
          </a:p>
          <a:p>
            <a:pPr lvl="1"/>
            <a:r>
              <a:rPr lang="en-US" altLang="zh-CN" sz="2900" dirty="0" err="1" smtClean="0"/>
              <a:t>Tx</a:t>
            </a:r>
            <a:r>
              <a:rPr lang="en-US" altLang="zh-CN" sz="2900" dirty="0" smtClean="0"/>
              <a:t>: 1; </a:t>
            </a:r>
            <a:r>
              <a:rPr lang="en-US" altLang="zh-CN" sz="2900" dirty="0"/>
              <a:t>RX: 2 and 4</a:t>
            </a:r>
          </a:p>
          <a:p>
            <a:pPr lvl="1"/>
            <a:endParaRPr lang="en-US" altLang="zh-CN" sz="2400" dirty="0"/>
          </a:p>
          <a:p>
            <a:r>
              <a:rPr lang="en-US" altLang="zh-CN" dirty="0"/>
              <a:t>Channel </a:t>
            </a:r>
            <a:r>
              <a:rPr lang="en-US" altLang="zh-CN" dirty="0" smtClean="0"/>
              <a:t>model</a:t>
            </a:r>
            <a:endParaRPr lang="en-US" altLang="zh-CN" dirty="0"/>
          </a:p>
          <a:p>
            <a:pPr lvl="1"/>
            <a:r>
              <a:rPr lang="en-US" altLang="zh-CN" dirty="0" smtClean="0"/>
              <a:t>Option 1: EPA5 Low, </a:t>
            </a:r>
          </a:p>
          <a:p>
            <a:pPr lvl="1"/>
            <a:r>
              <a:rPr lang="en-US" altLang="zh-CN" dirty="0" smtClean="0"/>
              <a:t>Option 2: EVA5 Low</a:t>
            </a:r>
            <a:endParaRPr lang="en-US" altLang="zh-CN" dirty="0"/>
          </a:p>
          <a:p>
            <a:pPr lvl="1"/>
            <a:endParaRPr lang="en-US" altLang="zh-CN" dirty="0"/>
          </a:p>
          <a:p>
            <a:r>
              <a:rPr lang="en-US" altLang="zh-CN" dirty="0"/>
              <a:t>Modulation</a:t>
            </a:r>
          </a:p>
          <a:p>
            <a:pPr lvl="1"/>
            <a:r>
              <a:rPr lang="en-GB" dirty="0" smtClean="0"/>
              <a:t>QPSK 1/3 and 16QAM ¾  as baseline,  64QAM 5/6 is decided in next meeting</a:t>
            </a:r>
            <a:endParaRPr lang="en-US" altLang="zh-CN" dirty="0" smtClean="0"/>
          </a:p>
          <a:p>
            <a:pPr lvl="1"/>
            <a:endParaRPr lang="en-GB" altLang="zh-CN" dirty="0"/>
          </a:p>
          <a:p>
            <a:r>
              <a:rPr lang="en-GB" altLang="zh-CN" dirty="0"/>
              <a:t>Test metric: 70% TP</a:t>
            </a:r>
            <a:endParaRPr lang="zh-CN" altLang="zh-CN" dirty="0"/>
          </a:p>
          <a:p>
            <a:endParaRPr lang="en-US" altLang="en-US" dirty="0"/>
          </a:p>
          <a:p>
            <a:pPr lvl="1"/>
            <a:endParaRPr lang="en-US" altLang="en-US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2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UL burst transmission model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UL </a:t>
            </a:r>
            <a:r>
              <a:rPr lang="en-US" altLang="zh-CN" sz="2400" dirty="0"/>
              <a:t>burst transmission model needs to be </a:t>
            </a:r>
            <a:r>
              <a:rPr lang="en-US" altLang="zh-CN" sz="2400" dirty="0" smtClean="0"/>
              <a:t>defined</a:t>
            </a:r>
          </a:p>
          <a:p>
            <a:pPr lvl="1"/>
            <a:r>
              <a:rPr lang="en-US" altLang="zh-CN" sz="2400" dirty="0" smtClean="0"/>
              <a:t>Option 1: UL </a:t>
            </a:r>
            <a:r>
              <a:rPr lang="en-US" altLang="zh-CN" sz="2400" dirty="0"/>
              <a:t>burst </a:t>
            </a:r>
            <a:r>
              <a:rPr lang="en-US" altLang="zh-CN" sz="2400" dirty="0" smtClean="0"/>
              <a:t>transmission is modelled</a:t>
            </a:r>
            <a:endParaRPr lang="en-US" altLang="zh-CN" sz="2400" strike="sngStrike" dirty="0" smtClean="0"/>
          </a:p>
          <a:p>
            <a:pPr lvl="1"/>
            <a:r>
              <a:rPr lang="en-US" altLang="zh-CN" sz="2400" dirty="0" smtClean="0"/>
              <a:t>Option 2: No UL burst transmission model</a:t>
            </a:r>
          </a:p>
          <a:p>
            <a:pPr lvl="1"/>
            <a:endParaRPr lang="en-US" altLang="zh-CN" sz="2400" dirty="0" smtClean="0"/>
          </a:p>
          <a:p>
            <a:r>
              <a:rPr lang="en-GB" altLang="zh-CN" sz="2400" dirty="0" smtClean="0"/>
              <a:t>Companies can provide simulation for alignment with interlace resource allocation with no UL burst transmission model. </a:t>
            </a:r>
            <a:endParaRPr lang="en-US" altLang="zh-CN" sz="2400" dirty="0" smtClean="0"/>
          </a:p>
          <a:p>
            <a:pPr lvl="1"/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63260</TotalTime>
  <Words>323</Words>
  <Application>Microsoft Office PowerPoint</Application>
  <PresentationFormat>On-screen Show (4:3)</PresentationFormat>
  <Paragraphs>64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主题</vt:lpstr>
      <vt:lpstr>3GPP TSG-RAN WG4 Meeting #82   Athens, Greece, 13 - 17 February 2017</vt:lpstr>
      <vt:lpstr>Background</vt:lpstr>
      <vt:lpstr>UE demodulation performance</vt:lpstr>
      <vt:lpstr>BS demodulation performance requirements</vt:lpstr>
      <vt:lpstr>General</vt:lpstr>
      <vt:lpstr>General</vt:lpstr>
      <vt:lpstr>General</vt:lpstr>
      <vt:lpstr>UL burst transmission model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192</cp:revision>
  <dcterms:created xsi:type="dcterms:W3CDTF">2016-01-12T08:39:50Z</dcterms:created>
  <dcterms:modified xsi:type="dcterms:W3CDTF">2017-02-17T11:06:24Z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(3)QoV3mtzu1zSpEvwsDofYbAXDRJPDAXv8Ge4/4X4XJ2yqP8SO4qDkICeQOLBymNU4Fgrb7Wes
F0QOkUhIOqjGZjNz/cm3M+8SSk8pe5OtkQbsIglMLFANoIY9UVh44RF5GEToO1XKcDfJH+1K
hjIcuzEK1dcEPYdzfnetLkerLmZ/FaNNWFLqJmI+lQBhBzvOle2WJGqzglrP6KcVpT8v08WR
xNquhzc1RVTvzT9qkU</vt:lpwstr>
  </property>
  <property fmtid="{D5CDD505-2E9C-101B-9397-08002B2CF9AE}" pid="3" name="_2015_ms_pID_7253431">
    <vt:lpwstr>fU9bbyFMpj4bV6oN5dtbgKIOQKS05+uqZQ3zS8Om+tswEsw+4ppUYn
2aIrKCc/9kEVkpRTUyBxitdeGQ8GlNsapVHWVEvSOcUIrYYtAH6kTNhq5VkkpMt3bm+9bc87
jp8SvXp8+UqsYxptsebYF7ltoL/oYb3xiXBtQOSC0T3zR5EgjwRyNzJbXoDllo8BqTai8M7i
STBIWMcdF08zo+hoRQkIwLFysx1wgpy8/7Hd</vt:lpwstr>
  </property>
  <property fmtid="{D5CDD505-2E9C-101B-9397-08002B2CF9AE}" pid="4" name="_2015_ms_pID_7253432">
    <vt:lpwstr>BQQ+mV+/YHcJ+CT5F113kcb8aMzJzt3g3BR0
rFyVrr8z</vt:lpwstr>
  </property>
  <property fmtid="{D5CDD505-2E9C-101B-9397-08002B2CF9AE}" pid="5" name="_NewReviewCycle">
    <vt:lpwstr/>
  </property>
  <property fmtid="{D5CDD505-2E9C-101B-9397-08002B2CF9AE}" pid="6" name="_AdHocReviewCycleID">
    <vt:i4>900069601</vt:i4>
  </property>
  <property fmtid="{D5CDD505-2E9C-101B-9397-08002B2CF9AE}" pid="7" name="_EmailSubject">
    <vt:lpwstr>[eLAA Demod] WF for eLAA demodulation</vt:lpwstr>
  </property>
  <property fmtid="{D5CDD505-2E9C-101B-9397-08002B2CF9AE}" pid="8" name="_AuthorEmail">
    <vt:lpwstr>jaehor@qti.qualcomm.com</vt:lpwstr>
  </property>
  <property fmtid="{D5CDD505-2E9C-101B-9397-08002B2CF9AE}" pid="9" name="_AuthorEmailDisplayName">
    <vt:lpwstr>Ryu, Jaeho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1487327849</vt:lpwstr>
  </property>
</Properties>
</file>