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3" r:id="rId5"/>
    <p:sldId id="260" r:id="rId6"/>
    <p:sldId id="261" r:id="rId7"/>
    <p:sldId id="262" r:id="rId8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NB-</a:t>
            </a:r>
            <a:r>
              <a:rPr lang="en-US" altLang="zh-CN" dirty="0" err="1"/>
              <a:t>IoT</a:t>
            </a:r>
            <a:r>
              <a:rPr lang="en-US" altLang="zh-CN" dirty="0"/>
              <a:t>: NB intermodulation and spurious  response issue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554969"/>
            <a:ext cx="71110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#82</a:t>
            </a:r>
            <a:endParaRPr lang="zh-CN" altLang="zh-CN" dirty="0"/>
          </a:p>
          <a:p>
            <a:r>
              <a:rPr lang="en-US" altLang="zh-CN" b="1" dirty="0"/>
              <a:t>Athens, Greece, 13-17 Nov, 2017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5.5.3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>
                <a:ea typeface="MS PGothic" panose="020B0600070205080204" pitchFamily="34" charset="-128"/>
              </a:rPr>
              <a:t>R4-1702055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800" dirty="0"/>
              <a:t>A potential </a:t>
            </a:r>
            <a:r>
              <a:rPr lang="sv-SE" sz="2800" dirty="0" err="1"/>
              <a:t>spur</a:t>
            </a:r>
            <a:r>
              <a:rPr lang="sv-SE" sz="2800" dirty="0"/>
              <a:t> </a:t>
            </a:r>
            <a:r>
              <a:rPr lang="sv-SE" sz="2800" dirty="0" err="1"/>
              <a:t>issue</a:t>
            </a:r>
            <a:r>
              <a:rPr lang="sv-SE" sz="2800" dirty="0"/>
              <a:t> </a:t>
            </a:r>
            <a:r>
              <a:rPr lang="sv-SE" sz="2800" dirty="0" err="1"/>
              <a:t>was</a:t>
            </a:r>
            <a:r>
              <a:rPr lang="sv-SE" sz="2800" dirty="0"/>
              <a:t> </a:t>
            </a:r>
            <a:r>
              <a:rPr lang="sv-SE" sz="2800" dirty="0" err="1"/>
              <a:t>raised</a:t>
            </a:r>
            <a:r>
              <a:rPr lang="sv-SE" sz="2800" dirty="0"/>
              <a:t> in R4-1700833 </a:t>
            </a:r>
            <a:r>
              <a:rPr lang="sv-SE" sz="2800" dirty="0" err="1"/>
              <a:t>regarding</a:t>
            </a:r>
            <a:r>
              <a:rPr lang="sv-SE" sz="2800" dirty="0"/>
              <a:t> NB-</a:t>
            </a:r>
            <a:r>
              <a:rPr lang="sv-SE" sz="2800" dirty="0" err="1"/>
              <a:t>IoT</a:t>
            </a:r>
            <a:r>
              <a:rPr lang="sv-SE" sz="2800" dirty="0"/>
              <a:t> and </a:t>
            </a:r>
            <a:r>
              <a:rPr lang="sv-SE" sz="2800" dirty="0" err="1"/>
              <a:t>narrowband</a:t>
            </a:r>
            <a:r>
              <a:rPr lang="sv-SE" sz="2800" dirty="0"/>
              <a:t> intermodulation </a:t>
            </a:r>
            <a:r>
              <a:rPr lang="sv-SE" sz="2800" dirty="0" err="1"/>
              <a:t>requirement</a:t>
            </a:r>
            <a:r>
              <a:rPr lang="sv-SE" sz="2800" dirty="0"/>
              <a:t>.</a:t>
            </a:r>
          </a:p>
          <a:p>
            <a:pPr lvl="1"/>
            <a:r>
              <a:rPr lang="sv-SE" sz="2400" dirty="0" err="1"/>
              <a:t>Origin</a:t>
            </a:r>
            <a:r>
              <a:rPr lang="sv-SE" sz="2400" dirty="0"/>
              <a:t> </a:t>
            </a:r>
            <a:r>
              <a:rPr lang="sv-SE" sz="2400" dirty="0" err="1"/>
              <a:t>of</a:t>
            </a:r>
            <a:r>
              <a:rPr lang="sv-SE" sz="2400" dirty="0"/>
              <a:t> the </a:t>
            </a:r>
            <a:r>
              <a:rPr lang="sv-SE" sz="2400" dirty="0" err="1"/>
              <a:t>spur</a:t>
            </a:r>
            <a:r>
              <a:rPr lang="sv-SE" sz="2400" dirty="0"/>
              <a:t> </a:t>
            </a:r>
            <a:r>
              <a:rPr lang="sv-SE" sz="2400" dirty="0" err="1"/>
              <a:t>issue</a:t>
            </a:r>
            <a:r>
              <a:rPr lang="sv-SE" sz="2400" dirty="0"/>
              <a:t> has </a:t>
            </a:r>
            <a:r>
              <a:rPr lang="sv-SE" sz="2400" dirty="0" err="1"/>
              <a:t>been</a:t>
            </a:r>
            <a:r>
              <a:rPr lang="sv-SE" sz="2400" dirty="0"/>
              <a:t> </a:t>
            </a:r>
            <a:r>
              <a:rPr lang="sv-SE" sz="2400" dirty="0" err="1"/>
              <a:t>further</a:t>
            </a:r>
            <a:r>
              <a:rPr lang="sv-SE" sz="2400" dirty="0"/>
              <a:t> </a:t>
            </a:r>
            <a:r>
              <a:rPr lang="sv-SE" sz="2400" dirty="0" err="1"/>
              <a:t>explained</a:t>
            </a:r>
            <a:r>
              <a:rPr lang="sv-SE" sz="2400" dirty="0"/>
              <a:t> via email (</a:t>
            </a:r>
            <a:r>
              <a:rPr lang="sv-SE" sz="2400" dirty="0" err="1"/>
              <a:t>copied</a:t>
            </a:r>
            <a:r>
              <a:rPr lang="sv-SE" sz="2400" dirty="0"/>
              <a:t> in Annex).</a:t>
            </a:r>
          </a:p>
          <a:p>
            <a:r>
              <a:rPr lang="sv-SE" sz="2800" dirty="0" err="1"/>
              <a:t>Depending</a:t>
            </a:r>
            <a:r>
              <a:rPr lang="sv-SE" sz="2800" dirty="0"/>
              <a:t> on radio design, </a:t>
            </a:r>
            <a:r>
              <a:rPr lang="sv-SE" sz="2800" dirty="0" err="1"/>
              <a:t>spur</a:t>
            </a:r>
            <a:r>
              <a:rPr lang="sv-SE" sz="2800" dirty="0"/>
              <a:t> </a:t>
            </a:r>
            <a:r>
              <a:rPr lang="sv-SE" sz="2800" dirty="0" err="1"/>
              <a:t>might</a:t>
            </a:r>
            <a:r>
              <a:rPr lang="sv-SE" sz="2800" dirty="0"/>
              <a:t> </a:t>
            </a:r>
            <a:r>
              <a:rPr lang="sv-SE" sz="2800" dirty="0" err="1"/>
              <a:t>exist</a:t>
            </a:r>
            <a:r>
              <a:rPr lang="sv-SE" sz="2800" dirty="0"/>
              <a:t> or not.</a:t>
            </a:r>
          </a:p>
          <a:p>
            <a:r>
              <a:rPr lang="sv-SE" sz="2800" dirty="0" err="1"/>
              <a:t>When</a:t>
            </a:r>
            <a:r>
              <a:rPr lang="sv-SE" sz="2800" dirty="0"/>
              <a:t> it </a:t>
            </a:r>
            <a:r>
              <a:rPr lang="sv-SE" sz="2800" dirty="0" err="1"/>
              <a:t>happens</a:t>
            </a:r>
            <a:r>
              <a:rPr lang="sv-SE" sz="2800" dirty="0"/>
              <a:t>, </a:t>
            </a:r>
            <a:r>
              <a:rPr lang="sv-SE" sz="2800" dirty="0" err="1"/>
              <a:t>spur</a:t>
            </a:r>
            <a:r>
              <a:rPr lang="sv-SE" sz="2800" dirty="0"/>
              <a:t> </a:t>
            </a:r>
            <a:r>
              <a:rPr lang="sv-SE" sz="2800" dirty="0" err="1"/>
              <a:t>could</a:t>
            </a:r>
            <a:r>
              <a:rPr lang="sv-SE" sz="2800" dirty="0"/>
              <a:t> hit a NB-</a:t>
            </a:r>
            <a:r>
              <a:rPr lang="sv-SE" sz="2800" dirty="0" err="1"/>
              <a:t>IoT</a:t>
            </a:r>
            <a:r>
              <a:rPr lang="sv-SE" sz="2800" dirty="0"/>
              <a:t> </a:t>
            </a:r>
            <a:r>
              <a:rPr lang="sv-SE" sz="2800" dirty="0" err="1"/>
              <a:t>tone</a:t>
            </a:r>
            <a:r>
              <a:rPr lang="sv-SE" sz="2800" dirty="0"/>
              <a:t> and </a:t>
            </a:r>
            <a:r>
              <a:rPr lang="sv-SE" sz="2800" dirty="0" err="1"/>
              <a:t>impact</a:t>
            </a:r>
            <a:r>
              <a:rPr lang="sv-SE" sz="2800" dirty="0"/>
              <a:t> radio </a:t>
            </a:r>
            <a:r>
              <a:rPr lang="sv-SE" sz="2800" dirty="0" err="1"/>
              <a:t>performance</a:t>
            </a:r>
            <a:r>
              <a:rPr lang="sv-SE" sz="2800" dirty="0"/>
              <a:t>: radio </a:t>
            </a:r>
            <a:r>
              <a:rPr lang="sv-SE" sz="2800" dirty="0" err="1"/>
              <a:t>would</a:t>
            </a:r>
            <a:r>
              <a:rPr lang="sv-SE" sz="2800" dirty="0"/>
              <a:t> not pass NB intermodulation test, </a:t>
            </a:r>
            <a:r>
              <a:rPr lang="sv-SE" sz="2800" dirty="0" err="1"/>
              <a:t>while</a:t>
            </a:r>
            <a:r>
              <a:rPr lang="sv-SE" sz="2800" dirty="0"/>
              <a:t> NB IM3 </a:t>
            </a:r>
            <a:r>
              <a:rPr lang="sv-SE" sz="2800" dirty="0" err="1"/>
              <a:t>interferer</a:t>
            </a:r>
            <a:r>
              <a:rPr lang="sv-SE" sz="2800" dirty="0"/>
              <a:t> </a:t>
            </a:r>
            <a:r>
              <a:rPr lang="sv-SE" sz="2800" dirty="0" err="1"/>
              <a:t>exists</a:t>
            </a:r>
            <a:r>
              <a:rPr lang="sv-SE" sz="2800" dirty="0"/>
              <a:t> at </a:t>
            </a:r>
            <a:r>
              <a:rPr lang="sv-SE" sz="2800" dirty="0" err="1"/>
              <a:t>that</a:t>
            </a:r>
            <a:r>
              <a:rPr lang="sv-SE" sz="2800" dirty="0"/>
              <a:t> </a:t>
            </a:r>
            <a:r>
              <a:rPr lang="sv-SE" sz="2800" dirty="0" err="1"/>
              <a:t>power</a:t>
            </a:r>
            <a:r>
              <a:rPr lang="sv-SE" sz="2800" dirty="0"/>
              <a:t> </a:t>
            </a:r>
            <a:r>
              <a:rPr lang="sv-SE" sz="2800" dirty="0" err="1"/>
              <a:t>level</a:t>
            </a:r>
            <a:r>
              <a:rPr lang="sv-SE" sz="2800" dirty="0"/>
              <a:t> (</a:t>
            </a:r>
            <a:r>
              <a:rPr lang="sv-SE" sz="2800" dirty="0" err="1"/>
              <a:t>which</a:t>
            </a:r>
            <a:r>
              <a:rPr lang="sv-SE" sz="2800" dirty="0"/>
              <a:t> is </a:t>
            </a:r>
            <a:r>
              <a:rPr lang="sv-SE" sz="2800" dirty="0" err="1"/>
              <a:t>actually</a:t>
            </a:r>
            <a:r>
              <a:rPr lang="sv-SE" sz="2800" dirty="0"/>
              <a:t> the </a:t>
            </a:r>
            <a:r>
              <a:rPr lang="sv-SE" sz="2800" dirty="0" err="1"/>
              <a:t>goal</a:t>
            </a:r>
            <a:r>
              <a:rPr lang="sv-SE" sz="2800" dirty="0"/>
              <a:t> </a:t>
            </a:r>
            <a:r>
              <a:rPr lang="sv-SE" sz="2800" dirty="0" err="1"/>
              <a:t>of</a:t>
            </a:r>
            <a:r>
              <a:rPr lang="sv-SE" sz="2800" dirty="0"/>
              <a:t> </a:t>
            </a:r>
            <a:r>
              <a:rPr lang="sv-SE" sz="2800" dirty="0" err="1"/>
              <a:t>this</a:t>
            </a:r>
            <a:r>
              <a:rPr lang="sv-SE" sz="2800" dirty="0"/>
              <a:t> </a:t>
            </a:r>
            <a:r>
              <a:rPr lang="sv-SE" sz="2800" dirty="0" err="1"/>
              <a:t>requirement</a:t>
            </a:r>
            <a:r>
              <a:rPr lang="sv-SE" sz="2800" dirty="0"/>
              <a:t>).</a:t>
            </a:r>
          </a:p>
          <a:p>
            <a:r>
              <a:rPr lang="sv-SE" sz="2800" dirty="0" err="1"/>
              <a:t>More</a:t>
            </a:r>
            <a:r>
              <a:rPr lang="sv-SE" sz="2800" dirty="0"/>
              <a:t> </a:t>
            </a:r>
            <a:r>
              <a:rPr lang="sv-SE" sz="2800" dirty="0" err="1"/>
              <a:t>analysis</a:t>
            </a:r>
            <a:r>
              <a:rPr lang="sv-SE" sz="2800" dirty="0"/>
              <a:t> on the </a:t>
            </a:r>
            <a:r>
              <a:rPr lang="sv-SE" sz="2800" dirty="0" err="1"/>
              <a:t>issue</a:t>
            </a:r>
            <a:r>
              <a:rPr lang="sv-SE" sz="2800" dirty="0"/>
              <a:t> is </a:t>
            </a:r>
            <a:r>
              <a:rPr lang="sv-SE" sz="2800" dirty="0" err="1"/>
              <a:t>required</a:t>
            </a:r>
            <a:r>
              <a:rPr lang="sv-SE" sz="2800" dirty="0"/>
              <a:t> in the </a:t>
            </a:r>
            <a:r>
              <a:rPr lang="sv-SE" sz="2800" dirty="0" err="1"/>
              <a:t>discussion</a:t>
            </a:r>
            <a:r>
              <a:rPr lang="sv-SE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22" y="1196752"/>
            <a:ext cx="10971372" cy="4525963"/>
          </a:xfrm>
        </p:spPr>
        <p:txBody>
          <a:bodyPr>
            <a:noAutofit/>
          </a:bodyPr>
          <a:lstStyle/>
          <a:p>
            <a:r>
              <a:rPr lang="sv-SE" altLang="zh-CN" sz="3200" dirty="0"/>
              <a:t>For </a:t>
            </a:r>
            <a:r>
              <a:rPr lang="sv-SE" altLang="zh-CN" sz="3200" dirty="0" err="1"/>
              <a:t>next</a:t>
            </a:r>
            <a:r>
              <a:rPr lang="sv-SE" altLang="zh-CN" sz="3200" dirty="0"/>
              <a:t> RAN4#82b meeting, </a:t>
            </a:r>
            <a:r>
              <a:rPr lang="sv-SE" altLang="zh-CN" sz="3200" dirty="0" err="1"/>
              <a:t>companies</a:t>
            </a:r>
            <a:r>
              <a:rPr lang="sv-SE" altLang="zh-CN" sz="3200" dirty="0"/>
              <a:t> </a:t>
            </a:r>
            <a:r>
              <a:rPr lang="sv-SE" altLang="zh-CN" sz="3200" dirty="0" err="1"/>
              <a:t>are</a:t>
            </a:r>
            <a:r>
              <a:rPr lang="sv-SE" altLang="zh-CN" sz="3200" dirty="0"/>
              <a:t> </a:t>
            </a:r>
            <a:r>
              <a:rPr lang="sv-SE" altLang="zh-CN" sz="3200" dirty="0" err="1"/>
              <a:t>encouraged</a:t>
            </a:r>
            <a:r>
              <a:rPr lang="sv-SE" altLang="zh-CN" sz="3200" dirty="0"/>
              <a:t> to:</a:t>
            </a:r>
          </a:p>
          <a:p>
            <a:pPr lvl="1"/>
            <a:r>
              <a:rPr lang="sv-SE" altLang="zh-CN" dirty="0"/>
              <a:t>Get </a:t>
            </a:r>
            <a:r>
              <a:rPr lang="sv-SE" altLang="zh-CN" dirty="0" err="1"/>
              <a:t>good</a:t>
            </a:r>
            <a:r>
              <a:rPr lang="sv-SE" altLang="zh-CN" dirty="0"/>
              <a:t> </a:t>
            </a:r>
            <a:r>
              <a:rPr lang="sv-SE" altLang="zh-CN" dirty="0" err="1"/>
              <a:t>understanding</a:t>
            </a:r>
            <a:r>
              <a:rPr lang="sv-SE" altLang="zh-CN" dirty="0"/>
              <a:t> </a:t>
            </a:r>
            <a:r>
              <a:rPr lang="sv-SE" altLang="zh-CN" dirty="0" err="1"/>
              <a:t>of</a:t>
            </a:r>
            <a:r>
              <a:rPr lang="sv-SE" altLang="zh-CN" dirty="0"/>
              <a:t> potential </a:t>
            </a:r>
            <a:r>
              <a:rPr lang="sv-SE" altLang="zh-CN" dirty="0" err="1"/>
              <a:t>spur</a:t>
            </a:r>
            <a:r>
              <a:rPr lang="sv-SE" altLang="zh-CN" dirty="0"/>
              <a:t> </a:t>
            </a:r>
            <a:r>
              <a:rPr lang="sv-SE" altLang="zh-CN" dirty="0" err="1"/>
              <a:t>issue</a:t>
            </a:r>
            <a:r>
              <a:rPr lang="sv-SE" altLang="zh-CN" dirty="0"/>
              <a:t> (</a:t>
            </a:r>
            <a:r>
              <a:rPr lang="sv-SE" altLang="zh-CN" sz="2400" dirty="0"/>
              <a:t>R4-1700833</a:t>
            </a:r>
            <a:r>
              <a:rPr lang="sv-SE" altLang="zh-CN" sz="2000" dirty="0"/>
              <a:t> </a:t>
            </a:r>
            <a:r>
              <a:rPr lang="sv-SE" altLang="zh-CN" dirty="0"/>
              <a:t>+ Annex) and </a:t>
            </a:r>
            <a:r>
              <a:rPr lang="sv-SE" altLang="zh-CN" dirty="0" err="1"/>
              <a:t>impact</a:t>
            </a:r>
            <a:r>
              <a:rPr lang="sv-SE" altLang="zh-CN" dirty="0"/>
              <a:t> </a:t>
            </a:r>
            <a:r>
              <a:rPr lang="sv-SE" altLang="zh-CN" dirty="0" err="1"/>
              <a:t>evaluation</a:t>
            </a:r>
            <a:r>
              <a:rPr lang="sv-SE" altLang="zh-CN" dirty="0"/>
              <a:t>.</a:t>
            </a:r>
          </a:p>
          <a:p>
            <a:pPr lvl="1"/>
            <a:r>
              <a:rPr lang="sv-SE" altLang="zh-CN" dirty="0" err="1"/>
              <a:t>Assess</a:t>
            </a:r>
            <a:r>
              <a:rPr lang="sv-SE" altLang="zh-CN" dirty="0"/>
              <a:t> </a:t>
            </a:r>
            <a:r>
              <a:rPr lang="sv-SE" altLang="zh-CN" dirty="0" err="1"/>
              <a:t>whether</a:t>
            </a:r>
            <a:r>
              <a:rPr lang="sv-SE" altLang="zh-CN" dirty="0"/>
              <a:t> the </a:t>
            </a:r>
            <a:r>
              <a:rPr lang="sv-SE" altLang="zh-CN" dirty="0" err="1"/>
              <a:t>spur</a:t>
            </a:r>
            <a:r>
              <a:rPr lang="sv-SE" altLang="zh-CN" dirty="0"/>
              <a:t> </a:t>
            </a:r>
            <a:r>
              <a:rPr lang="sv-SE" altLang="zh-CN" dirty="0" err="1"/>
              <a:t>issue</a:t>
            </a:r>
            <a:r>
              <a:rPr lang="sv-SE" altLang="zh-CN" dirty="0"/>
              <a:t> has to be </a:t>
            </a:r>
            <a:r>
              <a:rPr lang="sv-SE" altLang="zh-CN" dirty="0" err="1"/>
              <a:t>addressed</a:t>
            </a:r>
            <a:endParaRPr lang="sv-SE" altLang="zh-CN" dirty="0"/>
          </a:p>
          <a:p>
            <a:pPr lvl="1"/>
            <a:r>
              <a:rPr lang="sv-SE" altLang="zh-CN" dirty="0" err="1"/>
              <a:t>Further</a:t>
            </a:r>
            <a:r>
              <a:rPr lang="sv-SE" altLang="zh-CN" dirty="0"/>
              <a:t> </a:t>
            </a:r>
            <a:r>
              <a:rPr lang="sv-SE" altLang="zh-CN" dirty="0" err="1"/>
              <a:t>analyze</a:t>
            </a:r>
            <a:r>
              <a:rPr lang="sv-SE" altLang="zh-CN" dirty="0"/>
              <a:t> </a:t>
            </a:r>
            <a:r>
              <a:rPr lang="sv-SE" altLang="zh-CN" dirty="0" err="1"/>
              <a:t>which</a:t>
            </a:r>
            <a:r>
              <a:rPr lang="sv-SE" altLang="zh-CN" dirty="0"/>
              <a:t> solution to </a:t>
            </a:r>
            <a:r>
              <a:rPr lang="sv-SE" altLang="zh-CN" dirty="0" err="1"/>
              <a:t>overcome</a:t>
            </a:r>
            <a:r>
              <a:rPr lang="sv-SE" altLang="zh-CN" dirty="0"/>
              <a:t> </a:t>
            </a:r>
            <a:r>
              <a:rPr lang="sv-SE" altLang="zh-CN" dirty="0" err="1"/>
              <a:t>this</a:t>
            </a:r>
            <a:r>
              <a:rPr lang="sv-SE" altLang="zh-CN" dirty="0"/>
              <a:t> </a:t>
            </a:r>
            <a:r>
              <a:rPr lang="sv-SE" altLang="zh-CN" dirty="0" err="1"/>
              <a:t>issue</a:t>
            </a:r>
            <a:r>
              <a:rPr lang="sv-SE" altLang="zh-CN" dirty="0"/>
              <a:t> (</a:t>
            </a:r>
            <a:r>
              <a:rPr lang="sv-SE" altLang="zh-CN" dirty="0" err="1"/>
              <a:t>if</a:t>
            </a:r>
            <a:r>
              <a:rPr lang="sv-SE" altLang="zh-CN" dirty="0"/>
              <a:t> </a:t>
            </a:r>
            <a:r>
              <a:rPr lang="sv-SE" altLang="zh-CN" dirty="0" err="1"/>
              <a:t>confirmed</a:t>
            </a:r>
            <a:r>
              <a:rPr lang="sv-SE" altLang="zh-CN" dirty="0"/>
              <a:t>) </a:t>
            </a:r>
            <a:r>
              <a:rPr lang="sv-SE" altLang="zh-CN" dirty="0" err="1"/>
              <a:t>should</a:t>
            </a:r>
            <a:r>
              <a:rPr lang="sv-SE" altLang="zh-CN" dirty="0"/>
              <a:t> be </a:t>
            </a:r>
            <a:r>
              <a:rPr lang="sv-SE" altLang="zh-CN" dirty="0" err="1"/>
              <a:t>applied</a:t>
            </a:r>
            <a:r>
              <a:rPr lang="sv-SE" altLang="zh-CN" dirty="0"/>
              <a:t>:</a:t>
            </a:r>
          </a:p>
          <a:p>
            <a:pPr lvl="2"/>
            <a:r>
              <a:rPr lang="sv-SE" altLang="zh-CN" dirty="0" err="1"/>
              <a:t>Reduce</a:t>
            </a:r>
            <a:r>
              <a:rPr lang="sv-SE" altLang="zh-CN" dirty="0"/>
              <a:t> CW and LTE PRB </a:t>
            </a:r>
            <a:r>
              <a:rPr lang="sv-SE" altLang="zh-CN" dirty="0" err="1"/>
              <a:t>power</a:t>
            </a:r>
            <a:r>
              <a:rPr lang="sv-SE" altLang="zh-CN" dirty="0"/>
              <a:t> </a:t>
            </a:r>
            <a:r>
              <a:rPr lang="sv-SE" altLang="zh-CN" dirty="0" err="1"/>
              <a:t>level</a:t>
            </a:r>
            <a:endParaRPr lang="sv-SE" altLang="zh-CN" dirty="0"/>
          </a:p>
          <a:p>
            <a:pPr lvl="2"/>
            <a:r>
              <a:rPr lang="sv-SE" altLang="zh-CN" dirty="0" err="1"/>
              <a:t>Shift</a:t>
            </a:r>
            <a:r>
              <a:rPr lang="sv-SE" altLang="zh-CN" dirty="0"/>
              <a:t> CW </a:t>
            </a:r>
            <a:r>
              <a:rPr lang="sv-SE" altLang="zh-CN" dirty="0" err="1"/>
              <a:t>frequency</a:t>
            </a:r>
            <a:r>
              <a:rPr lang="sv-SE" altLang="zh-CN" dirty="0"/>
              <a:t> by X kHz and LTE PRB by 2*X kHz (</a:t>
            </a:r>
            <a:r>
              <a:rPr lang="sv-SE" altLang="zh-CN" dirty="0" err="1"/>
              <a:t>Nokia’s</a:t>
            </a:r>
            <a:r>
              <a:rPr lang="sv-SE" altLang="zh-CN" dirty="0"/>
              <a:t> suggestion).</a:t>
            </a:r>
          </a:p>
          <a:p>
            <a:pPr lvl="2"/>
            <a:r>
              <a:rPr lang="sv-SE" altLang="zh-CN" dirty="0" err="1"/>
              <a:t>Move</a:t>
            </a:r>
            <a:r>
              <a:rPr lang="sv-SE" altLang="zh-CN" dirty="0"/>
              <a:t> CW signal on the </a:t>
            </a:r>
            <a:r>
              <a:rPr lang="sv-SE" altLang="zh-CN" dirty="0" err="1"/>
              <a:t>other</a:t>
            </a:r>
            <a:r>
              <a:rPr lang="sv-SE" altLang="zh-CN" dirty="0"/>
              <a:t> </a:t>
            </a:r>
            <a:r>
              <a:rPr lang="sv-SE" altLang="zh-CN" dirty="0" err="1"/>
              <a:t>side</a:t>
            </a:r>
            <a:r>
              <a:rPr lang="sv-SE" altLang="zh-CN" dirty="0"/>
              <a:t> </a:t>
            </a:r>
            <a:r>
              <a:rPr lang="sv-SE" altLang="zh-CN" dirty="0" err="1"/>
              <a:t>of</a:t>
            </a:r>
            <a:r>
              <a:rPr lang="sv-SE" altLang="zh-CN" dirty="0"/>
              <a:t> LTE PRB (</a:t>
            </a:r>
            <a:r>
              <a:rPr lang="sv-SE" altLang="zh-CN" dirty="0" err="1"/>
              <a:t>Ericsson’s</a:t>
            </a:r>
            <a:r>
              <a:rPr lang="sv-SE" altLang="zh-CN" dirty="0"/>
              <a:t> </a:t>
            </a:r>
            <a:r>
              <a:rPr lang="sv-SE" altLang="zh-CN" dirty="0" err="1"/>
              <a:t>proposal</a:t>
            </a:r>
            <a:r>
              <a:rPr lang="sv-SE" altLang="zh-CN" dirty="0"/>
              <a:t> – R4-1700833. </a:t>
            </a:r>
            <a:r>
              <a:rPr lang="sv-SE" altLang="zh-CN" i="1" dirty="0"/>
              <a:t>Note </a:t>
            </a:r>
            <a:r>
              <a:rPr lang="sv-SE" altLang="zh-CN" i="1" dirty="0" err="1"/>
              <a:t>that</a:t>
            </a:r>
            <a:r>
              <a:rPr lang="sv-SE" altLang="zh-CN" i="1" dirty="0"/>
              <a:t> CW and LTE PRB </a:t>
            </a:r>
            <a:r>
              <a:rPr lang="sv-SE" altLang="zh-CN" i="1" dirty="0" err="1"/>
              <a:t>power</a:t>
            </a:r>
            <a:r>
              <a:rPr lang="sv-SE" altLang="zh-CN" i="1" dirty="0"/>
              <a:t> </a:t>
            </a:r>
            <a:r>
              <a:rPr lang="sv-SE" altLang="zh-CN" i="1" dirty="0" err="1"/>
              <a:t>level</a:t>
            </a:r>
            <a:r>
              <a:rPr lang="sv-SE" altLang="zh-CN" i="1" dirty="0"/>
              <a:t> </a:t>
            </a:r>
            <a:r>
              <a:rPr lang="sv-SE" altLang="zh-CN" i="1" dirty="0" err="1"/>
              <a:t>should</a:t>
            </a:r>
            <a:r>
              <a:rPr lang="sv-SE" altLang="zh-CN" i="1" dirty="0"/>
              <a:t> </a:t>
            </a:r>
            <a:r>
              <a:rPr lang="sv-SE" altLang="zh-CN" i="1" dirty="0" err="1"/>
              <a:t>only</a:t>
            </a:r>
            <a:r>
              <a:rPr lang="sv-SE" altLang="zh-CN" i="1" dirty="0"/>
              <a:t> be </a:t>
            </a:r>
            <a:r>
              <a:rPr lang="sv-SE" altLang="zh-CN" i="1" dirty="0" err="1"/>
              <a:t>increased</a:t>
            </a:r>
            <a:r>
              <a:rPr lang="sv-SE" altLang="zh-CN" i="1" dirty="0"/>
              <a:t> by 1dB, not 3dB as </a:t>
            </a:r>
            <a:r>
              <a:rPr lang="sv-SE" altLang="zh-CN" i="1" dirty="0" err="1"/>
              <a:t>written</a:t>
            </a:r>
            <a:r>
              <a:rPr lang="sv-SE" altLang="zh-CN" i="1" dirty="0"/>
              <a:t> in </a:t>
            </a:r>
            <a:r>
              <a:rPr lang="sv-SE" altLang="zh-CN" i="1" dirty="0" err="1"/>
              <a:t>proposal</a:t>
            </a:r>
            <a:r>
              <a:rPr lang="sv-SE" altLang="zh-CN" i="1" dirty="0"/>
              <a:t>).</a:t>
            </a:r>
          </a:p>
          <a:p>
            <a:pPr lvl="2"/>
            <a:r>
              <a:rPr lang="sv-SE" altLang="zh-CN" dirty="0" err="1"/>
              <a:t>any</a:t>
            </a:r>
            <a:r>
              <a:rPr lang="sv-SE" altLang="zh-CN" dirty="0"/>
              <a:t> </a:t>
            </a:r>
            <a:r>
              <a:rPr lang="sv-SE" altLang="zh-CN" dirty="0" err="1"/>
              <a:t>other</a:t>
            </a:r>
            <a:r>
              <a:rPr lang="sv-SE" altLang="zh-CN" dirty="0"/>
              <a:t> alternative is not </a:t>
            </a:r>
            <a:r>
              <a:rPr lang="sv-SE" altLang="zh-CN" dirty="0" err="1"/>
              <a:t>precluded</a:t>
            </a:r>
            <a:r>
              <a:rPr lang="sv-SE" altLang="zh-CN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dirty="0" err="1"/>
              <a:t>During</a:t>
            </a:r>
            <a:r>
              <a:rPr lang="sv-SE" altLang="zh-CN" dirty="0"/>
              <a:t> RAN4#82b meeting: </a:t>
            </a:r>
          </a:p>
          <a:p>
            <a:pPr lvl="1"/>
            <a:r>
              <a:rPr lang="sv-SE" altLang="zh-CN" dirty="0" err="1"/>
              <a:t>Conclude</a:t>
            </a:r>
            <a:r>
              <a:rPr lang="sv-SE" altLang="zh-CN" dirty="0"/>
              <a:t> </a:t>
            </a:r>
            <a:r>
              <a:rPr lang="sv-SE" altLang="zh-CN" dirty="0" err="1"/>
              <a:t>whether</a:t>
            </a:r>
            <a:r>
              <a:rPr lang="sv-SE" altLang="zh-CN" dirty="0"/>
              <a:t> </a:t>
            </a:r>
            <a:r>
              <a:rPr lang="sv-SE" altLang="zh-CN" dirty="0" err="1"/>
              <a:t>this</a:t>
            </a:r>
            <a:r>
              <a:rPr lang="sv-SE" altLang="zh-CN" dirty="0"/>
              <a:t> </a:t>
            </a:r>
            <a:r>
              <a:rPr lang="sv-SE" altLang="zh-CN" dirty="0" err="1"/>
              <a:t>spur</a:t>
            </a:r>
            <a:r>
              <a:rPr lang="sv-SE" altLang="zh-CN" dirty="0"/>
              <a:t> </a:t>
            </a:r>
            <a:r>
              <a:rPr lang="sv-SE" altLang="zh-CN" dirty="0" err="1"/>
              <a:t>issue</a:t>
            </a:r>
            <a:r>
              <a:rPr lang="sv-SE" altLang="zh-CN" dirty="0"/>
              <a:t> </a:t>
            </a:r>
            <a:r>
              <a:rPr lang="sv-SE" altLang="zh-CN" dirty="0" err="1"/>
              <a:t>should</a:t>
            </a:r>
            <a:r>
              <a:rPr lang="sv-SE" altLang="zh-CN" dirty="0"/>
              <a:t> be </a:t>
            </a:r>
            <a:r>
              <a:rPr lang="sv-SE" altLang="zh-CN" dirty="0" err="1"/>
              <a:t>addressed</a:t>
            </a:r>
            <a:r>
              <a:rPr lang="sv-SE" altLang="zh-CN" dirty="0"/>
              <a:t>.</a:t>
            </a:r>
          </a:p>
          <a:p>
            <a:pPr lvl="1"/>
            <a:r>
              <a:rPr lang="sv-SE" altLang="zh-CN" dirty="0"/>
              <a:t>If so, </a:t>
            </a:r>
            <a:r>
              <a:rPr lang="sv-SE" altLang="zh-CN" dirty="0" err="1"/>
              <a:t>select</a:t>
            </a:r>
            <a:r>
              <a:rPr lang="sv-SE" altLang="zh-CN" dirty="0"/>
              <a:t> the best option to </a:t>
            </a:r>
            <a:r>
              <a:rPr lang="sv-SE" altLang="zh-CN" dirty="0" err="1"/>
              <a:t>address</a:t>
            </a:r>
            <a:r>
              <a:rPr lang="sv-SE" altLang="zh-CN" dirty="0"/>
              <a:t> it.</a:t>
            </a:r>
          </a:p>
        </p:txBody>
      </p:sp>
    </p:spTree>
    <p:extLst>
      <p:ext uri="{BB962C8B-B14F-4D97-AF65-F5344CB8AC3E}">
        <p14:creationId xmlns:p14="http://schemas.microsoft.com/office/powerpoint/2010/main" val="1331014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 – email Feb. 11</a:t>
            </a:r>
            <a:r>
              <a:rPr lang="sv-SE" baseline="30000" dirty="0"/>
              <a:t>th</a:t>
            </a:r>
            <a:r>
              <a:rPr lang="sv-SE" dirty="0"/>
              <a:t> 2017 (1/3)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09522" y="1477923"/>
            <a:ext cx="9730549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following, I’m so starting with some basics (to make sure we’re aligned) and further discussed issue’s impact.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structure for a generic (simplified) receiver looks like this: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 signals present at the antenna that pass the bandpass filter is frequency converted in the mixer.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above simplified receiver the output will be: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6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problem with the above is that it assumes that the LO is ideal.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6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30" y="2132856"/>
            <a:ext cx="30861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5" descr="image0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26" y="4437112"/>
            <a:ext cx="5762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416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 (2/3)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09522" y="1231704"/>
            <a:ext cx="1031243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any real LO has phase noise and in some cases spurs, that’s depending on radio design. Here is a snapshot of an “old”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synthetizer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a spur exists or not, its position and amplitude, depends on the design of the LO, e.g. old integer-PLL synthesizers have spurs, leakages on the circuit board could cause spurs, …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When the LO is not ideal, the output is reciprocal mixing of the input signal and LO. 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means that the output of the CW-signal will look like this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                                                             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While the  modulated signal will look like this: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051" name="Picture 4" descr="15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38" y="1628800"/>
            <a:ext cx="2470220" cy="185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528" y="4293096"/>
            <a:ext cx="330517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2" descr="image0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271" y="5495925"/>
            <a:ext cx="33051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21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Annex (3/3)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09522" y="1431761"/>
            <a:ext cx="10312438" cy="486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the modulated signal, each signal component is mixed with the LO so the output at each frequency is the sum of the contributions from all mixer products.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means that the spur is not a spur anymore as it is modulated with the modulated signal.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a result of this, the spur level is not a problem anymore as the energy is spread out over a bandwidth.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a CW-signal close to a wanted LTE-signal will affect the performance.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8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8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sv-SE" altLang="en-US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sv-SE" altLang="en-US" sz="1800" dirty="0">
              <a:solidFill>
                <a:srgbClr val="00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Here, the green rectangle represents a wanted LTE-signal.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phase noise might (slightly) affect the sub-carrier(s) at the edge of the LTE-signal.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But if the spur hits a NB-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IoT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sub-carrier, impact is not </a:t>
            </a:r>
            <a:r>
              <a:rPr kumimoji="0" lang="en-US" altLang="en-U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neglictable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anymore.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Again, for LTE, this is not an issue as we consider the full (green) BW, but for NB-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it is as it’s only one sub-carrier.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1" descr="image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3436218"/>
            <a:ext cx="43815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82488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541</Words>
  <Application>Microsoft Office PowerPoint</Application>
  <PresentationFormat>Custom</PresentationFormat>
  <Paragraphs>79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SimSun</vt:lpstr>
      <vt:lpstr>Arial</vt:lpstr>
      <vt:lpstr>Calibri</vt:lpstr>
      <vt:lpstr>Times New Roman</vt:lpstr>
      <vt:lpstr>Office 主题</vt:lpstr>
      <vt:lpstr>WF on NB-IoT: NB intermodulation and spurious  response issue</vt:lpstr>
      <vt:lpstr>Background</vt:lpstr>
      <vt:lpstr>Way Forward</vt:lpstr>
      <vt:lpstr>Way Forward</vt:lpstr>
      <vt:lpstr>Annex – email Feb. 11th 2017 (1/3)</vt:lpstr>
      <vt:lpstr>Annex (2/3)</vt:lpstr>
      <vt:lpstr>Annex (3/3)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Dominique Everaere</cp:lastModifiedBy>
  <cp:revision>99</cp:revision>
  <dcterms:created xsi:type="dcterms:W3CDTF">2016-08-23T10:22:43Z</dcterms:created>
  <dcterms:modified xsi:type="dcterms:W3CDTF">2017-02-16T07:29:06Z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1472042816</vt:lpwstr>
  </property>
</Properties>
</file>