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5" r:id="rId3"/>
    <p:sldId id="259" r:id="rId4"/>
    <p:sldId id="262" r:id="rId5"/>
    <p:sldId id="263" r:id="rId6"/>
    <p:sldId id="261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NR BS receiver  requirement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/>
              <a:t>ZTE,CATT, NTT </a:t>
            </a:r>
            <a:r>
              <a:rPr lang="en-US" altLang="ja-JP" dirty="0" err="1"/>
              <a:t>DoCoMo</a:t>
            </a:r>
            <a:r>
              <a:rPr lang="en-US" altLang="ja-JP" dirty="0"/>
              <a:t>,[Nokia, </a:t>
            </a:r>
            <a:r>
              <a:rPr lang="en-US" altLang="ja-JP" dirty="0" err="1"/>
              <a:t>Huawei</a:t>
            </a:r>
            <a:r>
              <a:rPr kumimoji="1" lang="en-US" altLang="ja-JP" dirty="0"/>
              <a:t>, </a:t>
            </a:r>
            <a:r>
              <a:rPr kumimoji="1" lang="en-US" altLang="ja-JP" dirty="0" err="1"/>
              <a:t>Ericsson,Samsung</a:t>
            </a:r>
            <a:r>
              <a:rPr kumimoji="1" lang="en-US" altLang="ja-JP" dirty="0"/>
              <a:t>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3979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WG4#82 meeting</a:t>
            </a:r>
          </a:p>
          <a:p>
            <a:r>
              <a:rPr lang="en-GB" altLang="ja-JP" b="1" dirty="0"/>
              <a:t>Athens, Greece, 13 - 17 Feb,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R4-1702041</a:t>
            </a:r>
          </a:p>
          <a:p>
            <a:r>
              <a:rPr lang="en-US" altLang="ja-JP" b="1" dirty="0"/>
              <a:t>Agenda item:</a:t>
            </a:r>
            <a:r>
              <a:rPr lang="en-US" altLang="ja-JP" dirty="0"/>
              <a:t>	10.4.3.3</a:t>
            </a:r>
            <a:endParaRPr lang="ja-JP" altLang="ja-JP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8541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 txBox="1">
            <a:spLocks/>
          </p:cNvSpPr>
          <p:nvPr/>
        </p:nvSpPr>
        <p:spPr>
          <a:xfrm>
            <a:off x="457200" y="44624"/>
            <a:ext cx="8229600" cy="49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3200" dirty="0">
                <a:latin typeface="+mj-lt"/>
                <a:ea typeface="+mj-ea"/>
                <a:cs typeface="+mj-cs"/>
              </a:rPr>
              <a:t>Information</a:t>
            </a:r>
            <a:endParaRPr kumimoji="1" lang="ja-JP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71872" y="548680"/>
          <a:ext cx="8448600" cy="55854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3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5446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dirty="0"/>
                        <a:t>NR</a:t>
                      </a:r>
                      <a:r>
                        <a:rPr lang="en-US" altLang="zh-CN" baseline="0" dirty="0"/>
                        <a:t> BS receiver requirement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Contribution</a:t>
                      </a:r>
                      <a:r>
                        <a:rPr lang="en-US" altLang="zh-CN" baseline="0" dirty="0"/>
                        <a:t> 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1023">
                <a:tc>
                  <a:txBody>
                    <a:bodyPr/>
                    <a:lstStyle/>
                    <a:p>
                      <a:r>
                        <a:rPr lang="en-US" altLang="zh-CN" u="none" dirty="0"/>
                        <a:t>REFSENS</a:t>
                      </a:r>
                      <a:endParaRPr lang="zh-CN" altLang="en-US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R4-1700862,NR BS conduct sensitivity granularity, ZTE</a:t>
                      </a:r>
                      <a:endParaRPr lang="zh-CN" altLang="en-US" b="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41369">
                <a:tc>
                  <a:txBody>
                    <a:bodyPr/>
                    <a:lstStyle/>
                    <a:p>
                      <a:r>
                        <a:rPr lang="en-US" altLang="zh-CN" dirty="0"/>
                        <a:t>Dynamic</a:t>
                      </a:r>
                      <a:r>
                        <a:rPr lang="en-US" altLang="zh-CN" baseline="0" dirty="0"/>
                        <a:t> range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R4-1701451,Discussion on receiver dynamic range of NR BS,ZTE</a:t>
                      </a:r>
                      <a:endParaRPr lang="zh-CN" altLang="en-US" b="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1023">
                <a:tc>
                  <a:txBody>
                    <a:bodyPr/>
                    <a:lstStyle/>
                    <a:p>
                      <a:r>
                        <a:rPr lang="en-US" altLang="zh-CN" dirty="0"/>
                        <a:t>In</a:t>
                      </a:r>
                      <a:r>
                        <a:rPr lang="en-US" altLang="zh-CN" baseline="0" dirty="0"/>
                        <a:t> channel selectivity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R4-1702034,</a:t>
                      </a:r>
                      <a:r>
                        <a:rPr kumimoji="1" lang="en-GB" altLang="zh-CN" sz="1800" b="0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WF on in-band requirements for multiple numerologies for NR, Nokia </a:t>
                      </a:r>
                    </a:p>
                    <a:p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R4-1701453,</a:t>
                      </a:r>
                      <a:r>
                        <a:rPr kumimoji="1" lang="en-GB" altLang="zh-CN" sz="1800" b="0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Discussion on receiver ICS requirement of NR BS,ZTE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1023">
                <a:tc>
                  <a:txBody>
                    <a:bodyPr/>
                    <a:lstStyle/>
                    <a:p>
                      <a:r>
                        <a:rPr lang="en-US" altLang="zh-CN" dirty="0"/>
                        <a:t>ACS&amp;NBB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zh-CN" sz="1800" b="0" i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R4-1701454,Discussion on ACS and Narrowband Blocking requirement of NR BS, ZTE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1023">
                <a:tc>
                  <a:txBody>
                    <a:bodyPr/>
                    <a:lstStyle/>
                    <a:p>
                      <a:r>
                        <a:rPr lang="en-US" altLang="zh-CN" dirty="0"/>
                        <a:t>Blocking</a:t>
                      </a:r>
                      <a:r>
                        <a:rPr lang="en-US" altLang="zh-CN" baseline="0" dirty="0"/>
                        <a:t>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R4-1701672,</a:t>
                      </a:r>
                      <a:r>
                        <a:rPr kumimoji="1" lang="en-GB" altLang="zh-CN" sz="1800" b="0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Proposals on further simulation assumptions for NR BS blocking,</a:t>
                      </a:r>
                      <a:r>
                        <a:rPr kumimoji="1" lang="en-GB" altLang="zh-CN" sz="1800" b="0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Nokia</a:t>
                      </a:r>
                      <a:endParaRPr kumimoji="1" lang="en-GB" altLang="zh-CN" sz="1800" b="0" u="non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R4-1701455,</a:t>
                      </a:r>
                      <a:r>
                        <a:rPr kumimoji="1" lang="en-GB" altLang="zh-CN" sz="1800" b="0" u="non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Discussion on blocking requirement for NR BS, ZTE</a:t>
                      </a:r>
                      <a:endParaRPr lang="zh-CN" altLang="en-US" b="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61023">
                <a:tc>
                  <a:txBody>
                    <a:bodyPr/>
                    <a:lstStyle/>
                    <a:p>
                      <a:r>
                        <a:rPr lang="en-US" altLang="zh-CN" dirty="0" err="1"/>
                        <a:t>Intermodulation</a:t>
                      </a:r>
                      <a:r>
                        <a:rPr lang="en-US" altLang="zh-CN" baseline="0" dirty="0"/>
                        <a:t>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R4-1701457,Discussion on receiver </a:t>
                      </a:r>
                      <a:r>
                        <a:rPr kumimoji="1" lang="en-GB" altLang="zh-CN" sz="1800" b="0" u="none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intermodulation</a:t>
                      </a:r>
                      <a:r>
                        <a:rPr kumimoji="1" lang="en-GB" altLang="zh-CN" sz="1800" b="0" u="non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requirement of NR BS,ZTE</a:t>
                      </a:r>
                      <a:endParaRPr lang="zh-CN" altLang="en-US" b="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1023">
                <a:tc>
                  <a:txBody>
                    <a:bodyPr/>
                    <a:lstStyle/>
                    <a:p>
                      <a:r>
                        <a:rPr lang="en-US" altLang="zh-CN" dirty="0"/>
                        <a:t>Spurious</a:t>
                      </a:r>
                      <a:r>
                        <a:rPr lang="en-US" altLang="zh-CN" baseline="0" dirty="0"/>
                        <a:t> emission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/>
                        <a:t>No  contribution</a:t>
                      </a:r>
                      <a:r>
                        <a:rPr lang="en-US" altLang="zh-CN" baseline="0" dirty="0"/>
                        <a:t> </a:t>
                      </a:r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85410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Background: Blocking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For in-band blocking of E-UTRA BS, power level of interfering signal is derived according to the system level simulation in [1]. Based on the current SI status, only the power level of interfering signal </a:t>
            </a:r>
            <a:r>
              <a:rPr lang="en-US" altLang="zh-CN" sz="2000" dirty="0">
                <a:solidFill>
                  <a:srgbClr val="FF0000"/>
                </a:solidFill>
              </a:rPr>
              <a:t>was</a:t>
            </a:r>
            <a:r>
              <a:rPr lang="en-US" altLang="zh-CN" sz="2000" dirty="0"/>
              <a:t> </a:t>
            </a:r>
            <a:r>
              <a:rPr lang="en-US" altLang="zh-CN" sz="2000" strike="sngStrike" dirty="0"/>
              <a:t>could </a:t>
            </a:r>
            <a:r>
              <a:rPr lang="en-US" altLang="zh-CN" sz="2000" strike="sngStrike" dirty="0" smtClean="0"/>
              <a:t>be </a:t>
            </a:r>
            <a:r>
              <a:rPr lang="en-US" altLang="zh-CN" sz="2000" dirty="0"/>
              <a:t>further investigated </a:t>
            </a:r>
            <a:r>
              <a:rPr lang="en-US" altLang="zh-CN" sz="2000" dirty="0" smtClean="0"/>
              <a:t>.</a:t>
            </a:r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r>
              <a:rPr lang="en-US" altLang="zh-CN" sz="2000" dirty="0"/>
              <a:t>For out of band blocking of E-UTRA BS, </a:t>
            </a:r>
            <a:r>
              <a:rPr lang="en-GB" altLang="zh-CN" sz="2000" dirty="0"/>
              <a:t>Out-of-band blocking level of –15dBm is proposed based on analysis presented in </a:t>
            </a:r>
            <a:r>
              <a:rPr lang="en-GB" altLang="zh-CN" sz="2000" dirty="0" err="1"/>
              <a:t>Tdoc</a:t>
            </a:r>
            <a:r>
              <a:rPr lang="en-GB" altLang="zh-CN" sz="2000" dirty="0"/>
              <a:t>  R4-99038 in Turin, however this -15dBm in R4-99038 is for  out of band blocking at UE side , therefore it ‘s necessary to check the rational for  NR BS instead of reusing directly. </a:t>
            </a:r>
            <a:endParaRPr lang="en-US" altLang="zh-CN" sz="2000" dirty="0"/>
          </a:p>
          <a:p>
            <a:endParaRPr lang="en-US" altLang="zh-CN" sz="2000" dirty="0"/>
          </a:p>
          <a:p>
            <a:pPr>
              <a:buNone/>
            </a:pPr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-83317" y="6372036"/>
            <a:ext cx="88447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hangingPunct="0"/>
            <a:r>
              <a:rPr lang="en-US" altLang="ja-JP" sz="1400" dirty="0"/>
              <a:t>[1] </a:t>
            </a:r>
            <a:r>
              <a:rPr lang="en-US" altLang="zh-CN" sz="1400" dirty="0"/>
              <a:t>R4-1701455</a:t>
            </a:r>
            <a:r>
              <a:rPr lang="en-GB" altLang="ja-JP" sz="1400" dirty="0"/>
              <a:t>, Discussion on blocking requirement of NR BS,ZTE</a:t>
            </a:r>
          </a:p>
          <a:p>
            <a:pPr hangingPunct="0"/>
            <a:r>
              <a:rPr lang="en-GB" altLang="ja-JP" sz="1400" dirty="0"/>
              <a:t>[2] </a:t>
            </a:r>
            <a:r>
              <a:rPr lang="en-GB" altLang="zh-CN" sz="1400" dirty="0"/>
              <a:t>R4-1701672, Proposals on further simulation assumptions for NR BS blocking, Nokia, Alcatel-Lucent Shanghai Bell</a:t>
            </a:r>
            <a:endParaRPr lang="zh-CN" altLang="zh-CN" sz="1400" dirty="0"/>
          </a:p>
          <a:p>
            <a:pPr lvl="0" hangingPunct="0"/>
            <a:endParaRPr lang="en-GB" altLang="ja-JP" sz="1400" dirty="0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1471238" y="2240951"/>
          <a:ext cx="6053090" cy="2268169"/>
        </p:xfrm>
        <a:graphic>
          <a:graphicData uri="http://schemas.openxmlformats.org/presentationml/2006/ole">
            <p:oleObj spid="_x0000_s3074" name="Visio" r:id="rId3" imgW="3731933" imgH="1399606" progId="Visio.Drawing.11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98422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Way forward </a:t>
            </a:r>
            <a:r>
              <a:rPr lang="en-US" altLang="ja-JP" sz="3200" dirty="0"/>
              <a:t>:</a:t>
            </a:r>
            <a:r>
              <a:rPr kumimoji="1" lang="en-US" altLang="ja-JP" sz="3200" dirty="0"/>
              <a:t>Blocking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 fontScale="92500" lnSpcReduction="10000"/>
          </a:bodyPr>
          <a:lstStyle/>
          <a:p>
            <a:pPr marL="0">
              <a:buNone/>
            </a:pPr>
            <a:r>
              <a:rPr lang="en-US" altLang="ja-JP" sz="2000" dirty="0"/>
              <a:t>To Investigate power level  interfering signal of in-band blocking by system-level simulation in RAN4;  </a:t>
            </a:r>
          </a:p>
          <a:p>
            <a:pPr marL="720000">
              <a:buFont typeface="Wingdings" pitchFamily="2" charset="2"/>
              <a:buChar char="Ø"/>
            </a:pPr>
            <a:r>
              <a:rPr lang="en-US" altLang="ja-JP" sz="2000" dirty="0"/>
              <a:t>For above 24GHz:  </a:t>
            </a:r>
          </a:p>
          <a:p>
            <a:pPr marL="1080000"/>
            <a:r>
              <a:rPr lang="en-US" altLang="ja-JP" sz="2000" dirty="0"/>
              <a:t>Derive a methodology for deriving a OTA interferer and wanted signal level rather than a conducted interferer level</a:t>
            </a:r>
          </a:p>
          <a:p>
            <a:pPr marL="1080000"/>
            <a:r>
              <a:rPr lang="en-US" altLang="ja-JP" sz="2000" dirty="0"/>
              <a:t>If possible reuse the existing simulation assumptions of WP5D coexistence study captured in the TR 38.803 with slight modification for  preliminary study;  </a:t>
            </a:r>
          </a:p>
          <a:p>
            <a:pPr marL="1080000"/>
            <a:r>
              <a:rPr lang="en-US" altLang="ja-JP" sz="2000" dirty="0" smtClean="0"/>
              <a:t>Other </a:t>
            </a:r>
            <a:r>
              <a:rPr lang="en-US" altLang="ja-JP" sz="2000" dirty="0"/>
              <a:t>options are not precluded in the future.  </a:t>
            </a:r>
            <a:endParaRPr lang="en-US" altLang="zh-CN" sz="2000" dirty="0"/>
          </a:p>
          <a:p>
            <a:pPr marL="1080000">
              <a:buNone/>
            </a:pPr>
            <a:r>
              <a:rPr lang="en-US" altLang="zh-CN" sz="2000" dirty="0"/>
              <a:t>Statistical method: </a:t>
            </a:r>
          </a:p>
          <a:p>
            <a:pPr marL="1080000"/>
            <a:r>
              <a:rPr lang="en-US" altLang="zh-CN" sz="2100" dirty="0"/>
              <a:t>Discuss and agree on what blocker and wanted signal probabilities to use in the simulations</a:t>
            </a:r>
          </a:p>
          <a:p>
            <a:pPr marL="720000">
              <a:buFont typeface="Wingdings" pitchFamily="2" charset="2"/>
              <a:buChar char="Ø"/>
            </a:pPr>
            <a:r>
              <a:rPr lang="en-US" altLang="ja-JP" sz="2000" dirty="0" smtClean="0"/>
              <a:t>For </a:t>
            </a:r>
            <a:r>
              <a:rPr lang="en-US" altLang="ja-JP" sz="2000" dirty="0"/>
              <a:t>below 6GHz:</a:t>
            </a:r>
            <a:endParaRPr lang="en-US" altLang="ja-JP" sz="2000" dirty="0">
              <a:solidFill>
                <a:srgbClr val="FF0000"/>
              </a:solidFill>
            </a:endParaRPr>
          </a:p>
          <a:p>
            <a:pPr marL="1080000"/>
            <a:r>
              <a:rPr lang="en-US" altLang="ja-JP" sz="2000" dirty="0"/>
              <a:t>whether reusing the </a:t>
            </a:r>
            <a:r>
              <a:rPr lang="en-US" altLang="ja-JP" sz="2100" dirty="0"/>
              <a:t>same scenarios and </a:t>
            </a:r>
            <a:r>
              <a:rPr lang="en-US" altLang="ja-JP" sz="2100" dirty="0" err="1"/>
              <a:t>cryteria</a:t>
            </a:r>
            <a:r>
              <a:rPr lang="en-US" altLang="ja-JP" sz="2100" dirty="0"/>
              <a:t> as used in exiting E-UTRA requirements (37.104/37.105) should </a:t>
            </a:r>
            <a:r>
              <a:rPr lang="en-US" altLang="ja-JP" sz="2000" dirty="0"/>
              <a:t>be further discussed in the next meeting. </a:t>
            </a:r>
          </a:p>
          <a:p>
            <a:pPr marL="0">
              <a:buNone/>
            </a:pPr>
            <a:r>
              <a:rPr lang="en-US" altLang="ja-JP" sz="2000" dirty="0"/>
              <a:t>To further check the interfering signal power level of out of band blocking instead of reusing directly as E-UTRA BS for both above 24GHz and below 6GHz. </a:t>
            </a:r>
          </a:p>
          <a:p>
            <a:pPr marL="0">
              <a:buNone/>
            </a:pPr>
            <a:endParaRPr lang="en-US" altLang="ja-JP" sz="2000" dirty="0"/>
          </a:p>
          <a:p>
            <a:pPr marL="0">
              <a:buNone/>
            </a:pPr>
            <a:endParaRPr lang="en-US" altLang="ja-JP" sz="2000" dirty="0"/>
          </a:p>
          <a:p>
            <a:pPr marL="0">
              <a:buNone/>
            </a:pPr>
            <a:endParaRPr lang="en-US" altLang="ja-JP" sz="2000" dirty="0"/>
          </a:p>
          <a:p>
            <a:pPr marL="720000">
              <a:buFont typeface="Wingdings" pitchFamily="2" charset="2"/>
              <a:buChar char="Ø"/>
            </a:pPr>
            <a:endParaRPr lang="en-US" altLang="ja-JP" sz="2000" dirty="0"/>
          </a:p>
          <a:p>
            <a:pPr marL="720000">
              <a:buFont typeface="Wingdings" pitchFamily="2" charset="2"/>
              <a:buChar char="Ø"/>
            </a:pPr>
            <a:endParaRPr lang="en-US" altLang="ja-JP" sz="2000" dirty="0"/>
          </a:p>
          <a:p>
            <a:pPr marL="720000">
              <a:buFont typeface="Wingdings" pitchFamily="2" charset="2"/>
              <a:buChar char="Ø"/>
            </a:pPr>
            <a:endParaRPr lang="en-US" altLang="ja-JP" sz="2000" dirty="0"/>
          </a:p>
          <a:p>
            <a:pPr marL="720000">
              <a:buFont typeface="Wingdings" pitchFamily="2" charset="2"/>
              <a:buChar char="Ø"/>
            </a:pPr>
            <a:endParaRPr lang="en-US" altLang="ja-JP" sz="2000" dirty="0"/>
          </a:p>
          <a:p>
            <a:pPr marL="720000">
              <a:buFont typeface="Wingdings" pitchFamily="2" charset="2"/>
              <a:buChar char="Ø"/>
            </a:pPr>
            <a:endParaRPr lang="en-US" altLang="ja-JP" sz="2000" dirty="0"/>
          </a:p>
          <a:p>
            <a:pPr>
              <a:buNone/>
            </a:pPr>
            <a:endParaRPr lang="en-US" altLang="ja-JP" sz="2000" dirty="0"/>
          </a:p>
          <a:p>
            <a:pPr>
              <a:buNone/>
            </a:pPr>
            <a:endParaRPr lang="en-US" altLang="ja-JP" sz="2000" dirty="0"/>
          </a:p>
        </p:txBody>
      </p:sp>
    </p:spTree>
    <p:extLst>
      <p:ext uri="{BB962C8B-B14F-4D97-AF65-F5344CB8AC3E}">
        <p14:creationId xmlns:p14="http://schemas.microsoft.com/office/powerpoint/2010/main" xmlns="" val="309842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Background: </a:t>
            </a:r>
            <a:r>
              <a:rPr lang="en-US" altLang="ja-JP" sz="3200" dirty="0" err="1"/>
              <a:t>intermodulation</a:t>
            </a:r>
            <a:r>
              <a:rPr lang="en-US" altLang="ja-JP" sz="3200" dirty="0"/>
              <a:t> 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For general intermodulation requirement  and narrow band intermodulation  requirement of E-UTRA BS, power level of interfering signals </a:t>
            </a:r>
            <a:r>
              <a:rPr lang="en-US" altLang="zh-CN" sz="2000" dirty="0">
                <a:highlight>
                  <a:srgbClr val="FFFF00"/>
                </a:highlight>
              </a:rPr>
              <a:t>could potentially  </a:t>
            </a:r>
            <a:r>
              <a:rPr lang="en-US" altLang="zh-CN" sz="2000" dirty="0" err="1">
                <a:highlight>
                  <a:srgbClr val="FFFF00"/>
                </a:highlight>
              </a:rPr>
              <a:t>be</a:t>
            </a:r>
            <a:r>
              <a:rPr lang="en-US" altLang="zh-CN" sz="2000" strike="sngStrike" dirty="0" err="1"/>
              <a:t>are</a:t>
            </a:r>
            <a:r>
              <a:rPr lang="en-US" altLang="zh-CN" sz="2000" dirty="0"/>
              <a:t> derived according to the system level simulation in [1].</a:t>
            </a:r>
          </a:p>
          <a:p>
            <a:r>
              <a:rPr lang="en-US" altLang="zh-CN" sz="2000" dirty="0">
                <a:highlight>
                  <a:srgbClr val="FFFF00"/>
                </a:highlight>
              </a:rPr>
              <a:t>Whether any other approaches than system simulations are needed should be discussed further</a:t>
            </a:r>
          </a:p>
          <a:p>
            <a:endParaRPr lang="en-US" altLang="zh-CN" sz="2000" strike="sngStrike" dirty="0"/>
          </a:p>
          <a:p>
            <a:pPr>
              <a:buNone/>
            </a:pPr>
            <a:endParaRPr lang="en-US" altLang="zh-CN" sz="2000" strike="sngStrike" dirty="0"/>
          </a:p>
          <a:p>
            <a:pPr>
              <a:buNone/>
            </a:pPr>
            <a:endParaRPr lang="en-US" altLang="zh-CN" sz="2000" strike="sngStrike" dirty="0"/>
          </a:p>
          <a:p>
            <a:pPr>
              <a:buNone/>
            </a:pPr>
            <a:endParaRPr lang="en-US" altLang="zh-CN" sz="2000" strike="sngStrike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  <a:p>
            <a:endParaRPr lang="en-US" altLang="zh-CN" sz="20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-83317" y="6372036"/>
            <a:ext cx="6173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hangingPunct="0"/>
            <a:r>
              <a:rPr lang="en-US" altLang="ja-JP" sz="1400" dirty="0"/>
              <a:t>[1] </a:t>
            </a:r>
            <a:r>
              <a:rPr lang="en-US" altLang="zh-CN" sz="1400" b="1" dirty="0"/>
              <a:t>R4-1701457</a:t>
            </a:r>
            <a:r>
              <a:rPr lang="en-GB" altLang="ja-JP" sz="1400" dirty="0"/>
              <a:t>, Discussion on receiver </a:t>
            </a:r>
            <a:r>
              <a:rPr lang="en-GB" altLang="ja-JP" sz="1400" dirty="0" err="1"/>
              <a:t>intermodulation</a:t>
            </a:r>
            <a:r>
              <a:rPr lang="en-GB" altLang="ja-JP" sz="1400" dirty="0"/>
              <a:t> requirement of NR BS,ZTE</a:t>
            </a: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9842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kumimoji="1" lang="en-US" altLang="ja-JP" sz="3200" dirty="0"/>
              <a:t>Work plan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000" dirty="0"/>
              <a:t> RAN4#82bis </a:t>
            </a:r>
          </a:p>
          <a:p>
            <a:pPr marL="720000"/>
            <a:r>
              <a:rPr lang="en-US" altLang="zh-CN" sz="2000" dirty="0">
                <a:solidFill>
                  <a:srgbClr val="FF0000"/>
                </a:solidFill>
              </a:rPr>
              <a:t>Agree OTA criteria and statistical method to be used for the simulation</a:t>
            </a:r>
          </a:p>
          <a:p>
            <a:pPr marL="720000"/>
            <a:r>
              <a:rPr lang="en-US" altLang="zh-CN" sz="2000" dirty="0"/>
              <a:t>to align the initial simulation results from interested companies;</a:t>
            </a:r>
          </a:p>
          <a:p>
            <a:pPr>
              <a:buNone/>
            </a:pPr>
            <a:r>
              <a:rPr lang="en-US" altLang="zh-CN" sz="2000" dirty="0"/>
              <a:t>RAN4#83-RAN4#84</a:t>
            </a:r>
          </a:p>
          <a:p>
            <a:pPr marL="720000"/>
            <a:r>
              <a:rPr lang="en-US" altLang="zh-CN" sz="2000" dirty="0"/>
              <a:t>to make the final agreement for this perspective with updated simulation assumption;</a:t>
            </a:r>
            <a:endParaRPr lang="en-US" altLang="zh-CN" sz="1600" dirty="0"/>
          </a:p>
          <a:p>
            <a:pPr marL="720000"/>
            <a:endParaRPr lang="en-US" altLang="zh-CN" sz="1600" dirty="0"/>
          </a:p>
          <a:p>
            <a:pPr>
              <a:buNone/>
            </a:pPr>
            <a:endParaRPr lang="en-US" altLang="zh-CN" sz="1600" dirty="0"/>
          </a:p>
          <a:p>
            <a:pPr marL="720000">
              <a:buNone/>
            </a:pPr>
            <a:endParaRPr lang="en-US" altLang="zh-CN" sz="1600" dirty="0"/>
          </a:p>
          <a:p>
            <a:pPr>
              <a:buNone/>
            </a:pPr>
            <a:endParaRPr lang="en-US" altLang="zh-CN" sz="1600" dirty="0"/>
          </a:p>
          <a:p>
            <a:pPr>
              <a:buNone/>
            </a:pPr>
            <a:endParaRPr lang="zh-CN" altLang="zh-CN" sz="1600" dirty="0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609600" y="836712"/>
            <a:ext cx="8229600" cy="5616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08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</a:t>
            </a:r>
          </a:p>
          <a:p>
            <a:pPr marL="108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en-US" altLang="ja-JP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0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1" lang="en-US" altLang="ja-JP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842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</TotalTime>
  <Words>526</Words>
  <Application>Microsoft Office PowerPoint</Application>
  <PresentationFormat>全屏显示(4:3)</PresentationFormat>
  <Paragraphs>93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テーマ</vt:lpstr>
      <vt:lpstr>Visio</vt:lpstr>
      <vt:lpstr>WF on NR BS receiver  requirement</vt:lpstr>
      <vt:lpstr>幻灯片 2</vt:lpstr>
      <vt:lpstr>Background: Blocking</vt:lpstr>
      <vt:lpstr>Way forward :Blocking</vt:lpstr>
      <vt:lpstr>Background: intermodulation </vt:lpstr>
      <vt:lpstr>Work plan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5498505</dc:creator>
  <cp:lastModifiedBy>fisher0515</cp:lastModifiedBy>
  <cp:revision>77</cp:revision>
  <dcterms:created xsi:type="dcterms:W3CDTF">2017-01-18T16:32:26Z</dcterms:created>
  <dcterms:modified xsi:type="dcterms:W3CDTF">2017-02-16T15:13:07Z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1487252806</vt:lpwstr>
  </property>
</Properties>
</file>