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9" r:id="rId3"/>
    <p:sldId id="262" r:id="rId4"/>
    <p:sldId id="261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2742" autoAdjust="0"/>
  </p:normalViewPr>
  <p:slideViewPr>
    <p:cSldViewPr>
      <p:cViewPr varScale="1">
        <p:scale>
          <a:sx n="70" d="100"/>
          <a:sy n="70" d="100"/>
        </p:scale>
        <p:origin x="-138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2017/2/16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2017/2/16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WF on noise floor rise of ICS and dynamic range requirement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ZTE, CATT, Nokia, NTT </a:t>
            </a:r>
            <a:r>
              <a:rPr lang="en-US" altLang="ja-JP" dirty="0" err="1"/>
              <a:t>DoCoMo,Huawei</a:t>
            </a:r>
            <a:r>
              <a:rPr kumimoji="1" lang="en-US" altLang="ja-JP" dirty="0"/>
              <a:t>,[</a:t>
            </a:r>
            <a:r>
              <a:rPr kumimoji="1" lang="en-US" altLang="ja-JP" dirty="0" err="1"/>
              <a:t>Samsung</a:t>
            </a:r>
            <a:r>
              <a:rPr lang="en-US" altLang="ja-JP" dirty="0" err="1"/>
              <a:t>,NEC,CMCC,China</a:t>
            </a:r>
            <a:r>
              <a:rPr lang="en-US" altLang="ja-JP" dirty="0"/>
              <a:t> Unicom</a:t>
            </a:r>
            <a:r>
              <a:rPr kumimoji="1" lang="en-US" altLang="ja-JP" dirty="0"/>
              <a:t>]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3979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ja-JP" b="1" dirty="0"/>
              <a:t>3GPP TSG-RAN WG4#82 meeting</a:t>
            </a:r>
          </a:p>
          <a:p>
            <a:r>
              <a:rPr lang="en-GB" altLang="ja-JP" b="1" dirty="0"/>
              <a:t>Athens, Greece, 13 - 17 Feb, 2017</a:t>
            </a:r>
            <a:endParaRPr lang="ja-JP" altLang="ja-JP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R4-1702040</a:t>
            </a:r>
          </a:p>
          <a:p>
            <a:r>
              <a:rPr lang="en-US" altLang="ja-JP" b="1" dirty="0"/>
              <a:t>Agenda item:</a:t>
            </a:r>
            <a:r>
              <a:rPr lang="en-US" altLang="ja-JP" dirty="0"/>
              <a:t>	10.4.3.3</a:t>
            </a:r>
            <a:endParaRPr lang="ja-JP" altLang="ja-JP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xmlns="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kumimoji="1" lang="en-US" altLang="ja-JP" sz="3200" dirty="0"/>
              <a:t>Background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616624"/>
          </a:xfrm>
        </p:spPr>
        <p:txBody>
          <a:bodyPr>
            <a:normAutofit/>
          </a:bodyPr>
          <a:lstStyle/>
          <a:p>
            <a:r>
              <a:rPr lang="en-US" altLang="zh-CN" sz="2000" dirty="0"/>
              <a:t>For dynamic range requirement of E-UTRA BS,  power level of wanted signal and interfering signal is specified as following : </a:t>
            </a:r>
            <a:endParaRPr lang="zh-CN" altLang="zh-CN" sz="2000" dirty="0"/>
          </a:p>
          <a:p>
            <a:pPr marL="720000"/>
            <a:r>
              <a:rPr lang="en-US" altLang="zh-CN" sz="1600" dirty="0" err="1"/>
              <a:t>P</a:t>
            </a:r>
            <a:r>
              <a:rPr lang="en-US" altLang="zh-CN" sz="1600" baseline="-25000" dirty="0" err="1"/>
              <a:t>Intf</a:t>
            </a:r>
            <a:r>
              <a:rPr lang="en-US" altLang="zh-CN" sz="1600" dirty="0"/>
              <a:t> = -174+10*log10(</a:t>
            </a:r>
            <a:r>
              <a:rPr lang="en-US" altLang="zh-CN" sz="1600" dirty="0" err="1"/>
              <a:t>BW</a:t>
            </a:r>
            <a:r>
              <a:rPr lang="en-US" altLang="zh-CN" sz="1600" baseline="-25000" dirty="0" err="1"/>
              <a:t>channel</a:t>
            </a:r>
            <a:r>
              <a:rPr lang="en-US" altLang="zh-CN" sz="1600" dirty="0"/>
              <a:t>) + NF + 20</a:t>
            </a:r>
            <a:endParaRPr lang="zh-CN" altLang="zh-CN" sz="1600" dirty="0"/>
          </a:p>
          <a:p>
            <a:pPr marL="720000"/>
            <a:r>
              <a:rPr lang="en-US" altLang="zh-CN" sz="1600" dirty="0" err="1"/>
              <a:t>P</a:t>
            </a:r>
            <a:r>
              <a:rPr lang="en-US" altLang="zh-CN" sz="1600" baseline="-25000" dirty="0" err="1"/>
              <a:t>wanted</a:t>
            </a:r>
            <a:r>
              <a:rPr lang="en-US" altLang="zh-CN" sz="1600" baseline="-25000" dirty="0"/>
              <a:t>=</a:t>
            </a:r>
            <a:r>
              <a:rPr lang="en-US" altLang="zh-CN" sz="1600" dirty="0"/>
              <a:t> = -174+10*log</a:t>
            </a:r>
            <a:r>
              <a:rPr lang="en-US" altLang="zh-CN" sz="1600" baseline="-25000" dirty="0"/>
              <a:t>10</a:t>
            </a:r>
            <a:r>
              <a:rPr lang="en-US" altLang="zh-CN" sz="1600" dirty="0"/>
              <a:t>(</a:t>
            </a:r>
            <a:r>
              <a:rPr lang="en-US" altLang="zh-CN" sz="1600" dirty="0" err="1"/>
              <a:t>BW</a:t>
            </a:r>
            <a:r>
              <a:rPr lang="en-US" altLang="zh-CN" sz="1600" baseline="-25000" dirty="0" err="1"/>
              <a:t>wanted</a:t>
            </a:r>
            <a:r>
              <a:rPr lang="en-US" altLang="zh-CN" sz="1600" dirty="0"/>
              <a:t>) + NF + 20+SNR+IM</a:t>
            </a:r>
            <a:endParaRPr lang="zh-CN" altLang="zh-CN" sz="1600" dirty="0"/>
          </a:p>
          <a:p>
            <a:pPr marL="0">
              <a:buNone/>
            </a:pPr>
            <a:r>
              <a:rPr lang="en-US" altLang="ja-JP" sz="2000" dirty="0"/>
              <a:t>Where 20dB noise floor rise is derived according to the system level simulation.</a:t>
            </a:r>
          </a:p>
          <a:p>
            <a:r>
              <a:rPr lang="en-US" altLang="zh-CN" sz="2000" dirty="0"/>
              <a:t>For ICS requirement of E-UTRA Bs, power level for wanted signal and interfering signal is specified as following: </a:t>
            </a:r>
            <a:endParaRPr lang="en-US" altLang="ja-JP" sz="2000" dirty="0"/>
          </a:p>
          <a:p>
            <a:pPr marL="720000" lvl="0"/>
            <a:r>
              <a:rPr lang="en-US" altLang="zh-CN" sz="1600" dirty="0" err="1"/>
              <a:t>P</a:t>
            </a:r>
            <a:r>
              <a:rPr lang="en-US" altLang="zh-CN" sz="1100" dirty="0" err="1"/>
              <a:t>Intf</a:t>
            </a:r>
            <a:r>
              <a:rPr lang="en-US" altLang="zh-CN" sz="1100" dirty="0"/>
              <a:t> </a:t>
            </a:r>
            <a:r>
              <a:rPr lang="en-US" altLang="zh-CN" sz="1600" dirty="0"/>
              <a:t>= -174+10*log10(</a:t>
            </a:r>
            <a:r>
              <a:rPr lang="en-US" altLang="zh-CN" sz="1600" dirty="0" err="1"/>
              <a:t>BW</a:t>
            </a:r>
            <a:r>
              <a:rPr lang="en-US" altLang="zh-CN" sz="1200" dirty="0" err="1"/>
              <a:t>Intf</a:t>
            </a:r>
            <a:r>
              <a:rPr lang="en-US" altLang="zh-CN" sz="1600" dirty="0"/>
              <a:t>) + NF + SNR+IM+16</a:t>
            </a:r>
            <a:endParaRPr lang="zh-CN" altLang="zh-CN" sz="1600" dirty="0"/>
          </a:p>
          <a:p>
            <a:pPr marL="720000" lvl="0"/>
            <a:r>
              <a:rPr lang="en-US" altLang="zh-CN" sz="1600" dirty="0" err="1"/>
              <a:t>P</a:t>
            </a:r>
            <a:r>
              <a:rPr lang="en-US" altLang="zh-CN" sz="1100" dirty="0" err="1"/>
              <a:t>wanted</a:t>
            </a:r>
            <a:r>
              <a:rPr lang="en-US" altLang="zh-CN" sz="1600" dirty="0"/>
              <a:t>= = -174+10*log10(</a:t>
            </a:r>
            <a:r>
              <a:rPr lang="en-US" altLang="zh-CN" sz="1600" dirty="0" err="1"/>
              <a:t>BW</a:t>
            </a:r>
            <a:r>
              <a:rPr lang="en-US" altLang="zh-CN" sz="1200" dirty="0" err="1"/>
              <a:t>wanted</a:t>
            </a:r>
            <a:r>
              <a:rPr lang="en-US" altLang="zh-CN" sz="1600" dirty="0"/>
              <a:t>) + NF +SNR+IM</a:t>
            </a:r>
            <a:endParaRPr lang="zh-CN" altLang="zh-CN" sz="1600" dirty="0"/>
          </a:p>
          <a:p>
            <a:pPr marL="0">
              <a:buNone/>
            </a:pPr>
            <a:r>
              <a:rPr lang="en-US" altLang="ja-JP" sz="2000" strike="sngStrike" dirty="0">
                <a:highlight>
                  <a:srgbClr val="FFFF00"/>
                </a:highlight>
              </a:rPr>
              <a:t>Where 16dB noise floor rise is also derived according to system level simulation. </a:t>
            </a:r>
          </a:p>
          <a:p>
            <a:pPr marL="0">
              <a:buNone/>
            </a:pPr>
            <a:endParaRPr lang="en-US" altLang="ja-JP" sz="2000" dirty="0"/>
          </a:p>
          <a:p>
            <a:pPr marL="0">
              <a:buNone/>
            </a:pPr>
            <a:r>
              <a:rPr lang="en-US" altLang="ja-JP" sz="2000" dirty="0"/>
              <a:t>In addition, as channel bandwidth, noise figure and physical layer channel is still under discussion, therefore only noise floor rise could be investigated according  to current  status. 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-83317" y="6372036"/>
            <a:ext cx="52027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hangingPunct="0"/>
            <a:r>
              <a:rPr lang="en-US" altLang="ja-JP" sz="1400" dirty="0"/>
              <a:t>[1] </a:t>
            </a:r>
            <a:r>
              <a:rPr lang="en-GB" altLang="ja-JP" sz="1400" dirty="0"/>
              <a:t>R4-1701451, Discussion on receiver dynamic range of NR BS,ZTE</a:t>
            </a:r>
          </a:p>
          <a:p>
            <a:pPr lvl="0" hangingPunct="0"/>
            <a:r>
              <a:rPr lang="en-GB" altLang="ja-JP" sz="1400" dirty="0"/>
              <a:t>[2] R4-1701453, Discussion on receiver ICS requirement of NR BS,ZTE</a:t>
            </a:r>
            <a:endParaRPr lang="ja-JP" altLang="ja-JP" sz="1400" dirty="0"/>
          </a:p>
        </p:txBody>
      </p:sp>
    </p:spTree>
    <p:extLst>
      <p:ext uri="{BB962C8B-B14F-4D97-AF65-F5344CB8AC3E}">
        <p14:creationId xmlns:p14="http://schemas.microsoft.com/office/powerpoint/2010/main" xmlns="" val="3098422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kumimoji="1" lang="en-US" altLang="ja-JP" sz="3200" dirty="0"/>
              <a:t>Way forward 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616624"/>
          </a:xfrm>
        </p:spPr>
        <p:txBody>
          <a:bodyPr>
            <a:normAutofit/>
          </a:bodyPr>
          <a:lstStyle/>
          <a:p>
            <a:pPr marL="0">
              <a:buNone/>
            </a:pPr>
            <a:r>
              <a:rPr lang="en-US" altLang="ja-JP" sz="2000" dirty="0"/>
              <a:t>To Investigate the noise floor rise for dynamic range </a:t>
            </a:r>
            <a:r>
              <a:rPr lang="en-US" altLang="ja-JP" sz="2000" strike="sngStrike" dirty="0">
                <a:highlight>
                  <a:srgbClr val="FFFF00"/>
                </a:highlight>
              </a:rPr>
              <a:t>and ICS requirement  </a:t>
            </a:r>
            <a:r>
              <a:rPr lang="en-US" altLang="ja-JP" sz="2000" dirty="0"/>
              <a:t>for NR BS firstly in RAN4;  </a:t>
            </a:r>
          </a:p>
          <a:p>
            <a:pPr marL="720000">
              <a:buFont typeface="Wingdings" pitchFamily="2" charset="2"/>
              <a:buChar char="Ø"/>
            </a:pPr>
            <a:r>
              <a:rPr lang="en-US" altLang="ja-JP" sz="2000" dirty="0"/>
              <a:t>For above 24GHz:  </a:t>
            </a:r>
          </a:p>
          <a:p>
            <a:pPr marL="1080000"/>
            <a:r>
              <a:rPr lang="en-US" altLang="ja-JP" sz="2000" dirty="0"/>
              <a:t> reuse the existing simulation assumptions of WP5D coexistence study captured in the TR 38.803 for  preliminary study; </a:t>
            </a:r>
          </a:p>
          <a:p>
            <a:pPr marL="1080000"/>
            <a:r>
              <a:rPr lang="en-US" altLang="ja-JP" sz="2000" dirty="0"/>
              <a:t>Other options are not precluded in the future.   </a:t>
            </a:r>
          </a:p>
          <a:p>
            <a:pPr marL="1080000"/>
            <a:endParaRPr lang="en-US" altLang="ja-JP" sz="2000" dirty="0"/>
          </a:p>
          <a:p>
            <a:pPr marL="720000">
              <a:buNone/>
            </a:pPr>
            <a:endParaRPr lang="en-US" altLang="ja-JP" sz="2000" dirty="0"/>
          </a:p>
          <a:p>
            <a:pPr marL="720000">
              <a:buNone/>
            </a:pPr>
            <a:r>
              <a:rPr lang="en-US" altLang="ja-JP" sz="2000" dirty="0"/>
              <a:t>     </a:t>
            </a:r>
          </a:p>
          <a:p>
            <a:pPr marL="720000">
              <a:buFont typeface="Wingdings" pitchFamily="2" charset="2"/>
              <a:buChar char="Ø"/>
            </a:pPr>
            <a:endParaRPr lang="en-US" altLang="ja-JP" sz="2000" dirty="0"/>
          </a:p>
          <a:p>
            <a:pPr marL="720000">
              <a:buFont typeface="Wingdings" pitchFamily="2" charset="2"/>
              <a:buChar char="Ø"/>
            </a:pPr>
            <a:endParaRPr lang="en-US" altLang="ja-JP" sz="2000" dirty="0"/>
          </a:p>
          <a:p>
            <a:pPr marL="720000">
              <a:buFont typeface="Wingdings" pitchFamily="2" charset="2"/>
              <a:buChar char="Ø"/>
            </a:pPr>
            <a:endParaRPr lang="en-US" altLang="ja-JP" sz="2000" dirty="0"/>
          </a:p>
          <a:p>
            <a:pPr marL="720000">
              <a:buFont typeface="Wingdings" pitchFamily="2" charset="2"/>
              <a:buChar char="Ø"/>
            </a:pPr>
            <a:endParaRPr lang="en-US" altLang="ja-JP" sz="2000" dirty="0"/>
          </a:p>
          <a:p>
            <a:pPr marL="720000">
              <a:buFont typeface="Wingdings" pitchFamily="2" charset="2"/>
              <a:buChar char="Ø"/>
            </a:pPr>
            <a:endParaRPr lang="en-US" altLang="ja-JP" sz="2000" dirty="0"/>
          </a:p>
          <a:p>
            <a:pPr marL="720000">
              <a:buFont typeface="Wingdings" pitchFamily="2" charset="2"/>
              <a:buChar char="Ø"/>
            </a:pPr>
            <a:endParaRPr lang="en-US" altLang="ja-JP" sz="2000" dirty="0"/>
          </a:p>
          <a:p>
            <a:pPr>
              <a:buNone/>
            </a:pPr>
            <a:endParaRPr lang="en-US" altLang="ja-JP" sz="2000" dirty="0"/>
          </a:p>
          <a:p>
            <a:pPr>
              <a:buNone/>
            </a:pPr>
            <a:endParaRPr lang="en-US" altLang="ja-JP" sz="2000" dirty="0"/>
          </a:p>
        </p:txBody>
      </p:sp>
    </p:spTree>
    <p:extLst>
      <p:ext uri="{BB962C8B-B14F-4D97-AF65-F5344CB8AC3E}">
        <p14:creationId xmlns:p14="http://schemas.microsoft.com/office/powerpoint/2010/main" xmlns="" val="3098422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kumimoji="1" lang="en-US" altLang="ja-JP" sz="3200" dirty="0"/>
              <a:t>Work plan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61662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1600" dirty="0"/>
              <a:t> RAN4#82bis </a:t>
            </a:r>
          </a:p>
          <a:p>
            <a:pPr marL="720000"/>
            <a:r>
              <a:rPr lang="en-US" altLang="zh-CN" sz="1600" dirty="0"/>
              <a:t>to align the initial simulation results among the interested companies; </a:t>
            </a:r>
          </a:p>
          <a:p>
            <a:pPr marL="720000">
              <a:buNone/>
            </a:pPr>
            <a:endParaRPr lang="en-US" altLang="zh-CN" sz="1600" dirty="0"/>
          </a:p>
          <a:p>
            <a:pPr>
              <a:buNone/>
            </a:pPr>
            <a:r>
              <a:rPr lang="en-US" altLang="zh-CN" sz="1600" dirty="0"/>
              <a:t>RAN4#83 ~RAN4#84</a:t>
            </a:r>
          </a:p>
          <a:p>
            <a:pPr marL="720000"/>
            <a:r>
              <a:rPr lang="en-US" altLang="zh-CN" sz="1600" dirty="0"/>
              <a:t> to make the final agreement for this perspective with updated simulation assumption;</a:t>
            </a:r>
            <a:endParaRPr lang="en-US" altLang="zh-CN" sz="1200" dirty="0"/>
          </a:p>
          <a:p>
            <a:pPr marL="720000">
              <a:buNone/>
            </a:pPr>
            <a:endParaRPr lang="en-US" altLang="zh-CN" sz="1600" dirty="0"/>
          </a:p>
          <a:p>
            <a:pPr marL="720000"/>
            <a:endParaRPr lang="en-US" altLang="zh-CN" sz="1600" dirty="0"/>
          </a:p>
          <a:p>
            <a:pPr marL="720000">
              <a:buNone/>
            </a:pPr>
            <a:endParaRPr lang="en-US" altLang="zh-CN" sz="1600" dirty="0"/>
          </a:p>
          <a:p>
            <a:pPr marL="720000">
              <a:buNone/>
            </a:pPr>
            <a:endParaRPr lang="en-US" altLang="zh-CN" sz="1600" dirty="0"/>
          </a:p>
          <a:p>
            <a:pPr marL="720000">
              <a:buNone/>
            </a:pPr>
            <a:endParaRPr lang="en-US" altLang="zh-CN" sz="1600" dirty="0"/>
          </a:p>
          <a:p>
            <a:pPr marL="720000"/>
            <a:endParaRPr lang="en-US" altLang="zh-CN" sz="1600" dirty="0"/>
          </a:p>
          <a:p>
            <a:pPr>
              <a:buNone/>
            </a:pPr>
            <a:endParaRPr lang="en-US" altLang="zh-CN" sz="1600" dirty="0"/>
          </a:p>
          <a:p>
            <a:pPr marL="720000">
              <a:buNone/>
            </a:pPr>
            <a:endParaRPr lang="en-US" altLang="zh-CN" sz="1600" dirty="0"/>
          </a:p>
          <a:p>
            <a:pPr>
              <a:buNone/>
            </a:pPr>
            <a:endParaRPr lang="en-US" altLang="zh-CN" sz="1600" dirty="0"/>
          </a:p>
          <a:p>
            <a:pPr>
              <a:buNone/>
            </a:pPr>
            <a:endParaRPr lang="zh-CN" altLang="zh-CN" sz="1600" dirty="0"/>
          </a:p>
        </p:txBody>
      </p:sp>
      <p:sp>
        <p:nvSpPr>
          <p:cNvPr id="5" name="コンテンツ プレースホルダー 2"/>
          <p:cNvSpPr txBox="1">
            <a:spLocks/>
          </p:cNvSpPr>
          <p:nvPr/>
        </p:nvSpPr>
        <p:spPr>
          <a:xfrm>
            <a:off x="609600" y="836712"/>
            <a:ext cx="8229600" cy="56166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0800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</a:p>
          <a:p>
            <a:pPr marL="10800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200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200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</a:p>
          <a:p>
            <a:pPr marL="7200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200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200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200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200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200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8422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1871</TotalTime>
  <Words>294</Words>
  <Application>Microsoft Office PowerPoint</Application>
  <PresentationFormat>全屏显示(4:3)</PresentationFormat>
  <Paragraphs>59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テーマ</vt:lpstr>
      <vt:lpstr>WF on noise floor rise of ICS and dynamic range requirement</vt:lpstr>
      <vt:lpstr>Background</vt:lpstr>
      <vt:lpstr>Way forward </vt:lpstr>
      <vt:lpstr>Work plan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5498505</dc:creator>
  <cp:lastModifiedBy>fisher0515</cp:lastModifiedBy>
  <cp:revision>64</cp:revision>
  <dcterms:created xsi:type="dcterms:W3CDTF">2017-01-18T16:32:26Z</dcterms:created>
  <dcterms:modified xsi:type="dcterms:W3CDTF">2017-02-16T15:12:40Z</dcterms:modified>
</cp:coreProperties>
</file>