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Default Extension="png" ContentType="image/png"/>
  <Override PartName="/ppt/theme/theme4.xml" ContentType="application/vnd.openxmlformats-officedocument.theme+xml"/>
  <Override PartName="/ppt/theme/theme5.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emf" ContentType="image/x-emf"/>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Lst>
  <p:notesMasterIdLst>
    <p:notesMasterId r:id="rId7"/>
  </p:notesMasterIdLst>
  <p:handoutMasterIdLst>
    <p:handoutMasterId r:id="rId8"/>
  </p:handoutMasterIdLst>
  <p:sldIdLst>
    <p:sldId id="664" r:id="rId4"/>
    <p:sldId id="671" r:id="rId5"/>
    <p:sldId id="675" r:id="rId6"/>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86138"/>
    <a:srgbClr val="3333CC"/>
    <a:srgbClr val="CC0099"/>
    <a:srgbClr val="CC3300"/>
    <a:srgbClr val="FFFF66"/>
    <a:srgbClr val="A50021"/>
    <a:srgbClr val="990000"/>
    <a:srgbClr val="000000"/>
    <a:srgbClr val="FCFC3E"/>
    <a:srgbClr val="C4E2C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987" autoAdjust="0"/>
    <p:restoredTop sz="97032" autoAdjust="0"/>
  </p:normalViewPr>
  <p:slideViewPr>
    <p:cSldViewPr snapToGrid="0">
      <p:cViewPr varScale="1">
        <p:scale>
          <a:sx n="99" d="100"/>
          <a:sy n="99" d="100"/>
        </p:scale>
        <p:origin x="-114" y="-252"/>
      </p:cViewPr>
      <p:guideLst>
        <p:guide orient="horz" pos="518"/>
        <p:guide orient="horz" pos="752"/>
        <p:guide pos="46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 xmlns:p14="http://schemas.microsoft.com/office/powerpoint/2010/main" val="2278474765"/>
      </p:ext>
    </p:extLst>
  </p:cSld>
  <p:clrMapOvr>
    <a:masterClrMapping/>
  </p:clrMapOvr>
  <mc:AlternateContent xmlns:mc="http://schemas.openxmlformats.org/markup-compatibility/2006">
    <mc:Choice xmlns="" xmlns:p14="http://schemas.microsoft.com/office/powerpoint/2010/main" Requires="p14">
      <p:transition p14:dur="0" advClick="0"/>
    </mc:Choice>
    <mc:Fallback>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3956334837"/>
      </p:ext>
    </p:extLst>
  </p:cSld>
  <p:clrMapOvr>
    <a:masterClrMapping/>
  </p:clrMapOvr>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03806260"/>
      </p:ext>
    </p:extLst>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 xmlns:a14="http://schemas.microsoft.com/office/drawing/2010/main"/>
              </a:ext>
            </a:extLst>
          </a:blip>
          <a:srcRect/>
          <a:stretch>
            <a:fillRect/>
          </a:stretch>
        </p:blipFill>
        <p:spPr bwMode="auto">
          <a:xfrm>
            <a:off x="9729108" y="6241143"/>
            <a:ext cx="2226399" cy="5292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mc:Choice xmlns="" xmlns:p14="http://schemas.microsoft.com/office/powerpoint/2010/main" Requires="p14">
      <p:transition p14:dur="0" advClick="0"/>
    </mc:Choice>
    <mc:Fallback>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2640788" cy="21544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21072" y="3824748"/>
            <a:ext cx="9251728" cy="1555025"/>
          </a:xfrm>
        </p:spPr>
        <p:txBody>
          <a:bodyPr/>
          <a:lstStyle/>
          <a:p>
            <a:r>
              <a:rPr lang="en-GB" altLang="zh-CN" sz="2400" dirty="0" smtClean="0">
                <a:solidFill>
                  <a:schemeClr val="tx1"/>
                </a:solidFill>
              </a:rPr>
              <a:t>R4-1701898</a:t>
            </a:r>
            <a:r>
              <a:rPr lang="en-GB" altLang="zh-CN" sz="2400" dirty="0" smtClean="0">
                <a:solidFill>
                  <a:schemeClr val="tx1"/>
                </a:solidFill>
              </a:rPr>
              <a:t> </a:t>
            </a:r>
            <a:r>
              <a:rPr lang="en-GB" altLang="zh-CN" sz="2400" dirty="0" smtClean="0">
                <a:solidFill>
                  <a:schemeClr val="tx1"/>
                </a:solidFill>
              </a:rPr>
              <a:t/>
            </a:r>
            <a:br>
              <a:rPr lang="en-GB" altLang="zh-CN" sz="2400" dirty="0" smtClean="0">
                <a:solidFill>
                  <a:schemeClr val="tx1"/>
                </a:solidFill>
              </a:rPr>
            </a:br>
            <a:r>
              <a:rPr lang="en-US" altLang="zh-CN" sz="2400" dirty="0" smtClean="0">
                <a:solidFill>
                  <a:schemeClr val="tx1"/>
                </a:solidFill>
              </a:rPr>
              <a:t>Motivation for new WI on LTE DL 8Rx antenna ports</a:t>
            </a:r>
            <a:r>
              <a:rPr lang="en-GB" altLang="zh-CN" sz="2400" dirty="0" smtClean="0">
                <a:solidFill>
                  <a:schemeClr val="tx1"/>
                </a:solidFill>
              </a:rPr>
              <a:t/>
            </a:r>
            <a:br>
              <a:rPr lang="en-GB" altLang="zh-CN" sz="2400" dirty="0" smtClean="0">
                <a:solidFill>
                  <a:schemeClr val="tx1"/>
                </a:solidFill>
              </a:rPr>
            </a:br>
            <a:r>
              <a:rPr lang="en-GB" altLang="zh-CN" sz="2400" dirty="0" smtClean="0">
                <a:solidFill>
                  <a:schemeClr val="tx1"/>
                </a:solidFill>
              </a:rPr>
              <a:t>Huawei, HiSilicon</a:t>
            </a:r>
            <a:endParaRPr lang="zh-CN" altLang="en-US" sz="2400" dirty="0">
              <a:solidFill>
                <a:schemeClr val="tx1"/>
              </a:solidFill>
            </a:endParaRPr>
          </a:p>
        </p:txBody>
      </p:sp>
      <p:sp>
        <p:nvSpPr>
          <p:cNvPr id="3" name="Rectangle 1"/>
          <p:cNvSpPr>
            <a:spLocks noChangeArrowheads="1"/>
          </p:cNvSpPr>
          <p:nvPr/>
        </p:nvSpPr>
        <p:spPr bwMode="auto">
          <a:xfrm>
            <a:off x="0" y="206595"/>
            <a:ext cx="5272391"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US" altLang="zh-CN" dirty="0" smtClean="0">
                <a:solidFill>
                  <a:schemeClr val="tx1">
                    <a:lumMod val="95000"/>
                    <a:lumOff val="5000"/>
                  </a:schemeClr>
                </a:solidFill>
              </a:rPr>
              <a:t>3GPP </a:t>
            </a:r>
            <a:r>
              <a:rPr lang="en-US" altLang="zh-CN" dirty="0" smtClean="0">
                <a:solidFill>
                  <a:schemeClr val="tx1">
                    <a:lumMod val="95000"/>
                    <a:lumOff val="5000"/>
                  </a:schemeClr>
                </a:solidFill>
              </a:rPr>
              <a:t>TSG-RAN WG4 </a:t>
            </a:r>
            <a:r>
              <a:rPr lang="en-US" altLang="zh-CN" dirty="0" smtClean="0">
                <a:solidFill>
                  <a:schemeClr val="tx1">
                    <a:lumMod val="95000"/>
                    <a:lumOff val="5000"/>
                  </a:schemeClr>
                </a:solidFill>
              </a:rPr>
              <a:t>Meeting </a:t>
            </a:r>
            <a:r>
              <a:rPr lang="en-US" altLang="zh-CN" dirty="0" smtClean="0">
                <a:solidFill>
                  <a:schemeClr val="tx1">
                    <a:lumMod val="95000"/>
                    <a:lumOff val="5000"/>
                  </a:schemeClr>
                </a:solidFill>
              </a:rPr>
              <a:t>#</a:t>
            </a:r>
            <a:r>
              <a:rPr lang="en-US" altLang="zh-CN" dirty="0" smtClean="0">
                <a:solidFill>
                  <a:schemeClr val="tx1">
                    <a:lumMod val="95000"/>
                    <a:lumOff val="5000"/>
                  </a:schemeClr>
                </a:solidFill>
              </a:rPr>
              <a:t>82</a:t>
            </a:r>
            <a:endParaRPr lang="en-US" altLang="zh-CN" dirty="0" smtClean="0">
              <a:solidFill>
                <a:schemeClr val="tx1">
                  <a:lumMod val="95000"/>
                  <a:lumOff val="5000"/>
                </a:schemeClr>
              </a:solidFill>
            </a:endParaRPr>
          </a:p>
          <a:p>
            <a:pPr>
              <a:buNone/>
            </a:pPr>
            <a:r>
              <a:rPr lang="en-GB" altLang="zh-CN" dirty="0" smtClean="0"/>
              <a:t>Athens, Greece, February </a:t>
            </a:r>
            <a:r>
              <a:rPr lang="en-GB" altLang="zh-CN" dirty="0" smtClean="0"/>
              <a:t>13</a:t>
            </a:r>
            <a:r>
              <a:rPr lang="en-GB" altLang="zh-CN" dirty="0" smtClean="0"/>
              <a:t>- </a:t>
            </a:r>
            <a:r>
              <a:rPr lang="en-GB" altLang="zh-CN" dirty="0" smtClean="0"/>
              <a:t>17</a:t>
            </a:r>
            <a:r>
              <a:rPr lang="en-GB" altLang="zh-CN" dirty="0" smtClean="0"/>
              <a:t>, 2017</a:t>
            </a:r>
            <a:endParaRPr lang="en-GB" altLang="zh-CN" dirty="0" smtClean="0"/>
          </a:p>
          <a:p>
            <a:pPr>
              <a:buNone/>
            </a:pPr>
            <a:endParaRPr lang="en-US" altLang="zh-CN" sz="1600" b="1" dirty="0" smtClean="0">
              <a:solidFill>
                <a:schemeClr val="tx1">
                  <a:lumMod val="95000"/>
                  <a:lumOff val="5000"/>
                </a:schemeClr>
              </a:solidFill>
              <a:latin typeface="Arial" pitchFamily="34" charset="0"/>
              <a:ea typeface="宋体" pitchFamily="2" charset="-122"/>
              <a:cs typeface="Arial" pitchFamily="34" charset="0"/>
            </a:endParaRPr>
          </a:p>
          <a:p>
            <a:pPr>
              <a:buNone/>
            </a:pPr>
            <a:r>
              <a:rPr lang="en-US" altLang="zh-CN" sz="1600" b="1" dirty="0" smtClean="0">
                <a:solidFill>
                  <a:schemeClr val="tx1">
                    <a:lumMod val="95000"/>
                    <a:lumOff val="5000"/>
                  </a:schemeClr>
                </a:solidFill>
                <a:latin typeface="Arial" pitchFamily="34" charset="0"/>
                <a:ea typeface="宋体" pitchFamily="2" charset="-122"/>
                <a:cs typeface="Arial" pitchFamily="34" charset="0"/>
              </a:rPr>
              <a:t>Document for: </a:t>
            </a:r>
            <a:r>
              <a:rPr lang="en-US" altLang="zh-CN" sz="1600" dirty="0" smtClean="0">
                <a:solidFill>
                  <a:schemeClr val="tx1">
                    <a:lumMod val="95000"/>
                    <a:lumOff val="5000"/>
                  </a:schemeClr>
                </a:solidFill>
                <a:latin typeface="Arial" pitchFamily="34" charset="0"/>
                <a:cs typeface="Arial" pitchFamily="34" charset="0"/>
              </a:rPr>
              <a:t>Information</a:t>
            </a:r>
            <a:endParaRPr lang="en-US" altLang="zh-CN" sz="1600" b="1" dirty="0" smtClean="0">
              <a:solidFill>
                <a:schemeClr val="tx1">
                  <a:lumMod val="95000"/>
                  <a:lumOff val="5000"/>
                </a:schemeClr>
              </a:solidFill>
              <a:latin typeface="Arial" pitchFamily="34" charset="0"/>
              <a:ea typeface="宋体" pitchFamily="2" charset="-122"/>
              <a:cs typeface="Arial" pitchFamily="34" charset="0"/>
            </a:endParaRPr>
          </a:p>
          <a:p>
            <a:pPr>
              <a:buNone/>
            </a:pPr>
            <a:r>
              <a:rPr lang="en-US" altLang="zh-CN" sz="1600" b="1" dirty="0" smtClean="0">
                <a:solidFill>
                  <a:schemeClr val="tx1">
                    <a:lumMod val="95000"/>
                    <a:lumOff val="5000"/>
                  </a:schemeClr>
                </a:solidFill>
                <a:latin typeface="Arial" pitchFamily="34" charset="0"/>
                <a:ea typeface="宋体" pitchFamily="2" charset="-122"/>
                <a:cs typeface="Arial" pitchFamily="34" charset="0"/>
              </a:rPr>
              <a:t>Agenda Item</a:t>
            </a:r>
            <a:r>
              <a:rPr lang="en-US" altLang="zh-CN" sz="1600" dirty="0" smtClean="0">
                <a:solidFill>
                  <a:schemeClr val="tx1">
                    <a:lumMod val="95000"/>
                    <a:lumOff val="5000"/>
                  </a:schemeClr>
                </a:solidFill>
                <a:latin typeface="Arial" pitchFamily="34" charset="0"/>
                <a:cs typeface="Arial" pitchFamily="34" charset="0"/>
              </a:rPr>
              <a:t>:  </a:t>
            </a:r>
            <a:r>
              <a:rPr lang="en-US" altLang="zh-CN" sz="1600" dirty="0" smtClean="0">
                <a:solidFill>
                  <a:schemeClr val="tx1">
                    <a:lumMod val="95000"/>
                    <a:lumOff val="5000"/>
                  </a:schemeClr>
                </a:solidFill>
                <a:latin typeface="Arial" pitchFamily="34" charset="0"/>
                <a:cs typeface="Arial" pitchFamily="34" charset="0"/>
              </a:rPr>
              <a:t>12</a:t>
            </a:r>
            <a:endParaRPr kumimoji="0" lang="zh-CN" altLang="zh-CN" sz="2800" b="0" i="0" u="none" strike="noStrike" cap="none" normalizeH="0" baseline="0" dirty="0" smtClean="0">
              <a:ln>
                <a:noFill/>
              </a:ln>
              <a:solidFill>
                <a:schemeClr val="tx1">
                  <a:lumMod val="95000"/>
                  <a:lumOff val="5000"/>
                </a:schemeClr>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advClick="0"/>
    </mc:Choice>
    <mc:Fallback>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1983235" cy="430887"/>
          </a:xfrm>
        </p:spPr>
        <p:txBody>
          <a:bodyPr/>
          <a:lstStyle/>
          <a:p>
            <a:r>
              <a:rPr lang="en-US" altLang="zh-CN" dirty="0" smtClean="0"/>
              <a:t>Motivation</a:t>
            </a:r>
            <a:endParaRPr lang="zh-CN" altLang="en-US" dirty="0"/>
          </a:p>
        </p:txBody>
      </p:sp>
      <p:sp>
        <p:nvSpPr>
          <p:cNvPr id="3" name="内容占位符 2"/>
          <p:cNvSpPr>
            <a:spLocks noGrp="1"/>
          </p:cNvSpPr>
          <p:nvPr>
            <p:ph idx="1"/>
          </p:nvPr>
        </p:nvSpPr>
        <p:spPr>
          <a:xfrm>
            <a:off x="609600" y="1066800"/>
            <a:ext cx="10975975" cy="5129719"/>
          </a:xfrm>
          <a:noFill/>
        </p:spPr>
        <p:txBody>
          <a:bodyPr/>
          <a:lstStyle/>
          <a:p>
            <a:pPr marL="319088" lvl="1" indent="-319088">
              <a:buFontTx/>
              <a:buChar char="•"/>
            </a:pPr>
            <a:r>
              <a:rPr lang="en-US" altLang="zh-CN" sz="2000" dirty="0" smtClean="0"/>
              <a:t>Recently clear market needs are observed</a:t>
            </a:r>
          </a:p>
          <a:p>
            <a:pPr lvl="1"/>
            <a:r>
              <a:rPr lang="en-US" altLang="zh-CN" dirty="0" smtClean="0"/>
              <a:t>Boost downlink peak data rate to 1.2Gbps and 1.6Gbps by using 8-layer transmission.</a:t>
            </a:r>
          </a:p>
          <a:p>
            <a:pPr lvl="1"/>
            <a:r>
              <a:rPr lang="en-US" altLang="zh-CN" dirty="0" smtClean="0"/>
              <a:t>New UE DL category 18 and 19 were introduced correspondingly.</a:t>
            </a:r>
          </a:p>
          <a:p>
            <a:pPr lvl="2"/>
            <a:r>
              <a:rPr lang="en-US" altLang="zh-CN" dirty="0" smtClean="0"/>
              <a:t>RAN4 should specify new RF, RRM and demodulation performance requirements.</a:t>
            </a:r>
          </a:p>
          <a:p>
            <a:pPr marL="319088" lvl="1" indent="-319088">
              <a:buFontTx/>
              <a:buChar char="•"/>
            </a:pPr>
            <a:r>
              <a:rPr lang="en-US" altLang="zh-CN" dirty="0" smtClean="0"/>
              <a:t>Benefits</a:t>
            </a:r>
            <a:r>
              <a:rPr lang="zh-CN" altLang="en-US" dirty="0" smtClean="0"/>
              <a:t>：</a:t>
            </a:r>
            <a:endParaRPr lang="en-US" altLang="zh-CN" dirty="0" smtClean="0"/>
          </a:p>
          <a:p>
            <a:pPr lvl="1"/>
            <a:r>
              <a:rPr lang="en-US" altLang="zh-CN" dirty="0" smtClean="0"/>
              <a:t>Higher peak data rate and higher spectrum efficiency are available.</a:t>
            </a:r>
          </a:p>
          <a:p>
            <a:pPr lvl="1"/>
            <a:r>
              <a:rPr lang="en-US" altLang="zh-CN" dirty="0" smtClean="0"/>
              <a:t>Improve the downlink throughput.</a:t>
            </a:r>
          </a:p>
          <a:p>
            <a:pPr lvl="1"/>
            <a:r>
              <a:rPr lang="en-US" altLang="zh-CN" dirty="0" smtClean="0"/>
              <a:t>Improve the coverage.</a:t>
            </a:r>
          </a:p>
          <a:p>
            <a:pPr lvl="1"/>
            <a:r>
              <a:rPr lang="en-US" altLang="zh-CN" dirty="0" smtClean="0"/>
              <a:t>Make high order modulation like 256QAM and 1024QAM usable in more practical operating SINR range.</a:t>
            </a:r>
          </a:p>
          <a:p>
            <a:pPr lvl="1"/>
            <a:r>
              <a:rPr lang="en-US" altLang="zh-CN" dirty="0" smtClean="0"/>
              <a:t>Be capable of canceling more inter-cell interferences.</a:t>
            </a:r>
          </a:p>
          <a:p>
            <a:pPr lvl="1"/>
            <a:endParaRPr lang="en-US" altLang="zh-CN" dirty="0" smtClean="0"/>
          </a:p>
        </p:txBody>
      </p:sp>
    </p:spTree>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2004075" cy="430887"/>
          </a:xfrm>
        </p:spPr>
        <p:txBody>
          <a:bodyPr/>
          <a:lstStyle/>
          <a:p>
            <a:r>
              <a:rPr lang="en-US" altLang="zh-CN" dirty="0" smtClean="0"/>
              <a:t>Objectives</a:t>
            </a:r>
            <a:endParaRPr lang="zh-CN" altLang="en-US" dirty="0"/>
          </a:p>
        </p:txBody>
      </p:sp>
      <p:sp>
        <p:nvSpPr>
          <p:cNvPr id="3" name="内容占位符 2"/>
          <p:cNvSpPr>
            <a:spLocks noGrp="1"/>
          </p:cNvSpPr>
          <p:nvPr>
            <p:ph idx="1"/>
          </p:nvPr>
        </p:nvSpPr>
        <p:spPr>
          <a:xfrm>
            <a:off x="609600" y="1066800"/>
            <a:ext cx="10975975" cy="5160745"/>
          </a:xfrm>
          <a:noFill/>
        </p:spPr>
        <p:txBody>
          <a:bodyPr/>
          <a:lstStyle/>
          <a:p>
            <a:pPr marL="319088" lvl="1" indent="-319088">
              <a:buFontTx/>
              <a:buChar char="•"/>
            </a:pPr>
            <a:r>
              <a:rPr lang="en-US" altLang="zh-CN" dirty="0" smtClean="0">
                <a:sym typeface="Arial" charset="0"/>
              </a:rPr>
              <a:t>Core requirements</a:t>
            </a:r>
          </a:p>
          <a:p>
            <a:pPr lvl="1"/>
            <a:r>
              <a:rPr lang="en-US" altLang="zh-CN" dirty="0" smtClean="0">
                <a:sym typeface="Arial" charset="0"/>
              </a:rPr>
              <a:t>Specify RF core requirement such as REFSENS.</a:t>
            </a:r>
          </a:p>
          <a:p>
            <a:pPr lvl="1"/>
            <a:r>
              <a:rPr lang="en-US" altLang="zh-CN" dirty="0" smtClean="0">
                <a:sym typeface="Arial" charset="0"/>
              </a:rPr>
              <a:t>Specify RRM core requirement such as RLM.</a:t>
            </a:r>
          </a:p>
          <a:p>
            <a:pPr marL="319088" lvl="1" indent="-319088">
              <a:buFontTx/>
              <a:buChar char="•"/>
            </a:pPr>
            <a:r>
              <a:rPr lang="en-US" altLang="zh-CN" sz="2000" dirty="0" smtClean="0">
                <a:sym typeface="Arial" charset="0"/>
              </a:rPr>
              <a:t>Performance requirements</a:t>
            </a:r>
            <a:endParaRPr lang="en-US" altLang="zh-CN" sz="2000" dirty="0" smtClean="0"/>
          </a:p>
          <a:p>
            <a:pPr lvl="1"/>
            <a:r>
              <a:rPr lang="en-US" altLang="zh-CN" dirty="0" smtClean="0">
                <a:sym typeface="Arial" charset="0"/>
              </a:rPr>
              <a:t>Specify the channel model including correlation matrices for 8Rx </a:t>
            </a:r>
            <a:r>
              <a:rPr lang="en-US" altLang="zh-CN" dirty="0" err="1" smtClean="0">
                <a:sym typeface="Arial" charset="0"/>
              </a:rPr>
              <a:t>antennnas</a:t>
            </a:r>
            <a:endParaRPr lang="en-US" altLang="zh-CN" dirty="0" smtClean="0">
              <a:sym typeface="Arial" charset="0"/>
            </a:endParaRPr>
          </a:p>
          <a:p>
            <a:pPr lvl="1"/>
            <a:r>
              <a:rPr lang="en-US" altLang="zh-CN" dirty="0" smtClean="0">
                <a:sym typeface="Arial" charset="0"/>
              </a:rPr>
              <a:t>Specify corresponding RRM tests such as RLM and application rules</a:t>
            </a:r>
          </a:p>
          <a:p>
            <a:pPr lvl="1"/>
            <a:r>
              <a:rPr lang="en-US" altLang="zh-CN" dirty="0" smtClean="0">
                <a:sym typeface="Arial" charset="0"/>
              </a:rPr>
              <a:t>Specify demodulation performance, CSI reporting requirements, and application rules</a:t>
            </a:r>
          </a:p>
          <a:p>
            <a:pPr lvl="2"/>
            <a:r>
              <a:rPr lang="en-US" altLang="zh-CN" dirty="0" smtClean="0">
                <a:sym typeface="Arial" charset="0"/>
              </a:rPr>
              <a:t>Identify a minimum set of necessary requirements for PDSCH, PDCCH/PCFICH, PHICH, PBCH, EPDCCH to achieve a good trade-off between test coverage and test case number.</a:t>
            </a:r>
          </a:p>
          <a:p>
            <a:pPr lvl="2"/>
            <a:r>
              <a:rPr lang="en-US" altLang="zh-CN" dirty="0" smtClean="0">
                <a:sym typeface="Arial" charset="0"/>
              </a:rPr>
              <a:t>Assume MMSE and MMSE-IRC as baseline receivers</a:t>
            </a:r>
          </a:p>
          <a:p>
            <a:pPr lvl="2"/>
            <a:r>
              <a:rPr lang="en-US" altLang="zh-CN" dirty="0" smtClean="0">
                <a:sym typeface="Arial" charset="0"/>
              </a:rPr>
              <a:t>Specify methodology including antenna connection to reuse the existing demodulation performance requirements, which are not covered by the minimum set of requirements.</a:t>
            </a:r>
          </a:p>
          <a:p>
            <a:pPr lvl="2"/>
            <a:r>
              <a:rPr lang="en-US" altLang="zh-CN" dirty="0" smtClean="0">
                <a:sym typeface="Arial" charset="0"/>
              </a:rPr>
              <a:t>Use the methodology to specify 4Rx requirements as starting point.</a:t>
            </a:r>
            <a:endParaRPr lang="en-US" altLang="zh-CN" smtClean="0">
              <a:sym typeface="Arial" charset="0"/>
            </a:endParaRPr>
          </a:p>
          <a:p>
            <a:pPr marL="319088" lvl="1" indent="-319088">
              <a:buFontTx/>
              <a:buChar char="•"/>
            </a:pPr>
            <a:r>
              <a:rPr lang="en-US" altLang="zh-CN" smtClean="0">
                <a:sym typeface="Arial" charset="0"/>
              </a:rPr>
              <a:t>Both </a:t>
            </a:r>
            <a:r>
              <a:rPr lang="en-US" altLang="zh-CN" dirty="0" smtClean="0">
                <a:sym typeface="Arial" charset="0"/>
              </a:rPr>
              <a:t>core and performance requirements will cover the single carrier and CA scenarios</a:t>
            </a:r>
          </a:p>
          <a:p>
            <a:pPr lvl="1"/>
            <a:endParaRPr lang="en-US" altLang="zh-CN" dirty="0" smtClean="0">
              <a:sym typeface="Arial" charset="0"/>
            </a:endParaRPr>
          </a:p>
          <a:p>
            <a:pPr lvl="1"/>
            <a:endParaRPr lang="en-US" altLang="zh-CN" dirty="0" smtClean="0">
              <a:sym typeface="Arial" charset="0"/>
            </a:endParaRPr>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6915</TotalTime>
  <Words>251</Words>
  <Application>Microsoft Office PowerPoint</Application>
  <PresentationFormat>自定义</PresentationFormat>
  <Paragraphs>30</Paragraphs>
  <Slides>3</Slides>
  <Notes>0</Notes>
  <HiddenSlides>0</HiddenSlides>
  <MMClips>0</MMClips>
  <ScaleCrop>false</ScaleCrop>
  <HeadingPairs>
    <vt:vector size="4" baseType="variant">
      <vt:variant>
        <vt:lpstr>主题</vt:lpstr>
      </vt:variant>
      <vt:variant>
        <vt:i4>3</vt:i4>
      </vt:variant>
      <vt:variant>
        <vt:lpstr>幻灯片标题</vt:lpstr>
      </vt:variant>
      <vt:variant>
        <vt:i4>3</vt:i4>
      </vt:variant>
    </vt:vector>
  </HeadingPairs>
  <TitlesOfParts>
    <vt:vector size="6" baseType="lpstr">
      <vt:lpstr>1_16-9 PPT Temp</vt:lpstr>
      <vt:lpstr>2_默认设计模板</vt:lpstr>
      <vt:lpstr>5_default</vt:lpstr>
      <vt:lpstr>R4-1701898  Motivation for new WI on LTE DL 8Rx antenna ports Huawei, HiSilicon</vt:lpstr>
      <vt:lpstr>Motivation</vt:lpstr>
      <vt:lpstr>Objectives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daixizeng</cp:lastModifiedBy>
  <cp:revision>849</cp:revision>
  <dcterms:created xsi:type="dcterms:W3CDTF">2016-03-01T06:13:35Z</dcterms:created>
  <dcterms:modified xsi:type="dcterms:W3CDTF">2017-02-03T21:50:26Z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(3)iV85s1xQut8TwntfIIGSQfWiTSf/mdCFK+zOGysaDTeZJ9P9rwLG73PtEemcc6X6PGvMgqly
rg4QGQyS4j06BpGmtKIoFTQiFQyjsYiPSTrE9uZ+82mqHYB/Fu1z6HOIXAnMWTr3Or/6d2Zp
ff1OpsBJ12+ZA3iVgpNrD/j4iNFwo5RkWyWciu2l6+FrDj/6CJ5735kPP85TBIZFkRauc4cC
B4r6yABb2HsGZvBQPw</vt:lpwstr>
  </property>
  <property fmtid="{D5CDD505-2E9C-101B-9397-08002B2CF9AE}" pid="8" name="_2015_ms_pID_7253431">
    <vt:lpwstr>NTGNSKY8jyFJnknKp7wXljxeZWnX5CeGwv3WEFa7xmJt+bD+BgTu/H
cAKzEOTBsMRLyrY8m8qXy7ophqq/YSGy98eZO/lQmzhog/paYHm6tcVTAror2vxtV3wRTWVZ
CD5kvTpZUC1xF6B2PGbICnNMeX8bsiTdodRvxYzw2fvGnjsUxc8JhArKeYgKcoVTbEKfHemA
kd3r1lPIFTQ9PkNrP2uKHHEJArK39vxGtCbh</vt:lpwstr>
  </property>
  <property fmtid="{D5CDD505-2E9C-101B-9397-08002B2CF9AE}" pid="9" name="_2015_ms_pID_7253432">
    <vt:lpwstr>dNklR96s13uGl1w6vctgBKalP0KY93V5aGyo
gXm+lKPUPkpMWSD07O9N7rIkuxH5RQ==</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1486087429</vt:lpwstr>
  </property>
</Properties>
</file>