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64" r:id="rId3"/>
    <p:sldId id="266" r:id="rId4"/>
    <p:sldId id="265" r:id="rId5"/>
    <p:sldId id="269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2/3/2017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HST unidirectional test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4516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3GPP TSG-RAN WG4 Meeting #82				</a:t>
            </a:r>
            <a:r>
              <a:rPr lang="en-US" altLang="zh-CN" sz="1800" b="1">
                <a:cs typeface="Arial" panose="020B0604020202020204" pitchFamily="34" charset="0"/>
              </a:rPr>
              <a:t>             R4-1701194</a:t>
            </a:r>
            <a:br>
              <a:rPr lang="en-US" altLang="zh-CN" sz="1800" b="1" dirty="0">
                <a:cs typeface="Arial" panose="020B0604020202020204" pitchFamily="34" charset="0"/>
              </a:rPr>
            </a:br>
            <a:r>
              <a:rPr lang="en-US" altLang="zh-CN" sz="1800" b="1" dirty="0">
                <a:cs typeface="Arial" panose="020B0604020202020204" pitchFamily="34" charset="0"/>
              </a:rPr>
              <a:t>Athens</a:t>
            </a:r>
            <a:r>
              <a:rPr lang="en-US" altLang="en-US" sz="1800" b="1" dirty="0">
                <a:cs typeface="Arial" panose="020B0604020202020204" pitchFamily="34" charset="0"/>
              </a:rPr>
              <a:t>, Greece, 13th-17th Feb, 2017</a:t>
            </a:r>
            <a:endParaRPr lang="sv-SE" altLang="sv-SE" sz="1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Agenda Item: 7.29.3.2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Background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A1FFF3-5FA4-4E8C-A583-214AED9FE13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4531643"/>
          </a:xfrm>
        </p:spPr>
        <p:txBody>
          <a:bodyPr/>
          <a:lstStyle/>
          <a:p>
            <a:pPr>
              <a:defRPr/>
            </a:pPr>
            <a:r>
              <a:rPr lang="sv-SE" dirty="0"/>
              <a:t>The </a:t>
            </a:r>
            <a:r>
              <a:rPr lang="sv-SE" dirty="0" err="1"/>
              <a:t>unidirectional</a:t>
            </a:r>
            <a:r>
              <a:rPr lang="sv-SE" dirty="0"/>
              <a:t> HST </a:t>
            </a:r>
            <a:r>
              <a:rPr lang="sv-SE" dirty="0" err="1"/>
              <a:t>model</a:t>
            </a:r>
            <a:r>
              <a:rPr lang="sv-SE" dirty="0"/>
              <a:t> is </a:t>
            </a:r>
            <a:r>
              <a:rPr lang="sv-SE" dirty="0" err="1"/>
              <a:t>studied</a:t>
            </a:r>
            <a:r>
              <a:rPr lang="sv-SE" dirty="0"/>
              <a:t> </a:t>
            </a:r>
            <a:r>
              <a:rPr lang="sv-SE" dirty="0" err="1"/>
              <a:t>during</a:t>
            </a:r>
            <a:r>
              <a:rPr lang="sv-SE" dirty="0"/>
              <a:t> HST SI and it </a:t>
            </a: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included</a:t>
            </a:r>
            <a:r>
              <a:rPr lang="sv-SE" dirty="0"/>
              <a:t> in the TR </a:t>
            </a:r>
            <a:r>
              <a:rPr lang="sv-SE" dirty="0" err="1"/>
              <a:t>during</a:t>
            </a:r>
            <a:r>
              <a:rPr lang="sv-SE" dirty="0"/>
              <a:t> the SI.</a:t>
            </a:r>
          </a:p>
          <a:p>
            <a:pPr>
              <a:defRPr/>
            </a:pPr>
            <a:r>
              <a:rPr lang="sv-SE" dirty="0"/>
              <a:t>It is </a:t>
            </a:r>
            <a:r>
              <a:rPr lang="sv-SE" dirty="0" err="1"/>
              <a:t>important</a:t>
            </a:r>
            <a:r>
              <a:rPr lang="sv-SE" dirty="0"/>
              <a:t> </a:t>
            </a:r>
            <a:r>
              <a:rPr lang="sv-SE" dirty="0" err="1"/>
              <a:t>that</a:t>
            </a:r>
            <a:r>
              <a:rPr lang="sv-SE" dirty="0"/>
              <a:t> RAN4 </a:t>
            </a:r>
            <a:r>
              <a:rPr lang="sv-SE" dirty="0" err="1"/>
              <a:t>does</a:t>
            </a:r>
            <a:r>
              <a:rPr lang="sv-SE" dirty="0"/>
              <a:t> </a:t>
            </a:r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evaluations</a:t>
            </a:r>
            <a:r>
              <a:rPr lang="sv-SE" dirty="0"/>
              <a:t> and </a:t>
            </a:r>
            <a:r>
              <a:rPr lang="sv-SE" dirty="0" err="1"/>
              <a:t>specifies</a:t>
            </a:r>
            <a:r>
              <a:rPr lang="sv-SE" dirty="0"/>
              <a:t> relevant UE test under the WI for </a:t>
            </a:r>
            <a:r>
              <a:rPr lang="sv-SE" dirty="0" err="1"/>
              <a:t>uniredtional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.</a:t>
            </a:r>
          </a:p>
          <a:p>
            <a:pPr>
              <a:defRPr/>
            </a:pPr>
            <a:endParaRPr lang="sv-S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Performance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r>
              <a:rPr lang="sv-SE" sz="2400" dirty="0"/>
              <a:t>Same </a:t>
            </a:r>
            <a:r>
              <a:rPr lang="sv-SE" sz="2400" dirty="0" err="1"/>
              <a:t>legacy</a:t>
            </a:r>
            <a:r>
              <a:rPr lang="sv-SE" sz="2400" dirty="0"/>
              <a:t> </a:t>
            </a:r>
            <a:r>
              <a:rPr lang="sv-SE" sz="2400" dirty="0" err="1"/>
              <a:t>UEs</a:t>
            </a:r>
            <a:r>
              <a:rPr lang="sv-SE" sz="2400" dirty="0"/>
              <a:t> under </a:t>
            </a:r>
            <a:r>
              <a:rPr lang="sv-SE" sz="2400" dirty="0" err="1"/>
              <a:t>legacy</a:t>
            </a:r>
            <a:r>
              <a:rPr lang="sv-SE" sz="2400" dirty="0"/>
              <a:t> HST </a:t>
            </a:r>
            <a:r>
              <a:rPr lang="sv-SE" sz="2400" dirty="0" err="1"/>
              <a:t>model</a:t>
            </a:r>
            <a:r>
              <a:rPr lang="sv-SE" sz="2400" dirty="0"/>
              <a:t> and new </a:t>
            </a:r>
            <a:r>
              <a:rPr lang="sv-SE" sz="2400" dirty="0" err="1"/>
              <a:t>unidirectional</a:t>
            </a:r>
            <a:r>
              <a:rPr lang="sv-SE" sz="2400" dirty="0"/>
              <a:t> </a:t>
            </a:r>
            <a:r>
              <a:rPr lang="sv-SE" sz="2400" dirty="0" err="1"/>
              <a:t>model</a:t>
            </a:r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r>
              <a:rPr lang="en-GB" sz="2400" dirty="0"/>
              <a:t>Here it is seen that the performance of the legacy HST scenario and with the HST unidirectional deployment at 70% of the max throughput is comparable within 0.4 </a:t>
            </a:r>
            <a:r>
              <a:rPr lang="en-GB" sz="2400" dirty="0" err="1"/>
              <a:t>dB.</a:t>
            </a:r>
            <a:endParaRPr lang="sv-SE" sz="2400" dirty="0"/>
          </a:p>
          <a:p>
            <a:endParaRPr lang="sv-SE" sz="2400" dirty="0"/>
          </a:p>
        </p:txBody>
      </p:sp>
      <p:pic>
        <p:nvPicPr>
          <p:cNvPr id="4" name="Picture 3" descr="Z:\fga\branches\2016\RAN4_78bis_Apr2016_DL4RX_CCH_IM_HST\results\36_101_tests\HST_alternate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74" y="2060848"/>
            <a:ext cx="4085329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203" y="2060848"/>
            <a:ext cx="4280597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90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95536" y="73717"/>
            <a:ext cx="8229600" cy="979019"/>
          </a:xfrm>
        </p:spPr>
        <p:txBody>
          <a:bodyPr/>
          <a:lstStyle/>
          <a:p>
            <a:r>
              <a:rPr lang="sv-SE" altLang="sv-SE" dirty="0" err="1"/>
              <a:t>Suggested</a:t>
            </a:r>
            <a:r>
              <a:rPr lang="sv-SE" altLang="sv-SE" dirty="0"/>
              <a:t> WF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0" y="1052737"/>
            <a:ext cx="9144000" cy="5616624"/>
          </a:xfrm>
        </p:spPr>
        <p:txBody>
          <a:bodyPr/>
          <a:lstStyle/>
          <a:p>
            <a:r>
              <a:rPr lang="sv-SE" altLang="sv-SE" sz="2800" dirty="0"/>
              <a:t>Use the test </a:t>
            </a:r>
            <a:r>
              <a:rPr lang="sv-SE" altLang="sv-SE" sz="2800" dirty="0" err="1"/>
              <a:t>configuration</a:t>
            </a:r>
            <a:r>
              <a:rPr lang="sv-SE" altLang="sv-SE" sz="2800" dirty="0"/>
              <a:t> </a:t>
            </a:r>
            <a:r>
              <a:rPr lang="sv-SE" altLang="sv-SE" sz="2800" dirty="0" err="1"/>
              <a:t>provided</a:t>
            </a:r>
            <a:r>
              <a:rPr lang="sv-SE" altLang="sv-SE" sz="2800" dirty="0"/>
              <a:t> in the </a:t>
            </a:r>
            <a:r>
              <a:rPr lang="sv-SE" altLang="sv-SE" sz="2800" dirty="0" err="1"/>
              <a:t>attached</a:t>
            </a:r>
            <a:r>
              <a:rPr lang="sv-SE" altLang="sv-SE" sz="2800" dirty="0"/>
              <a:t> CR to </a:t>
            </a:r>
            <a:r>
              <a:rPr lang="sv-SE" altLang="sv-SE" sz="2800" dirty="0" err="1"/>
              <a:t>evaluate</a:t>
            </a:r>
            <a:r>
              <a:rPr lang="sv-SE" altLang="sv-SE" sz="2800" dirty="0"/>
              <a:t> the </a:t>
            </a:r>
            <a:r>
              <a:rPr lang="sv-SE" altLang="sv-SE" sz="2800" dirty="0" err="1"/>
              <a:t>performance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requirement</a:t>
            </a:r>
            <a:r>
              <a:rPr lang="sv-SE" altLang="sv-SE" sz="2800" dirty="0"/>
              <a:t> under </a:t>
            </a:r>
            <a:r>
              <a:rPr lang="sv-SE" altLang="sv-SE" sz="2800" dirty="0" err="1"/>
              <a:t>unidirectional</a:t>
            </a:r>
            <a:r>
              <a:rPr lang="sv-SE" altLang="sv-SE" sz="2800" dirty="0"/>
              <a:t> </a:t>
            </a:r>
            <a:r>
              <a:rPr lang="sv-SE" altLang="sv-SE" sz="2800" dirty="0" err="1"/>
              <a:t>deployment</a:t>
            </a:r>
            <a:r>
              <a:rPr lang="sv-SE" altLang="sv-SE" sz="2800" dirty="0"/>
              <a:t> </a:t>
            </a:r>
            <a:r>
              <a:rPr lang="sv-SE" altLang="sv-SE" sz="2800" dirty="0" err="1"/>
              <a:t>with</a:t>
            </a:r>
            <a:r>
              <a:rPr lang="sv-SE" altLang="sv-SE" sz="2800" dirty="0"/>
              <a:t> </a:t>
            </a:r>
            <a:r>
              <a:rPr lang="sv-SE" altLang="sv-SE" sz="2800" dirty="0" err="1"/>
              <a:t>legacy</a:t>
            </a:r>
            <a:r>
              <a:rPr lang="sv-SE" altLang="sv-SE" sz="2800" dirty="0"/>
              <a:t> receiver</a:t>
            </a:r>
          </a:p>
          <a:p>
            <a:pPr marL="0" indent="0">
              <a:buNone/>
            </a:pPr>
            <a:endParaRPr lang="sv-SE" altLang="sv-SE" sz="2800" dirty="0"/>
          </a:p>
          <a:p>
            <a:endParaRPr lang="sv-SE" altLang="sv-SE" sz="2800" dirty="0"/>
          </a:p>
          <a:p>
            <a:r>
              <a:rPr lang="sv-SE" altLang="sv-SE" sz="2800" dirty="0"/>
              <a:t>In </a:t>
            </a:r>
            <a:r>
              <a:rPr lang="sv-SE" altLang="sv-SE" sz="2800" dirty="0" err="1"/>
              <a:t>case</a:t>
            </a:r>
            <a:r>
              <a:rPr lang="sv-SE" altLang="sv-SE" sz="2800" dirty="0"/>
              <a:t> no </a:t>
            </a:r>
            <a:r>
              <a:rPr lang="sv-SE" altLang="sv-SE" sz="2800" dirty="0" err="1"/>
              <a:t>technical</a:t>
            </a:r>
            <a:r>
              <a:rPr lang="sv-SE" altLang="sv-SE" sz="2800" dirty="0"/>
              <a:t> </a:t>
            </a:r>
            <a:r>
              <a:rPr lang="sv-SE" altLang="sv-SE" sz="2800" dirty="0" err="1"/>
              <a:t>issues</a:t>
            </a:r>
            <a:r>
              <a:rPr lang="sv-SE" altLang="sv-SE" sz="2800" dirty="0"/>
              <a:t> </a:t>
            </a:r>
            <a:r>
              <a:rPr lang="sv-SE" altLang="sv-SE" sz="2800" dirty="0" err="1"/>
              <a:t>are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identified</a:t>
            </a:r>
            <a:r>
              <a:rPr lang="sv-SE" altLang="sv-SE" sz="2800" dirty="0"/>
              <a:t> an </a:t>
            </a:r>
            <a:r>
              <a:rPr lang="sv-SE" altLang="sv-SE" sz="2800" b="1" u="sng" dirty="0" err="1"/>
              <a:t>optional</a:t>
            </a:r>
            <a:r>
              <a:rPr lang="sv-SE" altLang="sv-SE" sz="2800" dirty="0"/>
              <a:t> test (</a:t>
            </a:r>
            <a:r>
              <a:rPr lang="sv-SE" altLang="sv-SE" sz="2800" dirty="0" err="1"/>
              <a:t>up</a:t>
            </a:r>
            <a:r>
              <a:rPr lang="sv-SE" altLang="sv-SE" sz="2800" dirty="0"/>
              <a:t> to the UE </a:t>
            </a:r>
            <a:r>
              <a:rPr lang="sv-SE" altLang="sv-SE" sz="2800" dirty="0" err="1"/>
              <a:t>declaration</a:t>
            </a:r>
            <a:r>
              <a:rPr lang="sv-SE" altLang="sv-SE" sz="2800" dirty="0"/>
              <a:t>) </a:t>
            </a:r>
            <a:r>
              <a:rPr lang="sv-SE" altLang="sv-SE" sz="2800" dirty="0" err="1"/>
              <a:t>shall</a:t>
            </a:r>
            <a:r>
              <a:rPr lang="sv-SE" altLang="sv-SE" sz="2800" dirty="0"/>
              <a:t> be </a:t>
            </a:r>
            <a:r>
              <a:rPr lang="sv-SE" altLang="sv-SE" sz="2800" dirty="0" err="1"/>
              <a:t>specified</a:t>
            </a:r>
            <a:r>
              <a:rPr lang="sv-SE" altLang="sv-SE" sz="2800" dirty="0"/>
              <a:t> in TS 36.101 in order to support </a:t>
            </a:r>
            <a:r>
              <a:rPr lang="sv-SE" altLang="sv-SE" sz="2800" dirty="0" err="1"/>
              <a:t>such</a:t>
            </a:r>
            <a:r>
              <a:rPr lang="sv-SE" altLang="sv-SE" sz="2800" dirty="0"/>
              <a:t> operators’ </a:t>
            </a:r>
            <a:r>
              <a:rPr lang="sv-SE" altLang="sv-SE" sz="2800" dirty="0" err="1"/>
              <a:t>deployment</a:t>
            </a:r>
            <a:r>
              <a:rPr lang="sv-SE" altLang="sv-SE" sz="2800" dirty="0"/>
              <a:t> scenario. </a:t>
            </a:r>
          </a:p>
          <a:p>
            <a:r>
              <a:rPr lang="sv-SE" altLang="sv-SE" sz="2800" dirty="0" err="1"/>
              <a:t>Interested</a:t>
            </a:r>
            <a:r>
              <a:rPr lang="sv-SE" altLang="sv-SE" sz="2800" dirty="0"/>
              <a:t> </a:t>
            </a:r>
            <a:r>
              <a:rPr lang="sv-SE" altLang="sv-SE" sz="2800" dirty="0" err="1"/>
              <a:t>companies</a:t>
            </a:r>
            <a:r>
              <a:rPr lang="sv-SE" altLang="sv-SE" sz="2800" dirty="0"/>
              <a:t> </a:t>
            </a:r>
            <a:r>
              <a:rPr lang="sv-SE" altLang="sv-SE" sz="2800" dirty="0" err="1"/>
              <a:t>are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encouraged</a:t>
            </a:r>
            <a:r>
              <a:rPr lang="sv-SE" altLang="sv-SE" sz="2800" dirty="0"/>
              <a:t> to </a:t>
            </a:r>
            <a:r>
              <a:rPr lang="sv-SE" altLang="sv-SE" sz="2800" dirty="0" err="1"/>
              <a:t>provide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evaluation</a:t>
            </a:r>
            <a:r>
              <a:rPr lang="sv-SE" altLang="sv-SE" sz="2800" dirty="0"/>
              <a:t> </a:t>
            </a:r>
            <a:r>
              <a:rPr lang="sv-SE" altLang="sv-SE" sz="2800" dirty="0" err="1"/>
              <a:t>results</a:t>
            </a:r>
            <a:r>
              <a:rPr lang="sv-SE" altLang="sv-SE" sz="2800" dirty="0"/>
              <a:t> for </a:t>
            </a:r>
            <a:r>
              <a:rPr lang="sv-SE" altLang="sv-SE" sz="2800" dirty="0" err="1"/>
              <a:t>alignment</a:t>
            </a:r>
            <a:r>
              <a:rPr lang="sv-SE" altLang="sv-SE" sz="2800" dirty="0"/>
              <a:t> and </a:t>
            </a:r>
            <a:r>
              <a:rPr lang="sv-SE" altLang="sv-SE" sz="2800" dirty="0" err="1"/>
              <a:t>impairment</a:t>
            </a:r>
            <a:r>
              <a:rPr lang="sv-SE" altLang="sv-SE" sz="2800" dirty="0"/>
              <a:t> in the </a:t>
            </a:r>
            <a:r>
              <a:rPr lang="sv-SE" altLang="sv-SE" sz="2800" dirty="0" err="1"/>
              <a:t>next</a:t>
            </a:r>
            <a:r>
              <a:rPr lang="sv-SE" altLang="sv-SE" sz="2800" dirty="0"/>
              <a:t> meeting.</a:t>
            </a:r>
          </a:p>
          <a:p>
            <a:endParaRPr lang="sv-SE" altLang="sv-SE" sz="2800" dirty="0"/>
          </a:p>
          <a:p>
            <a:endParaRPr lang="sv-SE" altLang="sv-SE" sz="2800" dirty="0"/>
          </a:p>
          <a:p>
            <a:endParaRPr lang="sv-SE" altLang="sv-SE" sz="28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237268"/>
              </p:ext>
            </p:extLst>
          </p:nvPr>
        </p:nvGraphicFramePr>
        <p:xfrm>
          <a:off x="1115616" y="2564904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Document" showAsIcon="1" r:id="rId3" imgW="914400" imgH="771480" progId="Word.Document.8">
                  <p:embed/>
                </p:oleObj>
              </mc:Choice>
              <mc:Fallback>
                <p:oleObj name="Document" showAsIcon="1" r:id="rId3" imgW="91440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5616" y="2564904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en-US" dirty="0"/>
              <a:t>R4-166185, “</a:t>
            </a:r>
            <a:r>
              <a:rPr lang="en-GB" dirty="0"/>
              <a:t>Discussion and simulation for HST unidirectional deployment for SFN scenario</a:t>
            </a:r>
            <a:r>
              <a:rPr lang="en-US" dirty="0"/>
              <a:t>”, Ericsson</a:t>
            </a:r>
          </a:p>
          <a:p>
            <a:r>
              <a:rPr lang="en-US" dirty="0"/>
              <a:t>R4-169901, “</a:t>
            </a:r>
            <a:r>
              <a:rPr lang="en-GB" dirty="0"/>
              <a:t>Discussion and simulation results for HST unidirectional performance</a:t>
            </a:r>
            <a:r>
              <a:rPr lang="en-US" dirty="0"/>
              <a:t>”, Ericsson</a:t>
            </a:r>
          </a:p>
          <a:p>
            <a:r>
              <a:rPr lang="en-US" dirty="0"/>
              <a:t>R4-1610859, “</a:t>
            </a:r>
            <a:r>
              <a:rPr lang="en-GB" altLang="en-US" dirty="0"/>
              <a:t>WF on HST unidirectional test</a:t>
            </a:r>
            <a:r>
              <a:rPr lang="en-US" dirty="0"/>
              <a:t>”, Ericsson</a:t>
            </a:r>
          </a:p>
        </p:txBody>
      </p:sp>
    </p:spTree>
    <p:extLst>
      <p:ext uri="{BB962C8B-B14F-4D97-AF65-F5344CB8AC3E}">
        <p14:creationId xmlns:p14="http://schemas.microsoft.com/office/powerpoint/2010/main" val="4285754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11091</TotalTime>
  <Words>207</Words>
  <Application>Microsoft Office PowerPoint</Application>
  <PresentationFormat>On-screen Show (4:3)</PresentationFormat>
  <Paragraphs>30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SimSun</vt:lpstr>
      <vt:lpstr>Arial</vt:lpstr>
      <vt:lpstr>Calibri</vt:lpstr>
      <vt:lpstr>Office 主题</vt:lpstr>
      <vt:lpstr>Document</vt:lpstr>
      <vt:lpstr>HST unidirectional test</vt:lpstr>
      <vt:lpstr>Background</vt:lpstr>
      <vt:lpstr>Performance</vt:lpstr>
      <vt:lpstr>Suggested WF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Maomao Chen</cp:lastModifiedBy>
  <cp:revision>165</cp:revision>
  <dcterms:created xsi:type="dcterms:W3CDTF">2014-03-20T14:32:54Z</dcterms:created>
  <dcterms:modified xsi:type="dcterms:W3CDTF">2017-02-03T17:27:29Z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