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91" r:id="rId3"/>
    <p:sldId id="304" r:id="rId4"/>
    <p:sldId id="305" r:id="rId5"/>
    <p:sldId id="294" r:id="rId6"/>
    <p:sldId id="298" r:id="rId7"/>
    <p:sldId id="307" r:id="rId8"/>
    <p:sldId id="306" r:id="rId9"/>
    <p:sldId id="301" r:id="rId10"/>
    <p:sldId id="302" r:id="rId11"/>
    <p:sldId id="303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558" autoAdjust="0"/>
    <p:restoredTop sz="94660"/>
  </p:normalViewPr>
  <p:slideViewPr>
    <p:cSldViewPr>
      <p:cViewPr varScale="1">
        <p:scale>
          <a:sx n="103" d="100"/>
          <a:sy n="103" d="100"/>
        </p:scale>
        <p:origin x="-17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2/17/2017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WF on V2X RRM requirement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LG </a:t>
            </a:r>
            <a:r>
              <a:rPr lang="en-US" altLang="en-US" sz="2800" dirty="0" smtClean="0">
                <a:solidFill>
                  <a:schemeClr val="tx1"/>
                </a:solidFill>
              </a:rPr>
              <a:t>Electronics, CATT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82                                                        R4-1700853</a:t>
            </a:r>
            <a:endParaRPr lang="en-US" altLang="sv-SE" sz="2000" b="1" dirty="0"/>
          </a:p>
          <a:p>
            <a:pPr>
              <a:buFont typeface="Arial" pitchFamily="34" charset="0"/>
              <a:buNone/>
            </a:pPr>
            <a:r>
              <a:rPr lang="en-US" altLang="sv-SE" sz="2000" b="1" dirty="0" smtClean="0"/>
              <a:t>Athens, Greece, 13 </a:t>
            </a:r>
            <a:r>
              <a:rPr lang="en-US" altLang="sv-SE" sz="2000" b="1" dirty="0"/>
              <a:t>- </a:t>
            </a:r>
            <a:r>
              <a:rPr lang="en-US" altLang="sv-SE" sz="2000" b="1" dirty="0" smtClean="0"/>
              <a:t>17 Feb, 2017</a:t>
            </a:r>
            <a:endParaRPr lang="en-US" altLang="sv-SE" sz="2000" b="1" dirty="0"/>
          </a:p>
          <a:p>
            <a:pPr>
              <a:buFont typeface="Arial" pitchFamily="34" charset="0"/>
              <a:buNone/>
            </a:pPr>
            <a:r>
              <a:rPr lang="sv-SE" altLang="sv-SE" sz="2000" b="1" dirty="0"/>
              <a:t>Agenda Item: </a:t>
            </a:r>
            <a:r>
              <a:rPr lang="sv-SE" altLang="sv-SE" sz="2000" b="1" dirty="0" smtClean="0"/>
              <a:t>7.20.4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Autonomous Resource (re)selection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ko-KR" sz="2000" dirty="0" smtClean="0"/>
              <a:t>Only </a:t>
            </a:r>
            <a:r>
              <a:rPr lang="en-GB" altLang="ko-KR" sz="2000" dirty="0"/>
              <a:t>define the PSSCH-RSRP and S-RSSI measurement accuracy requirements for UE autonomous resource </a:t>
            </a:r>
            <a:r>
              <a:rPr lang="en-GB" altLang="ko-KR" sz="2000" dirty="0" smtClean="0"/>
              <a:t>selection/reselection</a:t>
            </a:r>
          </a:p>
          <a:p>
            <a:r>
              <a:rPr lang="en-GB" altLang="zh-CN" sz="2000" dirty="0" smtClean="0"/>
              <a:t>PSSCH-RSRP measurement accuracy is specified for only absolute measurement. </a:t>
            </a:r>
          </a:p>
          <a:p>
            <a:pPr lvl="1"/>
            <a:r>
              <a:rPr lang="en-US" altLang="ko-KR" sz="1800" dirty="0"/>
              <a:t>Absolute accuracy: ± [5] dB at </a:t>
            </a:r>
            <a:r>
              <a:rPr lang="en-US" altLang="ko-KR" sz="1800" dirty="0" err="1"/>
              <a:t>Es</a:t>
            </a:r>
            <a:r>
              <a:rPr lang="en-US" altLang="ko-KR" sz="1800" dirty="0"/>
              <a:t>/</a:t>
            </a:r>
            <a:r>
              <a:rPr lang="en-US" altLang="ko-KR" sz="1800" dirty="0" err="1"/>
              <a:t>Iot</a:t>
            </a:r>
            <a:r>
              <a:rPr lang="en-US" altLang="ko-KR" sz="1800" dirty="0"/>
              <a:t> </a:t>
            </a:r>
            <a:r>
              <a:rPr lang="en-GB" altLang="ko-KR" sz="1800" dirty="0">
                <a:sym typeface="Symbol"/>
              </a:rPr>
              <a:t></a:t>
            </a:r>
            <a:r>
              <a:rPr lang="en-GB" altLang="ko-KR" sz="1800" dirty="0"/>
              <a:t>[0]dB</a:t>
            </a:r>
            <a:endParaRPr lang="en-US" altLang="ko-KR" sz="1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000" dirty="0"/>
              <a:t>S-RSSI measurement accuracy</a:t>
            </a:r>
          </a:p>
          <a:p>
            <a:pPr lvl="1"/>
            <a:r>
              <a:rPr lang="en-GB" altLang="ko-KR" sz="1800" dirty="0"/>
              <a:t>Reuse RSSI measurement accuracy in </a:t>
            </a:r>
            <a:r>
              <a:rPr lang="en-GB" altLang="ko-KR" sz="1800" dirty="0" smtClean="0"/>
              <a:t>LAA</a:t>
            </a:r>
          </a:p>
          <a:p>
            <a:pPr lvl="1"/>
            <a:r>
              <a:rPr lang="en-GB" altLang="ko-KR" sz="1800" dirty="0" smtClean="0"/>
              <a:t>Measurement period</a:t>
            </a:r>
          </a:p>
          <a:p>
            <a:pPr lvl="2"/>
            <a:r>
              <a:rPr lang="en-US" altLang="ko-KR" sz="1400" dirty="0" smtClean="0">
                <a:solidFill>
                  <a:srgbClr val="FF0000"/>
                </a:solidFill>
              </a:rPr>
              <a:t>Option1</a:t>
            </a:r>
            <a:r>
              <a:rPr lang="en-US" altLang="ko-KR" sz="1400" dirty="0">
                <a:solidFill>
                  <a:srgbClr val="FF0000"/>
                </a:solidFill>
              </a:rPr>
              <a:t>: Single-shot measurement requirements.</a:t>
            </a:r>
          </a:p>
          <a:p>
            <a:pPr lvl="2"/>
            <a:r>
              <a:rPr lang="en-US" altLang="ko-KR" sz="1400" dirty="0" smtClean="0">
                <a:solidFill>
                  <a:srgbClr val="FF0000"/>
                </a:solidFill>
              </a:rPr>
              <a:t>Option2</a:t>
            </a:r>
            <a:r>
              <a:rPr lang="en-US" altLang="ko-KR" sz="1400" dirty="0">
                <a:solidFill>
                  <a:srgbClr val="FF0000"/>
                </a:solidFill>
              </a:rPr>
              <a:t>: filtered measurement requirements &amp; measurement period= </a:t>
            </a:r>
            <a:r>
              <a:rPr lang="en-US" altLang="ko-KR" sz="1400" dirty="0" smtClean="0">
                <a:solidFill>
                  <a:srgbClr val="FF0000"/>
                </a:solidFill>
              </a:rPr>
              <a:t>1second</a:t>
            </a:r>
          </a:p>
          <a:p>
            <a:pPr lvl="3"/>
            <a:r>
              <a:rPr lang="en-US" altLang="ko-KR" sz="1400" dirty="0" smtClean="0">
                <a:solidFill>
                  <a:srgbClr val="FF0000"/>
                </a:solidFill>
              </a:rPr>
              <a:t>Reuse the table from </a:t>
            </a:r>
            <a:r>
              <a:rPr lang="en-US" altLang="ko-KR" sz="1400" dirty="0" err="1" smtClean="0">
                <a:solidFill>
                  <a:srgbClr val="FF0000"/>
                </a:solidFill>
              </a:rPr>
              <a:t>eLAA</a:t>
            </a:r>
            <a:r>
              <a:rPr lang="en-US" altLang="ko-KR" sz="1400" dirty="0" smtClean="0">
                <a:solidFill>
                  <a:srgbClr val="FF0000"/>
                </a:solidFill>
              </a:rPr>
              <a:t> absolute RSSI measurement  accuracy for S-RSSI relative accuracy  </a:t>
            </a:r>
          </a:p>
          <a:p>
            <a:pPr lvl="2"/>
            <a:r>
              <a:rPr lang="en-US" altLang="ko-KR" sz="1400" dirty="0" smtClean="0">
                <a:solidFill>
                  <a:srgbClr val="FF0000"/>
                </a:solidFill>
              </a:rPr>
              <a:t>Define both single shot and filtered with same accuracy.</a:t>
            </a:r>
            <a:endParaRPr lang="en-US" altLang="ko-KR" sz="1400" dirty="0">
              <a:solidFill>
                <a:srgbClr val="FF0000"/>
              </a:solidFill>
            </a:endParaRPr>
          </a:p>
          <a:p>
            <a:pPr lvl="2"/>
            <a:endParaRPr lang="en-GB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80888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Congestion control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ko-KR" sz="2000" dirty="0">
                <a:solidFill>
                  <a:srgbClr val="FF0000"/>
                </a:solidFill>
              </a:rPr>
              <a:t>For CBR measurement, </a:t>
            </a:r>
            <a:r>
              <a:rPr lang="en-GB" altLang="ko-KR" sz="2000" dirty="0" smtClean="0">
                <a:solidFill>
                  <a:srgbClr val="FF0000"/>
                </a:solidFill>
              </a:rPr>
              <a:t>single-shot </a:t>
            </a:r>
            <a:r>
              <a:rPr lang="en-GB" altLang="ko-KR" sz="2000" dirty="0">
                <a:solidFill>
                  <a:srgbClr val="FF0000"/>
                </a:solidFill>
              </a:rPr>
              <a:t>measurement requirements of S-RSSI shall be defined</a:t>
            </a:r>
            <a:r>
              <a:rPr lang="en-GB" altLang="ko-KR" sz="2000" dirty="0" smtClean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308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sv-SE" altLang="sv-SE" dirty="0" smtClean="0"/>
              <a:t>UE Tx timing requirement</a:t>
            </a:r>
            <a:endParaRPr lang="en-US" altLang="sv-SE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878512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The </a:t>
            </a:r>
            <a:r>
              <a:rPr lang="en-US" altLang="zh-CN" sz="2000" dirty="0"/>
              <a:t>scenario of shared carrier for WAN and PC5 V2X is not considered for RRM requirements in the current WI, assuming RF session will not define requirements for it.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 smtClean="0"/>
              <a:t>For </a:t>
            </a:r>
            <a:r>
              <a:rPr lang="en-US" altLang="zh-CN" sz="2000" dirty="0"/>
              <a:t>V2X on Band 47 carrier, </a:t>
            </a:r>
            <a:r>
              <a:rPr lang="en-US" altLang="ko-KR" sz="2000" dirty="0"/>
              <a:t>N</a:t>
            </a:r>
            <a:r>
              <a:rPr lang="en-US" altLang="ko-KR" sz="2000" baseline="-25000" dirty="0"/>
              <a:t>TA offset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should be always zero</a:t>
            </a:r>
            <a:r>
              <a:rPr lang="en-US" altLang="zh-CN" sz="2000" dirty="0" smtClean="0"/>
              <a:t>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Send a clarification to RAN1 to inform about RAN4 agreement and scenario that prioritized in RAN4</a:t>
            </a:r>
            <a:r>
              <a:rPr lang="en-US" altLang="zh-CN" sz="2000" dirty="0" smtClean="0"/>
              <a:t>.</a:t>
            </a:r>
          </a:p>
          <a:p>
            <a:pPr marL="1200150" lvl="3" indent="-342900"/>
            <a:endParaRPr lang="en-US" altLang="zh-CN" sz="10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000" baseline="-25000" dirty="0" smtClean="0"/>
          </a:p>
          <a:p>
            <a:pPr marL="457200" lvl="1" indent="0">
              <a:buNone/>
            </a:pPr>
            <a:r>
              <a:rPr lang="en-US" altLang="zh-CN" sz="2000" dirty="0" smtClean="0"/>
              <a:t> 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ko-KR" altLang="ko-KR" sz="2000" dirty="0" smtClean="0"/>
          </a:p>
          <a:p>
            <a:pPr lvl="1"/>
            <a:endParaRPr lang="en-GB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22433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mtClean="0"/>
              <a:t>Interruption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GB" altLang="zh-CN" sz="2000" dirty="0" smtClean="0"/>
              <a:t>V-UE requirement on </a:t>
            </a:r>
            <a:r>
              <a:rPr lang="en-US" altLang="ko-KR" sz="1800" dirty="0" smtClean="0"/>
              <a:t>WAN </a:t>
            </a:r>
            <a:r>
              <a:rPr lang="en-GB" altLang="zh-CN" sz="1800" dirty="0"/>
              <a:t>interruptions</a:t>
            </a:r>
            <a:endParaRPr lang="en-US" altLang="ko-KR" sz="1800" dirty="0" smtClean="0"/>
          </a:p>
          <a:p>
            <a:pPr lvl="1"/>
            <a:r>
              <a:rPr lang="en-US" altLang="zh-CN" sz="1800" dirty="0"/>
              <a:t>Case 2: </a:t>
            </a:r>
            <a:r>
              <a:rPr lang="en-GB" altLang="ko-KR" sz="1800" dirty="0" smtClean="0"/>
              <a:t>Not </a:t>
            </a:r>
            <a:r>
              <a:rPr lang="en-GB" altLang="ko-KR" sz="1800" dirty="0"/>
              <a:t>capture this requirement </a:t>
            </a:r>
          </a:p>
          <a:p>
            <a:pPr lvl="1"/>
            <a:r>
              <a:rPr lang="en-US" altLang="zh-CN" sz="1800" dirty="0" smtClean="0">
                <a:solidFill>
                  <a:srgbClr val="FF0000"/>
                </a:solidFill>
              </a:rPr>
              <a:t>Case 3: FFS</a:t>
            </a:r>
          </a:p>
          <a:p>
            <a:pPr lvl="2"/>
            <a:r>
              <a:rPr lang="en-US" altLang="zh-CN" sz="1600" dirty="0" smtClean="0">
                <a:solidFill>
                  <a:srgbClr val="FF0000"/>
                </a:solidFill>
              </a:rPr>
              <a:t>Do not define if Case 3 is not supported in RF room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sv-SE" sz="20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sv-SE" sz="2000" dirty="0" smtClean="0"/>
              <a:t>WAN/GNSS </a:t>
            </a:r>
            <a:r>
              <a:rPr lang="en-US" altLang="sv-SE" sz="2000" dirty="0"/>
              <a:t>timing misalignment </a:t>
            </a:r>
            <a:endParaRPr lang="en-GB" altLang="ko-KR" sz="2000" dirty="0">
              <a:sym typeface="Wingdings" panose="05000000000000000000" pitchFamily="2" charset="2"/>
            </a:endParaRPr>
          </a:p>
          <a:p>
            <a:pPr lvl="1"/>
            <a:r>
              <a:rPr lang="en-GB" altLang="ko-KR" sz="1800" dirty="0"/>
              <a:t>Do not define </a:t>
            </a:r>
            <a:endParaRPr lang="en-GB" altLang="ko-KR" sz="1800" dirty="0" smtClean="0"/>
          </a:p>
          <a:p>
            <a:pPr lvl="1"/>
            <a:endParaRPr lang="en-US" altLang="zh-CN" sz="18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000" dirty="0">
                <a:solidFill>
                  <a:prstClr val="black"/>
                </a:solidFill>
              </a:rPr>
              <a:t>V2X (re)configuration</a:t>
            </a:r>
            <a:endParaRPr lang="en-US" altLang="zh-CN" sz="2000" dirty="0"/>
          </a:p>
          <a:p>
            <a:pPr lvl="1"/>
            <a:r>
              <a:rPr lang="en-GB" altLang="ko-KR" sz="1800" dirty="0" smtClean="0">
                <a:solidFill>
                  <a:prstClr val="black"/>
                </a:solidFill>
              </a:rPr>
              <a:t>Specify </a:t>
            </a:r>
            <a:r>
              <a:rPr lang="en-GB" altLang="ko-KR" sz="1800" dirty="0">
                <a:solidFill>
                  <a:prstClr val="black"/>
                </a:solidFill>
              </a:rPr>
              <a:t>1 </a:t>
            </a:r>
            <a:r>
              <a:rPr lang="en-GB" altLang="ko-KR" sz="1800" dirty="0" err="1">
                <a:solidFill>
                  <a:prstClr val="black"/>
                </a:solidFill>
              </a:rPr>
              <a:t>subframe</a:t>
            </a:r>
            <a:r>
              <a:rPr lang="en-GB" altLang="ko-KR" sz="1800" dirty="0">
                <a:solidFill>
                  <a:prstClr val="black"/>
                </a:solidFill>
              </a:rPr>
              <a:t> WAN interruptions due to V2X (</a:t>
            </a:r>
            <a:r>
              <a:rPr lang="en-GB" altLang="ko-KR" sz="1800" dirty="0" smtClean="0">
                <a:solidFill>
                  <a:prstClr val="black"/>
                </a:solidFill>
              </a:rPr>
              <a:t>re)configuration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01888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Interruption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sv-SE" sz="2000" dirty="0">
                <a:solidFill>
                  <a:srgbClr val="FF0000"/>
                </a:solidFill>
              </a:rPr>
              <a:t>Synchronous source change</a:t>
            </a:r>
            <a:endParaRPr lang="en-US" altLang="zh-CN" sz="2000" dirty="0">
              <a:solidFill>
                <a:srgbClr val="FF0000"/>
              </a:solidFill>
            </a:endParaRPr>
          </a:p>
          <a:p>
            <a:pPr lvl="1"/>
            <a:r>
              <a:rPr lang="en-US" altLang="zh-CN" sz="1800" dirty="0" smtClean="0">
                <a:solidFill>
                  <a:srgbClr val="FF0000"/>
                </a:solidFill>
              </a:rPr>
              <a:t>UE is allowed to drop V2V SL TX/RX for up to [1] </a:t>
            </a:r>
            <a:r>
              <a:rPr lang="en-US" altLang="zh-CN" sz="1800" dirty="0" err="1" smtClean="0">
                <a:solidFill>
                  <a:srgbClr val="FF0000"/>
                </a:solidFill>
              </a:rPr>
              <a:t>subframe</a:t>
            </a:r>
            <a:r>
              <a:rPr lang="en-US" altLang="zh-CN" sz="1800" dirty="0" smtClean="0">
                <a:solidFill>
                  <a:srgbClr val="FF0000"/>
                </a:solidFill>
              </a:rPr>
              <a:t> for every synchronization source change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GB" altLang="ko-KR" sz="2000" dirty="0" smtClean="0">
              <a:solidFill>
                <a:srgbClr val="FF0000"/>
              </a:solidFill>
            </a:endParaRPr>
          </a:p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000" dirty="0" smtClean="0">
                <a:solidFill>
                  <a:srgbClr val="FF0000"/>
                </a:solidFill>
              </a:rPr>
              <a:t>V2V/V2X </a:t>
            </a:r>
            <a:r>
              <a:rPr lang="en-GB" altLang="ko-KR" sz="2000" dirty="0">
                <a:solidFill>
                  <a:srgbClr val="FF0000"/>
                </a:solidFill>
              </a:rPr>
              <a:t>interruptions due to WAN </a:t>
            </a:r>
            <a:r>
              <a:rPr lang="en-GB" altLang="ko-KR" sz="2000" dirty="0" smtClean="0">
                <a:solidFill>
                  <a:srgbClr val="FF0000"/>
                </a:solidFill>
              </a:rPr>
              <a:t>operation</a:t>
            </a:r>
          </a:p>
          <a:p>
            <a:pPr lvl="1"/>
            <a:r>
              <a:rPr lang="en-GB" altLang="sv-SE" sz="1800" dirty="0" smtClean="0">
                <a:solidFill>
                  <a:srgbClr val="FF0000"/>
                </a:solidFill>
              </a:rPr>
              <a:t>Do not define interruptions in Rel-14. Keep up to UE implementation.</a:t>
            </a:r>
            <a:endParaRPr lang="en-GB" altLang="sv-SE" sz="1800" dirty="0">
              <a:solidFill>
                <a:srgbClr val="FF0000"/>
              </a:solidFill>
            </a:endParaRPr>
          </a:p>
          <a:p>
            <a:pPr marL="742950" lvl="2" indent="-342900"/>
            <a:endParaRPr lang="en-US" altLang="sv-SE" sz="2000" dirty="0" smtClean="0"/>
          </a:p>
        </p:txBody>
      </p:sp>
    </p:spTree>
    <p:extLst>
      <p:ext uri="{BB962C8B-B14F-4D97-AF65-F5344CB8AC3E}">
        <p14:creationId xmlns:p14="http://schemas.microsoft.com/office/powerpoint/2010/main" val="308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dirty="0" smtClean="0"/>
              <a:t>Initiation/cease of SLSS requirements</a:t>
            </a:r>
            <a:endParaRPr lang="en-US" altLang="sv-SE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000" dirty="0" smtClean="0"/>
              <a:t>When timing reference is </a:t>
            </a:r>
            <a:r>
              <a:rPr lang="en-US" altLang="zh-CN" sz="2000" dirty="0" err="1" smtClean="0"/>
              <a:t>eNB</a:t>
            </a:r>
            <a:r>
              <a:rPr lang="en-US" altLang="zh-CN" sz="2000" dirty="0" smtClean="0"/>
              <a:t>/GNSS</a:t>
            </a:r>
          </a:p>
          <a:p>
            <a:pPr lvl="1"/>
            <a:r>
              <a:rPr lang="en-US" altLang="zh-CN" sz="1800" dirty="0" smtClean="0"/>
              <a:t>Reuse </a:t>
            </a:r>
            <a:r>
              <a:rPr lang="en-US" altLang="zh-CN" sz="1800" dirty="0"/>
              <a:t>Rel-12/13 in-coverage </a:t>
            </a:r>
            <a:r>
              <a:rPr lang="en-US" altLang="zh-CN" sz="1800" dirty="0" err="1"/>
              <a:t>ProSe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requirements when UE is in-coverage </a:t>
            </a:r>
            <a:endParaRPr lang="ko-KR" altLang="en-US" sz="1800" dirty="0"/>
          </a:p>
          <a:p>
            <a:r>
              <a:rPr lang="en-US" altLang="zh-CN" sz="2000" dirty="0"/>
              <a:t>When timing reference is </a:t>
            </a:r>
            <a:r>
              <a:rPr lang="en-US" altLang="zh-CN" sz="2000" dirty="0" err="1" smtClean="0"/>
              <a:t>SyncRef</a:t>
            </a:r>
            <a:r>
              <a:rPr lang="en-US" altLang="zh-CN" sz="2000" dirty="0" smtClean="0"/>
              <a:t> UE</a:t>
            </a:r>
            <a:endParaRPr lang="en-US" altLang="zh-CN" sz="2000" dirty="0"/>
          </a:p>
          <a:p>
            <a:pPr lvl="1"/>
            <a:r>
              <a:rPr lang="en-US" altLang="zh-CN" sz="1800" dirty="0"/>
              <a:t>Reuse D2D measurement accuracy </a:t>
            </a:r>
          </a:p>
          <a:p>
            <a:pPr lvl="1"/>
            <a:r>
              <a:rPr lang="en-US" altLang="zh-CN" sz="1800" dirty="0" smtClean="0"/>
              <a:t>Measurement </a:t>
            </a:r>
            <a:r>
              <a:rPr lang="en-US" altLang="zh-CN" sz="1800" dirty="0"/>
              <a:t>period = 320ms</a:t>
            </a:r>
          </a:p>
          <a:p>
            <a:pPr lvl="1"/>
            <a:r>
              <a:rPr lang="en-US" altLang="zh-CN" sz="1800" dirty="0" smtClean="0"/>
              <a:t>Evaluation </a:t>
            </a:r>
            <a:r>
              <a:rPr lang="en-US" altLang="zh-CN" sz="1800" dirty="0"/>
              <a:t>period = 640ms</a:t>
            </a:r>
            <a:endParaRPr lang="en-US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180756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dirty="0"/>
              <a:t>Selection/Reselection of V2X Sync.Ref.</a:t>
            </a:r>
            <a:endParaRPr lang="sv-SE" altLang="sv-SE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sv-SE" altLang="sv-SE" sz="2000" dirty="0">
                <a:solidFill>
                  <a:srgbClr val="FF0000"/>
                </a:solidFill>
              </a:rPr>
              <a:t>Selection/Reselection</a:t>
            </a:r>
            <a:r>
              <a:rPr lang="en-US" altLang="zh-CN" sz="2000" dirty="0">
                <a:solidFill>
                  <a:srgbClr val="FF0000"/>
                </a:solidFill>
              </a:rPr>
              <a:t> to </a:t>
            </a:r>
            <a:r>
              <a:rPr lang="en-US" altLang="zh-CN" sz="2000" dirty="0" err="1">
                <a:solidFill>
                  <a:srgbClr val="FF0000"/>
                </a:solidFill>
              </a:rPr>
              <a:t>SyncRef</a:t>
            </a:r>
            <a:r>
              <a:rPr lang="en-US" altLang="zh-CN" sz="2000" dirty="0">
                <a:solidFill>
                  <a:srgbClr val="FF0000"/>
                </a:solidFill>
              </a:rPr>
              <a:t> UE  </a:t>
            </a:r>
          </a:p>
          <a:p>
            <a:pPr lvl="1"/>
            <a:r>
              <a:rPr lang="en-US" altLang="ko-KR" sz="1800" dirty="0" smtClean="0">
                <a:solidFill>
                  <a:srgbClr val="FF0000"/>
                </a:solidFill>
              </a:rPr>
              <a:t>GNSS is highest priority </a:t>
            </a:r>
          </a:p>
          <a:p>
            <a:pPr lvl="2"/>
            <a:r>
              <a:rPr lang="en-US" altLang="ko-KR" sz="1600" dirty="0" smtClean="0">
                <a:solidFill>
                  <a:srgbClr val="FF0000"/>
                </a:solidFill>
              </a:rPr>
              <a:t>UE is synchronized to GNSS directly</a:t>
            </a:r>
          </a:p>
          <a:p>
            <a:pPr lvl="3"/>
            <a:r>
              <a:rPr lang="en-US" altLang="ko-KR" sz="1600" dirty="0" smtClean="0">
                <a:solidFill>
                  <a:srgbClr val="FF0000"/>
                </a:solidFill>
              </a:rPr>
              <a:t> No SLSS and data drop allowed</a:t>
            </a:r>
          </a:p>
          <a:p>
            <a:pPr lvl="2"/>
            <a:r>
              <a:rPr lang="en-US" altLang="ko-KR" sz="1600" dirty="0" smtClean="0">
                <a:solidFill>
                  <a:srgbClr val="FF0000"/>
                </a:solidFill>
              </a:rPr>
              <a:t>UE is Synced to </a:t>
            </a:r>
            <a:r>
              <a:rPr lang="en-US" altLang="ko-KR" sz="1600" dirty="0" err="1" smtClean="0">
                <a:solidFill>
                  <a:srgbClr val="FF0000"/>
                </a:solidFill>
              </a:rPr>
              <a:t>SyncRefUE</a:t>
            </a:r>
            <a:r>
              <a:rPr lang="en-US" altLang="ko-KR" sz="1600" dirty="0" smtClean="0">
                <a:solidFill>
                  <a:srgbClr val="FF0000"/>
                </a:solidFill>
              </a:rPr>
              <a:t> that is  directly or  in-directly synced to GNSS</a:t>
            </a:r>
          </a:p>
          <a:p>
            <a:pPr lvl="3"/>
            <a:r>
              <a:rPr lang="en-US" altLang="ko-KR" sz="1600" dirty="0" smtClean="0">
                <a:solidFill>
                  <a:srgbClr val="FF0000"/>
                </a:solidFill>
              </a:rPr>
              <a:t>Not allow drop Data</a:t>
            </a:r>
          </a:p>
          <a:p>
            <a:pPr lvl="3"/>
            <a:r>
              <a:rPr lang="en-US" altLang="ko-KR" sz="1600" dirty="0" smtClean="0">
                <a:solidFill>
                  <a:srgbClr val="FF0000"/>
                </a:solidFill>
              </a:rPr>
              <a:t>Need SLSS drop</a:t>
            </a:r>
          </a:p>
          <a:p>
            <a:pPr lvl="4"/>
            <a:r>
              <a:rPr lang="en-GB" altLang="ko-KR" sz="1600" dirty="0" smtClean="0">
                <a:solidFill>
                  <a:srgbClr val="FF0000"/>
                </a:solidFill>
              </a:rPr>
              <a:t>Side condition =</a:t>
            </a:r>
            <a:r>
              <a:rPr lang="en-US" altLang="ko-KR" sz="1600" dirty="0" smtClean="0">
                <a:solidFill>
                  <a:srgbClr val="FF0000"/>
                </a:solidFill>
              </a:rPr>
              <a:t> [0] dB</a:t>
            </a:r>
          </a:p>
          <a:p>
            <a:pPr lvl="4"/>
            <a:r>
              <a:rPr lang="en-GB" altLang="ko-KR" sz="1600" dirty="0" err="1" smtClean="0">
                <a:solidFill>
                  <a:srgbClr val="FF0000"/>
                </a:solidFill>
              </a:rPr>
              <a:t>Tdetect,SyncRef</a:t>
            </a:r>
            <a:r>
              <a:rPr lang="en-GB" altLang="ko-KR" sz="1600" dirty="0" smtClean="0">
                <a:solidFill>
                  <a:srgbClr val="FF0000"/>
                </a:solidFill>
              </a:rPr>
              <a:t> UE = [1.6]seconds </a:t>
            </a:r>
          </a:p>
          <a:p>
            <a:pPr lvl="4"/>
            <a:r>
              <a:rPr lang="en-US" altLang="ko-KR" sz="1600" dirty="0" smtClean="0">
                <a:solidFill>
                  <a:srgbClr val="FF0000"/>
                </a:solidFill>
              </a:rPr>
              <a:t>Allow to drop maximum [30]% of its transmission during </a:t>
            </a:r>
            <a:r>
              <a:rPr lang="en-US" altLang="ko-KR" sz="1600" dirty="0" err="1" smtClean="0">
                <a:solidFill>
                  <a:srgbClr val="FF0000"/>
                </a:solidFill>
              </a:rPr>
              <a:t>T</a:t>
            </a:r>
            <a:r>
              <a:rPr lang="en-US" altLang="ko-KR" sz="1600" baseline="-25000" dirty="0" err="1" smtClean="0">
                <a:solidFill>
                  <a:srgbClr val="FF0000"/>
                </a:solidFill>
              </a:rPr>
              <a:t>detect,SyncRef</a:t>
            </a:r>
            <a:r>
              <a:rPr lang="en-US" altLang="ko-KR" sz="1600" baseline="-25000" dirty="0" smtClean="0">
                <a:solidFill>
                  <a:srgbClr val="FF0000"/>
                </a:solidFill>
              </a:rPr>
              <a:t> UE </a:t>
            </a:r>
          </a:p>
          <a:p>
            <a:pPr lvl="5"/>
            <a:r>
              <a:rPr lang="en-US" altLang="ko-KR" sz="1600" dirty="0" smtClean="0">
                <a:solidFill>
                  <a:srgbClr val="FF0000"/>
                </a:solidFill>
              </a:rPr>
              <a:t>[3]samples based</a:t>
            </a:r>
          </a:p>
          <a:p>
            <a:pPr lvl="2"/>
            <a:r>
              <a:rPr lang="en-US" altLang="ko-KR" sz="1600" dirty="0" smtClean="0">
                <a:solidFill>
                  <a:srgbClr val="FF0000"/>
                </a:solidFill>
              </a:rPr>
              <a:t>Other </a:t>
            </a:r>
            <a:r>
              <a:rPr lang="en-US" altLang="ko-KR" sz="1600" dirty="0">
                <a:solidFill>
                  <a:srgbClr val="FF0000"/>
                </a:solidFill>
              </a:rPr>
              <a:t>case</a:t>
            </a:r>
          </a:p>
          <a:p>
            <a:pPr lvl="3"/>
            <a:r>
              <a:rPr lang="en-US" altLang="ko-KR" sz="1600" dirty="0">
                <a:solidFill>
                  <a:srgbClr val="FF0000"/>
                </a:solidFill>
              </a:rPr>
              <a:t>Allow </a:t>
            </a:r>
            <a:r>
              <a:rPr lang="en-US" altLang="ko-KR" sz="1600" dirty="0" smtClean="0">
                <a:solidFill>
                  <a:srgbClr val="FF0000"/>
                </a:solidFill>
              </a:rPr>
              <a:t>drop Data &amp; SLSS</a:t>
            </a:r>
            <a:endParaRPr lang="en-US" altLang="ko-KR" sz="1600" dirty="0">
              <a:solidFill>
                <a:srgbClr val="FF0000"/>
              </a:solidFill>
            </a:endParaRPr>
          </a:p>
          <a:p>
            <a:pPr lvl="3"/>
            <a:r>
              <a:rPr lang="en-GB" altLang="ko-KR" sz="1600" dirty="0" smtClean="0">
                <a:solidFill>
                  <a:srgbClr val="FF0000"/>
                </a:solidFill>
              </a:rPr>
              <a:t>Side </a:t>
            </a:r>
            <a:r>
              <a:rPr lang="en-GB" altLang="ko-KR" sz="1600" dirty="0">
                <a:solidFill>
                  <a:srgbClr val="FF0000"/>
                </a:solidFill>
              </a:rPr>
              <a:t>condition =</a:t>
            </a:r>
            <a:r>
              <a:rPr lang="en-US" altLang="ko-KR" sz="1600" dirty="0">
                <a:solidFill>
                  <a:srgbClr val="FF0000"/>
                </a:solidFill>
              </a:rPr>
              <a:t> </a:t>
            </a:r>
            <a:r>
              <a:rPr lang="en-US" altLang="ko-KR" sz="1600" dirty="0" smtClean="0">
                <a:solidFill>
                  <a:srgbClr val="FF0000"/>
                </a:solidFill>
              </a:rPr>
              <a:t>[0] </a:t>
            </a:r>
            <a:r>
              <a:rPr lang="en-US" altLang="ko-KR" sz="1600" dirty="0">
                <a:solidFill>
                  <a:srgbClr val="FF0000"/>
                </a:solidFill>
              </a:rPr>
              <a:t>dB</a:t>
            </a:r>
          </a:p>
          <a:p>
            <a:pPr lvl="3"/>
            <a:r>
              <a:rPr lang="en-GB" altLang="ko-KR" sz="1600" dirty="0" err="1">
                <a:solidFill>
                  <a:srgbClr val="FF0000"/>
                </a:solidFill>
              </a:rPr>
              <a:t>Tdetect,SyncRef</a:t>
            </a:r>
            <a:r>
              <a:rPr lang="en-GB" altLang="ko-KR" sz="1600" dirty="0">
                <a:solidFill>
                  <a:srgbClr val="FF0000"/>
                </a:solidFill>
              </a:rPr>
              <a:t> UE = </a:t>
            </a:r>
            <a:r>
              <a:rPr lang="en-GB" altLang="ko-KR" sz="1600" dirty="0" smtClean="0">
                <a:solidFill>
                  <a:srgbClr val="FF0000"/>
                </a:solidFill>
              </a:rPr>
              <a:t>[8]seconds </a:t>
            </a:r>
            <a:endParaRPr lang="en-GB" altLang="ko-KR" sz="1600" dirty="0">
              <a:solidFill>
                <a:srgbClr val="FF0000"/>
              </a:solidFill>
            </a:endParaRPr>
          </a:p>
          <a:p>
            <a:pPr lvl="3"/>
            <a:r>
              <a:rPr lang="en-US" altLang="ko-KR" sz="1600" dirty="0" smtClean="0">
                <a:solidFill>
                  <a:srgbClr val="FF0000"/>
                </a:solidFill>
              </a:rPr>
              <a:t>Allow to drop maximum [6]% </a:t>
            </a:r>
            <a:r>
              <a:rPr lang="en-US" altLang="ko-KR" sz="1600" dirty="0">
                <a:solidFill>
                  <a:srgbClr val="FF0000"/>
                </a:solidFill>
              </a:rPr>
              <a:t>of its transmission during </a:t>
            </a:r>
            <a:r>
              <a:rPr lang="en-US" altLang="ko-KR" sz="1600" dirty="0" err="1">
                <a:solidFill>
                  <a:srgbClr val="FF0000"/>
                </a:solidFill>
              </a:rPr>
              <a:t>T</a:t>
            </a:r>
            <a:r>
              <a:rPr lang="en-US" altLang="ko-KR" sz="1600" baseline="-25000" dirty="0" err="1">
                <a:solidFill>
                  <a:srgbClr val="FF0000"/>
                </a:solidFill>
              </a:rPr>
              <a:t>detect,SyncRef</a:t>
            </a:r>
            <a:r>
              <a:rPr lang="en-US" altLang="ko-KR" sz="1600" baseline="-25000" dirty="0">
                <a:solidFill>
                  <a:srgbClr val="FF0000"/>
                </a:solidFill>
              </a:rPr>
              <a:t> </a:t>
            </a:r>
            <a:r>
              <a:rPr lang="en-US" altLang="ko-KR" sz="1600" baseline="-25000" dirty="0" smtClean="0">
                <a:solidFill>
                  <a:srgbClr val="FF0000"/>
                </a:solidFill>
              </a:rPr>
              <a:t>UE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GB" altLang="ko-KR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2"/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68587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dirty="0"/>
              <a:t>Selection/Reselection of V2X Sync.Ref.</a:t>
            </a:r>
            <a:endParaRPr lang="sv-SE" altLang="sv-SE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sv-SE" altLang="sv-SE" sz="2000" dirty="0">
                <a:solidFill>
                  <a:srgbClr val="FF0000"/>
                </a:solidFill>
              </a:rPr>
              <a:t>Selection/Reselection</a:t>
            </a:r>
            <a:r>
              <a:rPr lang="en-US" altLang="zh-CN" sz="2000" dirty="0">
                <a:solidFill>
                  <a:srgbClr val="FF0000"/>
                </a:solidFill>
              </a:rPr>
              <a:t> to </a:t>
            </a:r>
            <a:r>
              <a:rPr lang="en-US" altLang="zh-CN" sz="2000" dirty="0" err="1">
                <a:solidFill>
                  <a:srgbClr val="FF0000"/>
                </a:solidFill>
              </a:rPr>
              <a:t>SyncRef</a:t>
            </a:r>
            <a:r>
              <a:rPr lang="en-US" altLang="zh-CN" sz="2000" dirty="0">
                <a:solidFill>
                  <a:srgbClr val="FF0000"/>
                </a:solidFill>
              </a:rPr>
              <a:t> UE  </a:t>
            </a:r>
          </a:p>
          <a:p>
            <a:pPr lvl="1"/>
            <a:r>
              <a:rPr lang="en-US" altLang="ko-KR" sz="1800" dirty="0" err="1" smtClean="0">
                <a:solidFill>
                  <a:srgbClr val="FF0000"/>
                </a:solidFill>
              </a:rPr>
              <a:t>eNB</a:t>
            </a:r>
            <a:r>
              <a:rPr lang="en-US" altLang="ko-KR" sz="1800" dirty="0" smtClean="0">
                <a:solidFill>
                  <a:srgbClr val="FF0000"/>
                </a:solidFill>
              </a:rPr>
              <a:t> is configured with the highest </a:t>
            </a:r>
            <a:r>
              <a:rPr lang="en-US" altLang="ko-KR" sz="1800" dirty="0">
                <a:solidFill>
                  <a:srgbClr val="FF0000"/>
                </a:solidFill>
              </a:rPr>
              <a:t>priority </a:t>
            </a:r>
          </a:p>
          <a:p>
            <a:pPr lvl="2"/>
            <a:r>
              <a:rPr lang="en-US" altLang="ko-KR" sz="1800" dirty="0" smtClean="0">
                <a:solidFill>
                  <a:srgbClr val="FF0000"/>
                </a:solidFill>
              </a:rPr>
              <a:t>Allow drop Data &amp; SLSS</a:t>
            </a:r>
            <a:endParaRPr lang="en-US" altLang="ko-KR" sz="1800" dirty="0">
              <a:solidFill>
                <a:srgbClr val="FF0000"/>
              </a:solidFill>
            </a:endParaRPr>
          </a:p>
          <a:p>
            <a:pPr lvl="2"/>
            <a:r>
              <a:rPr lang="en-GB" altLang="ko-KR" sz="1800" dirty="0" smtClean="0">
                <a:solidFill>
                  <a:srgbClr val="FF0000"/>
                </a:solidFill>
              </a:rPr>
              <a:t>Side </a:t>
            </a:r>
            <a:r>
              <a:rPr lang="en-GB" altLang="ko-KR" sz="1800" dirty="0">
                <a:solidFill>
                  <a:srgbClr val="FF0000"/>
                </a:solidFill>
              </a:rPr>
              <a:t>condition =</a:t>
            </a:r>
            <a:r>
              <a:rPr lang="en-US" altLang="ko-KR" sz="1800" dirty="0">
                <a:solidFill>
                  <a:srgbClr val="FF0000"/>
                </a:solidFill>
              </a:rPr>
              <a:t> </a:t>
            </a:r>
            <a:r>
              <a:rPr lang="en-US" altLang="ko-KR" sz="1800" dirty="0" smtClean="0">
                <a:solidFill>
                  <a:srgbClr val="FF0000"/>
                </a:solidFill>
              </a:rPr>
              <a:t>[0] </a:t>
            </a:r>
            <a:r>
              <a:rPr lang="en-US" altLang="ko-KR" sz="1800" dirty="0">
                <a:solidFill>
                  <a:srgbClr val="FF0000"/>
                </a:solidFill>
              </a:rPr>
              <a:t>dB</a:t>
            </a:r>
          </a:p>
          <a:p>
            <a:pPr lvl="2"/>
            <a:r>
              <a:rPr lang="en-GB" altLang="ko-KR" sz="1800" dirty="0" err="1">
                <a:solidFill>
                  <a:srgbClr val="FF0000"/>
                </a:solidFill>
              </a:rPr>
              <a:t>Tdetect,SyncRef</a:t>
            </a:r>
            <a:r>
              <a:rPr lang="en-GB" altLang="ko-KR" sz="1800" dirty="0">
                <a:solidFill>
                  <a:srgbClr val="FF0000"/>
                </a:solidFill>
              </a:rPr>
              <a:t> UE = </a:t>
            </a:r>
            <a:r>
              <a:rPr lang="en-GB" altLang="ko-KR" sz="1800" dirty="0" smtClean="0">
                <a:solidFill>
                  <a:srgbClr val="FF0000"/>
                </a:solidFill>
              </a:rPr>
              <a:t>[8]seconds </a:t>
            </a:r>
            <a:endParaRPr lang="en-GB" altLang="ko-KR" sz="1800" dirty="0">
              <a:solidFill>
                <a:srgbClr val="FF0000"/>
              </a:solidFill>
            </a:endParaRPr>
          </a:p>
          <a:p>
            <a:pPr lvl="2"/>
            <a:r>
              <a:rPr lang="en-US" altLang="ko-KR" sz="1800" dirty="0" smtClean="0">
                <a:solidFill>
                  <a:srgbClr val="FF0000"/>
                </a:solidFill>
              </a:rPr>
              <a:t>Allow to drop maximum [6]% </a:t>
            </a:r>
            <a:r>
              <a:rPr lang="en-US" altLang="ko-KR" sz="1800" dirty="0">
                <a:solidFill>
                  <a:srgbClr val="FF0000"/>
                </a:solidFill>
              </a:rPr>
              <a:t>of its transmission during </a:t>
            </a:r>
            <a:r>
              <a:rPr lang="en-US" altLang="ko-KR" sz="1800" dirty="0" err="1">
                <a:solidFill>
                  <a:srgbClr val="FF0000"/>
                </a:solidFill>
              </a:rPr>
              <a:t>T</a:t>
            </a:r>
            <a:r>
              <a:rPr lang="en-US" altLang="ko-KR" sz="1800" baseline="-25000" dirty="0" err="1">
                <a:solidFill>
                  <a:srgbClr val="FF0000"/>
                </a:solidFill>
              </a:rPr>
              <a:t>detect,SyncRef</a:t>
            </a:r>
            <a:r>
              <a:rPr lang="en-US" altLang="ko-KR" sz="1800" baseline="-25000" dirty="0">
                <a:solidFill>
                  <a:srgbClr val="FF0000"/>
                </a:solidFill>
              </a:rPr>
              <a:t> </a:t>
            </a:r>
            <a:r>
              <a:rPr lang="en-US" altLang="ko-KR" sz="1800" baseline="-25000" dirty="0" smtClean="0">
                <a:solidFill>
                  <a:srgbClr val="FF0000"/>
                </a:solidFill>
              </a:rPr>
              <a:t>UE</a:t>
            </a:r>
          </a:p>
          <a:p>
            <a:pPr lvl="1"/>
            <a:r>
              <a:rPr lang="en-US" altLang="ko-KR" sz="1800" dirty="0">
                <a:solidFill>
                  <a:srgbClr val="FF0000"/>
                </a:solidFill>
              </a:rPr>
              <a:t>Decision are TBC based on RAN1 agreements in Feb meeting</a:t>
            </a:r>
          </a:p>
          <a:p>
            <a:endParaRPr lang="en-GB" altLang="zh-CN" sz="2000" dirty="0" smtClean="0"/>
          </a:p>
          <a:p>
            <a:r>
              <a:rPr lang="en-GB" altLang="zh-CN" sz="2000" dirty="0" smtClean="0"/>
              <a:t>UE measurement capability of performing S-RSRP</a:t>
            </a:r>
          </a:p>
          <a:p>
            <a:pPr lvl="1"/>
            <a:r>
              <a:rPr lang="en-GB" altLang="zh-CN" sz="1800" dirty="0" smtClean="0"/>
              <a:t>V-UE : [3</a:t>
            </a:r>
            <a:r>
              <a:rPr lang="en-GB" altLang="ko-KR" sz="1800" dirty="0" smtClean="0"/>
              <a:t>] identified SLSS</a:t>
            </a:r>
          </a:p>
          <a:p>
            <a:pPr lvl="1"/>
            <a:r>
              <a:rPr lang="en-GB" altLang="ko-KR" sz="1800" dirty="0" smtClean="0"/>
              <a:t>P-UE : No SLSS related requirement is defined</a:t>
            </a:r>
            <a:endParaRPr lang="ko-KR" altLang="ko-KR" sz="1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GB" altLang="ko-KR" sz="2000" dirty="0" smtClean="0"/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2"/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06406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sv-SE" altLang="sv-SE" dirty="0"/>
              <a:t>Selection/Reselection of </a:t>
            </a:r>
            <a:r>
              <a:rPr lang="sv-SE" altLang="sv-SE" dirty="0" smtClean="0"/>
              <a:t>V2X Sync.Ref.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GB" altLang="ko-KR" sz="2000" dirty="0" smtClean="0">
                <a:solidFill>
                  <a:srgbClr val="FF0000"/>
                </a:solidFill>
              </a:rPr>
              <a:t>GNSS </a:t>
            </a:r>
            <a:r>
              <a:rPr lang="en-GB" altLang="ko-KR" sz="2000" dirty="0">
                <a:solidFill>
                  <a:srgbClr val="FF0000"/>
                </a:solidFill>
              </a:rPr>
              <a:t>synchronization source reselection evaluation period</a:t>
            </a:r>
          </a:p>
          <a:p>
            <a:pPr lvl="1"/>
            <a:r>
              <a:rPr lang="en-GB" altLang="zh-CN" sz="1800" dirty="0" smtClean="0">
                <a:solidFill>
                  <a:srgbClr val="FF0000"/>
                </a:solidFill>
              </a:rPr>
              <a:t>Define </a:t>
            </a:r>
            <a:r>
              <a:rPr lang="en-GB" altLang="zh-CN" sz="1800" dirty="0">
                <a:solidFill>
                  <a:srgbClr val="FF0000"/>
                </a:solidFill>
              </a:rPr>
              <a:t>evaluation period for synch source reselection </a:t>
            </a:r>
            <a:r>
              <a:rPr lang="en-GB" altLang="zh-CN" sz="1800" dirty="0" smtClean="0">
                <a:solidFill>
                  <a:srgbClr val="FF0000"/>
                </a:solidFill>
              </a:rPr>
              <a:t>from GNSS to another synch source. Value is TBD.</a:t>
            </a:r>
          </a:p>
          <a:p>
            <a:pPr lvl="2"/>
            <a:r>
              <a:rPr lang="en-GB" altLang="ko-KR" sz="1400" dirty="0" smtClean="0">
                <a:solidFill>
                  <a:srgbClr val="FF0000"/>
                </a:solidFill>
              </a:rPr>
              <a:t>Add </a:t>
            </a:r>
            <a:r>
              <a:rPr lang="en-GB" altLang="ko-KR" sz="1400" dirty="0">
                <a:solidFill>
                  <a:srgbClr val="FF0000"/>
                </a:solidFill>
              </a:rPr>
              <a:t>a note that value will be finalize in Performance part or as maintenance</a:t>
            </a:r>
            <a:endParaRPr lang="en-GB" altLang="zh-CN" sz="1400" dirty="0">
              <a:solidFill>
                <a:srgbClr val="FF0000"/>
              </a:solidFill>
            </a:endParaRPr>
          </a:p>
          <a:p>
            <a:pPr lvl="1"/>
            <a:endParaRPr lang="en-GB" altLang="zh-CN" sz="1800" dirty="0">
              <a:solidFill>
                <a:srgbClr val="FF0000"/>
              </a:solidFill>
            </a:endParaRPr>
          </a:p>
          <a:p>
            <a:pPr lvl="1"/>
            <a:endParaRPr lang="en-GB" altLang="zh-CN" sz="2000" dirty="0"/>
          </a:p>
          <a:p>
            <a:pPr lvl="1"/>
            <a:endParaRPr lang="en-GB" altLang="zh-CN" sz="2000" dirty="0"/>
          </a:p>
          <a:p>
            <a:pPr lvl="2"/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121871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Cell detection requirements in OOC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ko-KR" sz="2400" dirty="0" smtClean="0"/>
              <a:t>Not define due to there is no cell on carrier of V2X </a:t>
            </a:r>
            <a:r>
              <a:rPr lang="en-US" altLang="ko-KR" sz="2400" dirty="0" err="1" smtClean="0"/>
              <a:t>sidelink</a:t>
            </a:r>
            <a:r>
              <a:rPr lang="en-US" altLang="ko-KR" sz="2400" dirty="0" smtClean="0"/>
              <a:t> communication in Rel-14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3619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53321</TotalTime>
  <Words>578</Words>
  <Application>Microsoft Office PowerPoint</Application>
  <PresentationFormat>화면 슬라이드 쇼(4:3)</PresentationFormat>
  <Paragraphs>92</Paragraphs>
  <Slides>11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主题</vt:lpstr>
      <vt:lpstr>WF on V2X RRM requirement</vt:lpstr>
      <vt:lpstr>UE Tx timing requirement</vt:lpstr>
      <vt:lpstr>Interruption</vt:lpstr>
      <vt:lpstr>Interruption</vt:lpstr>
      <vt:lpstr>Initiation/cease of SLSS requirements</vt:lpstr>
      <vt:lpstr>Selection/Reselection of V2X Sync.Ref.</vt:lpstr>
      <vt:lpstr>Selection/Reselection of V2X Sync.Ref.</vt:lpstr>
      <vt:lpstr>Selection/Reselection of V2X Sync.Ref.</vt:lpstr>
      <vt:lpstr>Cell detection requirements in OOC</vt:lpstr>
      <vt:lpstr>Autonomous Resource (re)selection</vt:lpstr>
      <vt:lpstr>Congestion control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admin</cp:lastModifiedBy>
  <cp:revision>608</cp:revision>
  <dcterms:created xsi:type="dcterms:W3CDTF">2014-03-20T14:32:54Z</dcterms:created>
  <dcterms:modified xsi:type="dcterms:W3CDTF">2017-02-17T06:37:55Z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(3)MwPrivRwUG3pljco8DyBN/szVqmzsVivLnRXn7xsSfwl1dQODkVW5+XyCzrwLEUIz+448J1H_x000d_
oTi40WejKMV840PTeW7oXCXxAvL3qmtZbhnLo7QTyjCdCol1fUbWAM+HD+dk4hrBCbZH+3iV_x000d_
TfpvbFITnUQHrryilKDb+qsUSM5RE8CpLx9dFfBN/igrf7MGnBZcNIwAAreLz7dZqMye/uaW_x000d_
psm/vlBbf4sP0tbMNs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C1+ETwsqec0tOIu5flBANDTZgB4PYs7p5vph/Agax+YVYP6hdpHvym_x000d_
DdpR4yJryowC6hsHYDKD6aA3MNV7/qcDwm5/u3GvFK03TAKc7TyBf07IL3xobuxf9y5oolVi_x000d_
Kbp4kA86a9VpXExVMcxR/v7E5sTJWU4oDGa7vyoaaJwU60c8TlTZwlkcJQdM1z1Nd4VO0Gta_x000d_
92fngTPvT0Vq2/yj2dGDGB+gVwelIMWhc4zw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B8JJhs3yOn4COI25iFsNuyA=</vt:lpwstr>
  </property>
  <property fmtid="{D5CDD505-2E9C-101B-9397-08002B2CF9AE}" pid="7" name="_2015_ms_pID_7253432_00">
    <vt:lpwstr>_2015_ms_pID_7253432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1476429315</vt:lpwstr>
  </property>
  <property fmtid="{D5CDD505-2E9C-101B-9397-08002B2CF9AE}" pid="12" name="_NewReviewCycle">
    <vt:lpwstr/>
  </property>
</Properties>
</file>