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0" r:id="rId4"/>
    <p:sldId id="261" r:id="rId5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-408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2017/2/3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2/3/2017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0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712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Athens, Greece, 13 - 17 February, 2017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7.22.1 - General [</a:t>
            </a:r>
            <a:r>
              <a:rPr lang="en-US" altLang="ja-JP" sz="24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LTE_feMTC</a:t>
            </a:r>
            <a:r>
              <a:rPr lang="en-US" altLang="ja-JP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147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 5 operation in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Japan</a:t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UE</a:t>
            </a: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 [1], example bands for </a:t>
            </a:r>
            <a:r>
              <a:rPr lang="en-US" dirty="0" err="1" smtClean="0"/>
              <a:t>FeMTC</a:t>
            </a:r>
            <a:r>
              <a:rPr lang="en-US" dirty="0" smtClean="0"/>
              <a:t> were approved.</a:t>
            </a:r>
          </a:p>
          <a:p>
            <a:pPr marL="0" indent="0">
              <a:buNone/>
            </a:pP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1] R4-1610830 “WF on frequency bands for </a:t>
            </a:r>
            <a:r>
              <a:rPr lang="en-US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KDDI, CHTTL</a:t>
            </a:r>
            <a:endParaRPr lang="en-US" dirty="0" smtClean="0"/>
          </a:p>
          <a:p>
            <a:r>
              <a:rPr lang="en-US" dirty="0" smtClean="0"/>
              <a:t>In [2] and [3], requirements on Band 5 operation in Japan were introduced only for UE category M1/NB1.</a:t>
            </a:r>
          </a:p>
          <a:p>
            <a:pPr marL="0" indent="0">
              <a:buNone/>
            </a:pPr>
            <a:r>
              <a:rPr lang="en-US" altLang="ja-JP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[2] </a:t>
            </a:r>
            <a:r>
              <a:rPr lang="en-US" altLang="ja-JP" sz="21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R4-1610850 “Missing requirements for </a:t>
            </a:r>
            <a:r>
              <a:rPr lang="en-US" altLang="ja-JP" sz="21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altLang="ja-JP" sz="21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/NB </a:t>
            </a:r>
            <a:r>
              <a:rPr lang="en-US" altLang="ja-JP" sz="21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ja-JP" sz="21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UE”, </a:t>
            </a:r>
            <a:r>
              <a:rPr lang="en-US" altLang="ja-JP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KDDI</a:t>
            </a:r>
          </a:p>
          <a:p>
            <a:pPr marL="0" indent="0">
              <a:buNone/>
            </a:pPr>
            <a:r>
              <a:rPr lang="en-US" altLang="ja-JP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[3] </a:t>
            </a:r>
            <a:r>
              <a:rPr lang="en-US" altLang="ja-JP" sz="21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R4-1610497 “Missing requirements for </a:t>
            </a:r>
            <a:r>
              <a:rPr lang="en-US" altLang="ja-JP" sz="21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altLang="ja-JP" sz="21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/NB </a:t>
            </a:r>
            <a:r>
              <a:rPr lang="en-US" altLang="ja-JP" sz="21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altLang="ja-JP" sz="21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UE”, </a:t>
            </a:r>
            <a:r>
              <a:rPr lang="en-US" altLang="ja-JP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KDDI</a:t>
            </a:r>
            <a:endParaRPr lang="en-US" dirty="0" smtClean="0"/>
          </a:p>
          <a:p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Proposal: For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Band 5 UE, requirements for Band 5 operation in Japan should also apply.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introduce our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800" dirty="0" smtClean="0"/>
              <a:t>NOTE39 in </a:t>
            </a:r>
            <a:r>
              <a:rPr lang="en-GB" altLang="ja-JP" sz="2800" dirty="0" smtClean="0"/>
              <a:t>Table 6.6.3.2-1 applies for </a:t>
            </a:r>
            <a:r>
              <a:rPr lang="en-GB" altLang="ja-JP" sz="2800" dirty="0" err="1" smtClean="0"/>
              <a:t>FeMTC</a:t>
            </a:r>
            <a:r>
              <a:rPr lang="en-GB" altLang="ja-JP" sz="2800" dirty="0" smtClean="0"/>
              <a:t> Band 5 UE</a:t>
            </a:r>
            <a:r>
              <a:rPr lang="en-GB" sz="2800" dirty="0" smtClean="0"/>
              <a:t>.</a:t>
            </a:r>
          </a:p>
          <a:p>
            <a:pPr marL="228600" lvl="2">
              <a:spcBef>
                <a:spcPts val="1000"/>
              </a:spcBef>
            </a:pPr>
            <a:endParaRPr lang="en-GB" sz="2800" dirty="0"/>
          </a:p>
          <a:p>
            <a:pPr marL="228600" lvl="2">
              <a:spcBef>
                <a:spcPts val="1000"/>
              </a:spcBef>
            </a:pPr>
            <a:endParaRPr lang="en-GB" sz="2800" dirty="0" smtClean="0"/>
          </a:p>
          <a:p>
            <a:pPr marL="228600" lvl="2">
              <a:spcBef>
                <a:spcPts val="1000"/>
              </a:spcBef>
            </a:pPr>
            <a:endParaRPr lang="en-GB" sz="2800" dirty="0"/>
          </a:p>
          <a:p>
            <a:pPr marL="0" lvl="2" indent="0">
              <a:spcBef>
                <a:spcPts val="1000"/>
              </a:spcBef>
              <a:buNone/>
            </a:pPr>
            <a:endParaRPr lang="en-GB" sz="2800" dirty="0"/>
          </a:p>
          <a:p>
            <a:pPr marL="228600" lvl="2">
              <a:spcBef>
                <a:spcPts val="1000"/>
              </a:spcBef>
            </a:pPr>
            <a:r>
              <a:rPr lang="en-GB" sz="2800" dirty="0" smtClean="0"/>
              <a:t>It seems that RAN2 will introduce new UE category, namely [Cat.M2] within this WI.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539095"/>
              </p:ext>
            </p:extLst>
          </p:nvPr>
        </p:nvGraphicFramePr>
        <p:xfrm>
          <a:off x="766290" y="1909076"/>
          <a:ext cx="7351412" cy="1874520"/>
        </p:xfrm>
        <a:graphic>
          <a:graphicData uri="http://schemas.openxmlformats.org/drawingml/2006/table">
            <a:tbl>
              <a:tblPr firstRow="1" firstCol="1" bandRow="1"/>
              <a:tblGrid>
                <a:gridCol w="1080120"/>
                <a:gridCol w="2417658"/>
                <a:gridCol w="856297"/>
                <a:gridCol w="262572"/>
                <a:gridCol w="859473"/>
                <a:gridCol w="536352"/>
                <a:gridCol w="665225"/>
                <a:gridCol w="673715"/>
              </a:tblGrid>
              <a:tr h="142875"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E-UTRA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Protected Band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Frequency Range</a:t>
                      </a:r>
                      <a:r>
                        <a:rPr lang="ja-JP" altLang="en-US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(MHz)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endParaRPr lang="ja-JP" sz="105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Level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MBW (</a:t>
                      </a:r>
                      <a:r>
                        <a:rPr lang="en-US" altLang="ja-JP" sz="1050" b="1" dirty="0" err="1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dBm</a:t>
                      </a: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)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NOTE</a:t>
                      </a:r>
                      <a:endParaRPr lang="ja-JP" sz="1050" b="1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99"/>
                    </a:solidFill>
                  </a:tcPr>
                </a:tc>
              </a:tr>
              <a:tr h="142875">
                <a:tc rowSpan="6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  <a:latin typeface="Arial"/>
                          <a:ea typeface="ＭＳ Ｐゴシック"/>
                        </a:rPr>
                        <a:t>5</a:t>
                      </a:r>
                      <a:endParaRPr lang="ja-JP" sz="14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1, 2, 3, 4, 5, 7, 8, 10, 12, 13, 14, 17, 23, 24, 25, 28, 29, 30, 31, 34, 38, 40, 42, 43, 45, 65, 66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0"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26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859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869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-27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1050" b="0"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E-UTRA Band 41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effectLst/>
                          <a:latin typeface="Arial"/>
                          <a:ea typeface="ＭＳ Ｐゴシック"/>
                        </a:rPr>
                        <a:t>2</a:t>
                      </a:r>
                      <a:endParaRPr lang="ja-JP" sz="1400" b="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kumimoji="0" lang="en-US" altLang="ja-JP" sz="10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FreE</a:t>
                      </a:r>
                      <a:r>
                        <a:rPr kumimoji="0" lang="en-US" altLang="ja-JP" sz="10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-UTRA Band 18, 19</a:t>
                      </a:r>
                      <a:endParaRPr lang="ja-JP" sz="2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-40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39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Frequency range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1884.5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1915.7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-41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0.3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8, 39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Frequency range</a:t>
                      </a:r>
                      <a:endParaRPr lang="ja-JP" altLang="ja-JP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DL_low</a:t>
                      </a: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 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F</a:t>
                      </a:r>
                      <a:r>
                        <a:rPr lang="en-US" sz="1050" b="0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DL_high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-50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sz="1050" b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1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US" altLang="ja-JP" sz="1050" b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Ｐゴシック"/>
                        </a:rPr>
                        <a:t>39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875">
                <a:tc gridSpan="8">
                  <a:txBody>
                    <a:bodyPr/>
                    <a:lstStyle/>
                    <a:p>
                      <a:pPr algn="l" fontAlgn="base" hangingPunct="0">
                        <a:spcAft>
                          <a:spcPts val="0"/>
                        </a:spcAft>
                      </a:pPr>
                      <a:r>
                        <a:rPr lang="en-US" altLang="ja-JP" sz="11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NOTE38: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  Applicable only for UE category M1 </a:t>
                      </a:r>
                      <a:r>
                        <a:rPr lang="en-US" altLang="ja-JP" sz="18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ＭＳ Ｐゴシック"/>
                        </a:rPr>
                        <a:t>,[M2]</a:t>
                      </a:r>
                      <a:r>
                        <a:rPr lang="en-US" altLang="ja-JP" sz="1100" b="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/>
                        </a:rPr>
                        <a:t> and NB1.</a:t>
                      </a:r>
                      <a:endParaRPr lang="ja-JP" sz="1400" b="0" dirty="0">
                        <a:solidFill>
                          <a:schemeClr val="tx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直線コネクタ 6"/>
          <p:cNvCxnSpPr/>
          <p:nvPr/>
        </p:nvCxnSpPr>
        <p:spPr>
          <a:xfrm>
            <a:off x="413886" y="3503613"/>
            <a:ext cx="0" cy="35613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Justification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2400" dirty="0" smtClean="0"/>
              <a:t>NS_08 for Band 19 was specified by assuming Band 5 duplexer.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For N</a:t>
            </a:r>
            <a:r>
              <a:rPr lang="en-GB" sz="2400" baseline="-25000" dirty="0" smtClean="0"/>
              <a:t>RB</a:t>
            </a:r>
            <a:r>
              <a:rPr lang="en-GB" sz="2400" dirty="0" smtClean="0"/>
              <a:t> &gt; 44, 3dB A-MPR is required to protect Band 18/19 DL below -40 </a:t>
            </a:r>
            <a:r>
              <a:rPr lang="en-GB" sz="2400" dirty="0" err="1" smtClean="0"/>
              <a:t>dBm</a:t>
            </a:r>
            <a:r>
              <a:rPr lang="en-GB" sz="2400" dirty="0" smtClean="0"/>
              <a:t>/</a:t>
            </a:r>
            <a:r>
              <a:rPr lang="en-GB" sz="2400" dirty="0" err="1" smtClean="0"/>
              <a:t>MHz.</a:t>
            </a:r>
            <a:endParaRPr lang="en-GB" sz="2400" dirty="0" smtClean="0"/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Maximum transmission bandwidth configuration for </a:t>
            </a:r>
            <a:r>
              <a:rPr lang="en-GB" sz="2400" dirty="0" err="1" smtClean="0"/>
              <a:t>FeMTC</a:t>
            </a:r>
            <a:r>
              <a:rPr lang="en-GB" sz="2400" dirty="0" smtClean="0"/>
              <a:t> feature is 25.  This is much lower than </a:t>
            </a:r>
            <a:r>
              <a:rPr lang="en-GB" altLang="ja-JP" sz="2400" dirty="0"/>
              <a:t>N</a:t>
            </a:r>
            <a:r>
              <a:rPr lang="en-GB" altLang="ja-JP" sz="2400" baseline="-25000" dirty="0"/>
              <a:t>RB</a:t>
            </a:r>
            <a:r>
              <a:rPr lang="en-GB" altLang="ja-JP" sz="2400" dirty="0"/>
              <a:t> &gt; 44</a:t>
            </a:r>
            <a:r>
              <a:rPr lang="en-GB" sz="2400" dirty="0" smtClean="0"/>
              <a:t>.</a:t>
            </a:r>
          </a:p>
          <a:p>
            <a:pPr marL="228600" lvl="2">
              <a:spcBef>
                <a:spcPts val="1000"/>
              </a:spcBef>
            </a:pPr>
            <a:r>
              <a:rPr lang="en-GB" sz="2400" dirty="0" smtClean="0"/>
              <a:t>Therefore, even if the worst case is considered, </a:t>
            </a:r>
            <a:r>
              <a:rPr lang="en-GB" sz="2400" dirty="0" err="1" smtClean="0"/>
              <a:t>FeMTC</a:t>
            </a:r>
            <a:r>
              <a:rPr lang="en-GB" sz="2400" dirty="0" smtClean="0"/>
              <a:t> Band 5 UE can satisfy Japanese protection requirements.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926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4887</TotalTime>
  <Words>280</Words>
  <Application>Microsoft Office PowerPoint</Application>
  <PresentationFormat>画面に合わせる (16:9)</PresentationFormat>
  <Paragraphs>81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Proposal</vt:lpstr>
      <vt:lpstr>How to introduce our proposal</vt:lpstr>
      <vt:lpstr>Technical Justification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OM</cp:lastModifiedBy>
  <cp:revision>45</cp:revision>
  <cp:lastPrinted>2015-11-02T18:42:05Z</cp:lastPrinted>
  <dcterms:created xsi:type="dcterms:W3CDTF">2015-10-30T15:37:37Z</dcterms:created>
  <dcterms:modified xsi:type="dcterms:W3CDTF">2017-02-03T09:09:17Z</dcterms:modified>
</cp:coreProperties>
</file>