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-40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700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Athens, Greece, 13 - 17 February, 2017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10.2 - Spectrum [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FS_NR_newRAT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2320565"/>
            <a:ext cx="8312027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 bands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NSA operation 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099719"/>
            <a:ext cx="8675370" cy="3263504"/>
          </a:xfrm>
        </p:spPr>
        <p:txBody>
          <a:bodyPr>
            <a:noAutofit/>
          </a:bodyPr>
          <a:lstStyle/>
          <a:p>
            <a:r>
              <a:rPr lang="en-US" sz="2400" dirty="0" smtClean="0"/>
              <a:t>In RAN4-NR#1, which was held in January 2017, NR spectrum had been discussed.</a:t>
            </a:r>
          </a:p>
          <a:p>
            <a:r>
              <a:rPr lang="en-US" sz="2400" dirty="0" smtClean="0"/>
              <a:t>Especially in [1], way forward on UE power sharing between LTE and NR was approved.</a:t>
            </a:r>
          </a:p>
          <a:p>
            <a:pPr marL="0" indent="0">
              <a:buNone/>
            </a:pPr>
            <a:r>
              <a:rPr lang="en-US" altLang="ja-JP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R4-1700296 </a:t>
            </a:r>
            <a:r>
              <a:rPr lang="en-US" altLang="ja-JP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ja-JP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WF on NSA operation between sub-6GHz and </a:t>
            </a:r>
            <a:r>
              <a:rPr lang="en-US" altLang="ja-JP" sz="16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mmWave</a:t>
            </a:r>
            <a:r>
              <a:rPr lang="en-US" altLang="ja-JP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bands”, </a:t>
            </a:r>
            <a:r>
              <a:rPr lang="en-US" altLang="ja-JP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NTT </a:t>
            </a:r>
            <a:r>
              <a:rPr lang="en-US" altLang="ja-JP" sz="16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docomo</a:t>
            </a:r>
            <a:endParaRPr lang="en-US" sz="2400" dirty="0" smtClean="0"/>
          </a:p>
          <a:p>
            <a:r>
              <a:rPr lang="en-US" sz="2400" dirty="0" smtClean="0"/>
              <a:t>In order to further study NSA operation (LTE-NR interworking), working assumption should be set.</a:t>
            </a:r>
            <a:endParaRPr lang="en-US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  <p:sp>
        <p:nvSpPr>
          <p:cNvPr id="6" name="正方形/長方形 5"/>
          <p:cNvSpPr/>
          <p:nvPr/>
        </p:nvSpPr>
        <p:spPr>
          <a:xfrm>
            <a:off x="241815" y="3787515"/>
            <a:ext cx="8651927" cy="963092"/>
          </a:xfrm>
          <a:prstGeom prst="rect">
            <a:avLst/>
          </a:prstGeom>
          <a:gradFill rotWithShape="1">
            <a:gsLst>
              <a:gs pos="0">
                <a:srgbClr val="0A287F">
                  <a:shade val="51000"/>
                  <a:satMod val="130000"/>
                </a:srgbClr>
              </a:gs>
              <a:gs pos="80000">
                <a:srgbClr val="0A287F">
                  <a:shade val="93000"/>
                  <a:satMod val="130000"/>
                </a:srgbClr>
              </a:gs>
              <a:gs pos="100000">
                <a:srgbClr val="0A287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horz" wrap="square" lIns="36000" tIns="72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925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Observation#1: Working assumption should be set</a:t>
            </a:r>
            <a:b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</a:br>
            <a: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 in order to further discuss</a:t>
            </a:r>
            <a:r>
              <a:rPr kumimoji="1" lang="en-US" altLang="ja-JP" sz="28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 NSA operation.</a:t>
            </a:r>
            <a:endParaRPr kumimoji="1" lang="en-US" altLang="ja-JP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8650" y="33220"/>
            <a:ext cx="7886700" cy="994172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20"/>
            <a:ext cx="7886700" cy="994172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128594"/>
            <a:ext cx="8675370" cy="3263504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800" dirty="0" smtClean="0"/>
              <a:t>According to agreement in [1], spectra in </a:t>
            </a:r>
            <a:r>
              <a:rPr lang="en-GB" sz="2800" dirty="0" err="1" smtClean="0"/>
              <a:t>mmWave</a:t>
            </a:r>
            <a:r>
              <a:rPr lang="en-GB" sz="2800" dirty="0" smtClean="0"/>
              <a:t> (&gt; 24 GHz) is assumed </a:t>
            </a:r>
            <a:r>
              <a:rPr lang="en-GB" sz="2800" dirty="0" smtClean="0"/>
              <a:t>for</a:t>
            </a:r>
            <a:r>
              <a:rPr lang="en-GB" sz="2800" dirty="0" smtClean="0"/>
              <a:t> NR and sub-6GHz bands are for LTE.</a:t>
            </a:r>
          </a:p>
          <a:p>
            <a:pPr marL="228600" lvl="2">
              <a:spcBef>
                <a:spcPts val="1000"/>
              </a:spcBef>
            </a:pPr>
            <a:r>
              <a:rPr lang="en-GB" sz="2800" dirty="0" smtClean="0"/>
              <a:t>RAN4 can also find operators’ preference in [2].</a:t>
            </a:r>
            <a:br>
              <a:rPr lang="en-GB" sz="2800" dirty="0" smtClean="0"/>
            </a:br>
            <a:r>
              <a:rPr lang="en-US" altLang="ja-JP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</a:t>
            </a:r>
            <a:r>
              <a:rPr lang="en-US" altLang="ja-JP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R4-1700305  “WF on NR spectra related work”, NTT </a:t>
            </a:r>
            <a:r>
              <a:rPr lang="en-US" altLang="ja-JP" sz="16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docomo</a:t>
            </a:r>
            <a:r>
              <a:rPr lang="en-US" altLang="ja-JP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&lt;Results&gt; Noted</a:t>
            </a:r>
            <a:r>
              <a:rPr lang="en-GB" sz="2800" dirty="0" smtClean="0"/>
              <a:t>  </a:t>
            </a:r>
          </a:p>
          <a:p>
            <a:pPr marL="228600" lvl="2">
              <a:spcBef>
                <a:spcPts val="1000"/>
              </a:spcBef>
            </a:pPr>
            <a:r>
              <a:rPr lang="en-GB" altLang="ja-JP" sz="2800" dirty="0"/>
              <a:t>According to </a:t>
            </a:r>
            <a:r>
              <a:rPr lang="en-GB" altLang="ja-JP" sz="2800" dirty="0" smtClean="0"/>
              <a:t>the list, we can find LTE bands as follows;</a:t>
            </a:r>
            <a:br>
              <a:rPr lang="en-GB" altLang="ja-JP" sz="2800" dirty="0" smtClean="0"/>
            </a:br>
            <a:r>
              <a:rPr lang="en-GB" altLang="ja-JP" sz="2800" dirty="0" smtClean="0">
                <a:sym typeface="Wingdings" panose="05000000000000000000" pitchFamily="2" charset="2"/>
              </a:rPr>
              <a:t> </a:t>
            </a:r>
            <a:r>
              <a:rPr lang="en-GB" altLang="ja-JP" sz="2800" dirty="0" smtClean="0"/>
              <a:t>Bands 1, 3, 5, 7, 8, 20, 28, 40, 41, 42, 43</a:t>
            </a:r>
          </a:p>
          <a:p>
            <a:pPr marL="228600" lvl="2">
              <a:spcBef>
                <a:spcPts val="1000"/>
              </a:spcBef>
            </a:pPr>
            <a:endParaRPr lang="en-GB" altLang="ja-JP" sz="2800" dirty="0"/>
          </a:p>
          <a:p>
            <a:pPr marL="457200" lvl="2" indent="-457200">
              <a:spcBef>
                <a:spcPts val="1000"/>
              </a:spcBef>
            </a:pPr>
            <a:endParaRPr lang="en-GB" sz="2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sp>
        <p:nvSpPr>
          <p:cNvPr id="5" name="正方形/長方形 4"/>
          <p:cNvSpPr/>
          <p:nvPr/>
        </p:nvSpPr>
        <p:spPr>
          <a:xfrm>
            <a:off x="241815" y="3787515"/>
            <a:ext cx="8651927" cy="963092"/>
          </a:xfrm>
          <a:prstGeom prst="rect">
            <a:avLst/>
          </a:prstGeom>
          <a:gradFill rotWithShape="1">
            <a:gsLst>
              <a:gs pos="0">
                <a:srgbClr val="0A287F">
                  <a:shade val="51000"/>
                  <a:satMod val="130000"/>
                </a:srgbClr>
              </a:gs>
              <a:gs pos="80000">
                <a:srgbClr val="0A287F">
                  <a:shade val="93000"/>
                  <a:satMod val="130000"/>
                </a:srgbClr>
              </a:gs>
              <a:gs pos="100000">
                <a:srgbClr val="0A287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horz" wrap="square" lIns="36000" tIns="72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925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Observation#2: So far, Bands</a:t>
            </a:r>
            <a:r>
              <a:rPr kumimoji="1" lang="en-US" altLang="ja-JP" sz="28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 1, 3, 5, 7, 8, 20, 28, 40, 41, 42 and 43 have been input as operators’ preference.</a:t>
            </a:r>
            <a:endParaRPr kumimoji="1" lang="en-US" altLang="ja-JP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41815" y="4750607"/>
            <a:ext cx="5758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1400" b="1" dirty="0" smtClean="0">
                <a:solidFill>
                  <a:srgbClr val="FF0000"/>
                </a:solidFill>
              </a:rPr>
              <a:t>NOTE: This information was collected as NR spectra not for NSA operation. </a:t>
            </a:r>
            <a:endParaRPr lang="ja-JP" alt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2134377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sz="2800" dirty="0" smtClean="0"/>
              <a:t>When RAN4 selects example bands for NSA operation, the list in [2] can be baseline.</a:t>
            </a:r>
          </a:p>
          <a:p>
            <a:pPr marL="228600" lvl="2">
              <a:spcBef>
                <a:spcPts val="1000"/>
              </a:spcBef>
            </a:pPr>
            <a:r>
              <a:rPr lang="en-US" sz="2800" dirty="0" smtClean="0"/>
              <a:t>However, the list includes eleven bands.  Therefore, it would be tough work for RAN4 to standardize all NSA specifications based on the list.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  <p:sp>
        <p:nvSpPr>
          <p:cNvPr id="6" name="正方形/長方形 5"/>
          <p:cNvSpPr/>
          <p:nvPr/>
        </p:nvSpPr>
        <p:spPr>
          <a:xfrm>
            <a:off x="241815" y="3787515"/>
            <a:ext cx="8651927" cy="963092"/>
          </a:xfrm>
          <a:prstGeom prst="rect">
            <a:avLst/>
          </a:prstGeom>
          <a:gradFill rotWithShape="1">
            <a:gsLst>
              <a:gs pos="0">
                <a:srgbClr val="0A287F">
                  <a:shade val="51000"/>
                  <a:satMod val="130000"/>
                </a:srgbClr>
              </a:gs>
              <a:gs pos="80000">
                <a:srgbClr val="0A287F">
                  <a:shade val="93000"/>
                  <a:satMod val="130000"/>
                </a:srgbClr>
              </a:gs>
              <a:gs pos="100000">
                <a:srgbClr val="0A287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horz" wrap="square" lIns="36000" tIns="72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925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Observation#3: The </a:t>
            </a:r>
            <a:r>
              <a:rPr kumimoji="1" lang="en-US" altLang="ja-JP" sz="2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lis</a:t>
            </a:r>
            <a:r>
              <a:rPr kumimoji="1" lang="en-US" altLang="ja-JP" sz="2800" b="1" kern="0" dirty="0" smtClean="0">
                <a:solidFill>
                  <a:prstClr val="white"/>
                </a:solidFill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t in [2] should be baseline but it would be tough work for RAN4 to standardize all</a:t>
            </a:r>
            <a:r>
              <a:rPr kumimoji="1" lang="en-US" altLang="ja-JP" sz="28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.</a:t>
            </a:r>
            <a:endParaRPr kumimoji="1" lang="en-US" altLang="ja-JP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メイリオ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8650" y="33220"/>
            <a:ext cx="7886700" cy="994172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83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2134377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sz="2800" dirty="0" smtClean="0"/>
              <a:t>On the other hand, we guess some operators could not input their preference in January </a:t>
            </a:r>
            <a:r>
              <a:rPr lang="en-US" sz="2800" dirty="0" err="1" smtClean="0"/>
              <a:t>Adhoc</a:t>
            </a:r>
            <a:r>
              <a:rPr lang="en-US" sz="2800" dirty="0" smtClean="0"/>
              <a:t> due to issues on confidential, political, uncertain or something like that.</a:t>
            </a:r>
          </a:p>
          <a:p>
            <a:pPr marL="228600" lvl="2">
              <a:spcBef>
                <a:spcPts val="1000"/>
              </a:spcBef>
            </a:pPr>
            <a:r>
              <a:rPr lang="en-US" sz="2800" dirty="0" smtClean="0"/>
              <a:t>Therefore, RAN4 may need more input from companies in order to complete list for NSA operation.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sp>
        <p:nvSpPr>
          <p:cNvPr id="6" name="正方形/長方形 5"/>
          <p:cNvSpPr/>
          <p:nvPr/>
        </p:nvSpPr>
        <p:spPr>
          <a:xfrm>
            <a:off x="241815" y="3787515"/>
            <a:ext cx="8651927" cy="963092"/>
          </a:xfrm>
          <a:prstGeom prst="rect">
            <a:avLst/>
          </a:prstGeom>
          <a:gradFill rotWithShape="1">
            <a:gsLst>
              <a:gs pos="0">
                <a:srgbClr val="0A287F">
                  <a:shade val="51000"/>
                  <a:satMod val="130000"/>
                </a:srgbClr>
              </a:gs>
              <a:gs pos="80000">
                <a:srgbClr val="0A287F">
                  <a:shade val="93000"/>
                  <a:satMod val="130000"/>
                </a:srgbClr>
              </a:gs>
              <a:gs pos="100000">
                <a:srgbClr val="0A287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ot="0" spcFirstLastPara="0" vertOverflow="overflow" horzOverflow="overflow" vert="horz" wrap="square" lIns="36000" tIns="72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7925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メイリオ"/>
                <a:cs typeface="Times New Roman" panose="02020603050405020304" pitchFamily="18" charset="0"/>
              </a:rPr>
              <a:t>Observation#4: RAN4 may need more input from companies to complete list for NSA operation.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33220"/>
            <a:ext cx="7886700" cy="994172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780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2134377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sz="2800" dirty="0" smtClean="0"/>
              <a:t>Current list in [2] includes eleven bands.</a:t>
            </a:r>
            <a:br>
              <a:rPr lang="en-US" sz="2800" dirty="0" smtClean="0"/>
            </a:br>
            <a:r>
              <a:rPr lang="en-US" sz="2800" dirty="0" smtClean="0">
                <a:sym typeface="Wingdings" panose="05000000000000000000" pitchFamily="2" charset="2"/>
              </a:rPr>
              <a:t> The number should be reduced.</a:t>
            </a:r>
            <a:endParaRPr lang="en-US" sz="2800" dirty="0" smtClean="0"/>
          </a:p>
          <a:p>
            <a:pPr marL="228600" lvl="2">
              <a:spcBef>
                <a:spcPts val="1000"/>
              </a:spcBef>
            </a:pPr>
            <a:endParaRPr lang="en-US" sz="2800" dirty="0" smtClean="0"/>
          </a:p>
          <a:p>
            <a:pPr marL="228600" lvl="2">
              <a:spcBef>
                <a:spcPts val="1000"/>
              </a:spcBef>
            </a:pPr>
            <a:r>
              <a:rPr lang="en-US" sz="2800" dirty="0" smtClean="0"/>
              <a:t>Current list may not reflect all of preference from RAN4.  </a:t>
            </a:r>
            <a:r>
              <a:rPr lang="en-US" sz="2800" dirty="0" smtClean="0">
                <a:sym typeface="Wingdings" panose="05000000000000000000" pitchFamily="2" charset="2"/>
              </a:rPr>
              <a:t> More information should be collected.</a:t>
            </a:r>
          </a:p>
          <a:p>
            <a:pPr marL="228600" lvl="2">
              <a:spcBef>
                <a:spcPts val="1000"/>
              </a:spcBef>
            </a:pPr>
            <a:endParaRPr lang="en-US" sz="2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58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(= KDDI’s preference)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2134377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sz="2800" dirty="0" smtClean="0"/>
              <a:t>We propose Bands 1, 26, 28, and 41 as example bands for NSA specification.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2600" dirty="0" smtClean="0"/>
              <a:t>This means that Band 26 is proposed to add into the list.</a:t>
            </a:r>
          </a:p>
          <a:p>
            <a:pPr marL="228600" lvl="2">
              <a:spcBef>
                <a:spcPts val="1000"/>
              </a:spcBef>
            </a:pPr>
            <a:r>
              <a:rPr lang="en-US" sz="2800" dirty="0" smtClean="0">
                <a:sym typeface="Wingdings" panose="05000000000000000000" pitchFamily="2" charset="2"/>
              </a:rPr>
              <a:t>We also propose selection policy as follows;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2600" dirty="0" smtClean="0">
                <a:sym typeface="Wingdings" panose="05000000000000000000" pitchFamily="2" charset="2"/>
              </a:rPr>
              <a:t>The list in [2] should be baseline of LTE example bands for NSA specification’s work.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2600" dirty="0" smtClean="0">
                <a:sym typeface="Wingdings" panose="05000000000000000000" pitchFamily="2" charset="2"/>
              </a:rPr>
              <a:t>Global bands should be prioritized, i.e., regional bands like Band 9 should be deprioritized.</a:t>
            </a:r>
          </a:p>
          <a:p>
            <a:pPr marL="228600" lvl="2">
              <a:spcBef>
                <a:spcPts val="1000"/>
              </a:spcBef>
            </a:pPr>
            <a:endParaRPr lang="en-US" sz="2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381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5639</TotalTime>
  <Words>406</Words>
  <Application>Microsoft Office PowerPoint</Application>
  <PresentationFormat>画面に合わせる (16:9)</PresentationFormat>
  <Paragraphs>43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Theme</vt:lpstr>
      <vt:lpstr>PowerPoint プレゼンテーション</vt:lpstr>
      <vt:lpstr>Background</vt:lpstr>
      <vt:lpstr>Discussion</vt:lpstr>
      <vt:lpstr>Discussion</vt:lpstr>
      <vt:lpstr>Discussion</vt:lpstr>
      <vt:lpstr>Summary</vt:lpstr>
      <vt:lpstr>Proposal (= KDDI’s preference)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58</cp:revision>
  <cp:lastPrinted>2015-11-02T18:42:05Z</cp:lastPrinted>
  <dcterms:created xsi:type="dcterms:W3CDTF">2015-10-30T15:37:37Z</dcterms:created>
  <dcterms:modified xsi:type="dcterms:W3CDTF">2017-02-03T05:44:03Z</dcterms:modified>
</cp:coreProperties>
</file>