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7" r:id="rId3"/>
    <p:sldId id="287" r:id="rId4"/>
    <p:sldId id="286" r:id="rId5"/>
    <p:sldId id="284" r:id="rId6"/>
    <p:sldId id="280" r:id="rId7"/>
    <p:sldId id="281" r:id="rId8"/>
    <p:sldId id="282" r:id="rId9"/>
    <p:sldId id="283" r:id="rId10"/>
    <p:sldId id="28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89" d="100"/>
          <a:sy n="89" d="100"/>
        </p:scale>
        <p:origin x="-1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11/19/2016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2016/11/19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</a:t>
            </a:r>
            <a:r>
              <a:rPr lang="en-US" dirty="0" smtClean="0">
                <a:ea typeface="+mj-ea"/>
              </a:rPr>
              <a:t>Forward on </a:t>
            </a:r>
            <a:r>
              <a:rPr lang="en-US" dirty="0">
                <a:ea typeface="+mj-ea"/>
              </a:rPr>
              <a:t>V2X RRM requirement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LG </a:t>
            </a:r>
            <a:r>
              <a:rPr lang="en-US" altLang="en-US" sz="2800" smtClean="0">
                <a:solidFill>
                  <a:schemeClr val="tx1"/>
                </a:solidFill>
              </a:rPr>
              <a:t>Electronics, CATT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#81                                                        </a:t>
            </a:r>
            <a:r>
              <a:rPr lang="en-US" altLang="sv-SE" sz="2000" b="1" dirty="0" smtClean="0"/>
              <a:t>R4-1610693</a:t>
            </a:r>
            <a:endParaRPr lang="en-US" altLang="sv-SE" sz="2000" b="1" dirty="0"/>
          </a:p>
          <a:p>
            <a:pPr>
              <a:buFont typeface="Arial" pitchFamily="34" charset="0"/>
              <a:buNone/>
            </a:pPr>
            <a:r>
              <a:rPr lang="en-US" altLang="sv-SE" sz="2000" b="1" dirty="0"/>
              <a:t>Reno, Nevada, USA, 14 - 18 Nov, 2016</a:t>
            </a:r>
          </a:p>
          <a:p>
            <a:pPr>
              <a:buFont typeface="Arial" pitchFamily="34" charset="0"/>
              <a:buNone/>
            </a:pPr>
            <a:r>
              <a:rPr lang="sv-SE" altLang="sv-SE" sz="2000" b="1" dirty="0"/>
              <a:t>Agenda Item: 8.20.4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Congestion control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GB" altLang="zh-CN" sz="2400" dirty="0" smtClean="0"/>
              <a:t>CBR requirement</a:t>
            </a:r>
            <a:endParaRPr lang="en-GB" altLang="ko-KR" sz="2400" dirty="0" smtClean="0"/>
          </a:p>
          <a:p>
            <a:pPr lvl="1"/>
            <a:r>
              <a:rPr lang="en-GB" altLang="ko-KR" sz="2000" dirty="0" smtClean="0"/>
              <a:t>FFS</a:t>
            </a:r>
          </a:p>
        </p:txBody>
      </p:sp>
    </p:spTree>
    <p:extLst>
      <p:ext uri="{BB962C8B-B14F-4D97-AF65-F5344CB8AC3E}">
        <p14:creationId xmlns:p14="http://schemas.microsoft.com/office/powerpoint/2010/main" val="21449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53975"/>
            <a:ext cx="8229600" cy="1143000"/>
          </a:xfrm>
        </p:spPr>
        <p:txBody>
          <a:bodyPr/>
          <a:lstStyle/>
          <a:p>
            <a:r>
              <a:rPr lang="sv-SE" altLang="sv-SE" dirty="0" smtClean="0"/>
              <a:t>V-UE UE Tx timing requirement</a:t>
            </a:r>
            <a:endParaRPr lang="en-US" altLang="sv-SE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878512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i="1" dirty="0" smtClean="0"/>
              <a:t>N</a:t>
            </a:r>
            <a:r>
              <a:rPr lang="en-US" altLang="zh-CN" sz="2000" i="1" baseline="-25000" dirty="0" smtClean="0"/>
              <a:t>TA offset</a:t>
            </a:r>
            <a:endParaRPr lang="en-GB" altLang="zh-CN" sz="2000" dirty="0" smtClean="0"/>
          </a:p>
          <a:p>
            <a:pPr lvl="1"/>
            <a:r>
              <a:rPr lang="en-GB" altLang="zh-CN" sz="2000" dirty="0" smtClean="0"/>
              <a:t>Requirement for </a:t>
            </a:r>
            <a:r>
              <a:rPr lang="en-GB" altLang="zh-CN" sz="2000" dirty="0" err="1" smtClean="0"/>
              <a:t>eNB</a:t>
            </a:r>
            <a:r>
              <a:rPr lang="en-GB" altLang="zh-CN" sz="2000" dirty="0" smtClean="0"/>
              <a:t> &amp; GNSS as time reference: </a:t>
            </a:r>
            <a:endParaRPr lang="zh-CN" altLang="zh-CN" sz="2000" dirty="0" smtClean="0"/>
          </a:p>
          <a:p>
            <a:pPr lvl="2"/>
            <a:r>
              <a:rPr lang="en-US" altLang="zh-CN" sz="2000" dirty="0" smtClean="0"/>
              <a:t>follow TS36.211 </a:t>
            </a:r>
          </a:p>
          <a:p>
            <a:pPr lvl="3"/>
            <a:r>
              <a:rPr lang="en-US" altLang="zh-CN" i="1" dirty="0"/>
              <a:t>N</a:t>
            </a:r>
            <a:r>
              <a:rPr lang="en-US" altLang="zh-CN" i="1" baseline="-25000" dirty="0"/>
              <a:t>TA </a:t>
            </a:r>
            <a:r>
              <a:rPr lang="en-US" altLang="zh-CN" i="1" baseline="-25000" dirty="0" smtClean="0"/>
              <a:t>offset</a:t>
            </a:r>
            <a:r>
              <a:rPr lang="en-US" altLang="zh-CN" dirty="0"/>
              <a:t> </a:t>
            </a:r>
            <a:r>
              <a:rPr lang="en-US" altLang="zh-CN" dirty="0" smtClean="0"/>
              <a:t>= 624Ts </a:t>
            </a:r>
            <a:r>
              <a:rPr lang="en-US" altLang="zh-CN" dirty="0"/>
              <a:t>for IC conditions and </a:t>
            </a:r>
            <a:r>
              <a:rPr lang="en-US" altLang="zh-CN" dirty="0" smtClean="0"/>
              <a:t>operation </a:t>
            </a:r>
            <a:r>
              <a:rPr lang="en-US" altLang="zh-CN" dirty="0"/>
              <a:t>on a shared </a:t>
            </a:r>
            <a:r>
              <a:rPr lang="en-US" altLang="zh-CN" dirty="0" smtClean="0"/>
              <a:t>UL/V2V </a:t>
            </a:r>
            <a:r>
              <a:rPr lang="en-US" altLang="zh-CN" dirty="0"/>
              <a:t>carrier in TDD </a:t>
            </a:r>
            <a:r>
              <a:rPr lang="en-US" altLang="zh-CN" dirty="0" smtClean="0"/>
              <a:t>mode</a:t>
            </a:r>
            <a:endParaRPr lang="en-US" altLang="zh-CN" dirty="0" smtClean="0"/>
          </a:p>
          <a:p>
            <a:pPr lvl="3"/>
            <a:r>
              <a:rPr lang="en-US" altLang="zh-CN" i="1" dirty="0"/>
              <a:t>N</a:t>
            </a:r>
            <a:r>
              <a:rPr lang="en-US" altLang="zh-CN" i="1" baseline="-25000" dirty="0"/>
              <a:t>TA </a:t>
            </a:r>
            <a:r>
              <a:rPr lang="en-US" altLang="zh-CN" i="1" baseline="-25000" dirty="0" smtClean="0"/>
              <a:t>offset</a:t>
            </a:r>
            <a:r>
              <a:rPr lang="en-US" altLang="zh-CN" dirty="0"/>
              <a:t> </a:t>
            </a:r>
            <a:r>
              <a:rPr lang="en-US" altLang="zh-CN" dirty="0" smtClean="0"/>
              <a:t>= 0Ts for all other </a:t>
            </a:r>
            <a:r>
              <a:rPr lang="en-US" altLang="zh-CN" dirty="0" smtClean="0"/>
              <a:t>cases</a:t>
            </a:r>
            <a:endParaRPr lang="en-GB" altLang="zh-CN" dirty="0"/>
          </a:p>
          <a:p>
            <a:pPr lvl="1"/>
            <a:r>
              <a:rPr lang="en-GB" altLang="zh-CN" sz="2000" dirty="0" smtClean="0"/>
              <a:t>Requirement for </a:t>
            </a:r>
            <a:r>
              <a:rPr lang="en-GB" altLang="zh-CN" sz="2000" dirty="0" err="1" smtClean="0"/>
              <a:t>SyncRef</a:t>
            </a:r>
            <a:r>
              <a:rPr lang="en-GB" altLang="zh-CN" sz="2000" dirty="0" smtClean="0"/>
              <a:t> UE as time reference </a:t>
            </a:r>
            <a:endParaRPr lang="en-GB" altLang="zh-CN" sz="2000" strike="sngStrike" dirty="0" smtClean="0"/>
          </a:p>
          <a:p>
            <a:pPr lvl="2"/>
            <a:r>
              <a:rPr lang="en-GB" altLang="zh-CN" sz="1600" dirty="0" smtClean="0"/>
              <a:t>UE </a:t>
            </a:r>
            <a:r>
              <a:rPr lang="en-GB" altLang="zh-CN" sz="1600" dirty="0" err="1" smtClean="0"/>
              <a:t>OoC</a:t>
            </a:r>
            <a:r>
              <a:rPr lang="en-GB" altLang="zh-CN" sz="1600" dirty="0" smtClean="0"/>
              <a:t> &amp; </a:t>
            </a:r>
            <a:r>
              <a:rPr lang="en-GB" altLang="zh-CN" sz="1600" dirty="0" err="1" smtClean="0"/>
              <a:t>SyncRef</a:t>
            </a:r>
            <a:r>
              <a:rPr lang="en-GB" altLang="zh-CN" sz="1600" dirty="0" smtClean="0"/>
              <a:t> UE </a:t>
            </a:r>
            <a:r>
              <a:rPr lang="en-GB" altLang="zh-CN" sz="1600" dirty="0" err="1" smtClean="0"/>
              <a:t>OoC</a:t>
            </a:r>
            <a:r>
              <a:rPr lang="en-GB" altLang="zh-CN" sz="1200" dirty="0" smtClean="0"/>
              <a:t>:  </a:t>
            </a:r>
            <a:r>
              <a:rPr lang="en-US" altLang="zh-CN" sz="1600" i="1" dirty="0" smtClean="0"/>
              <a:t>N</a:t>
            </a:r>
            <a:r>
              <a:rPr lang="en-US" altLang="zh-CN" sz="1600" i="1" baseline="-25000" dirty="0" smtClean="0"/>
              <a:t>TA offset</a:t>
            </a:r>
            <a:r>
              <a:rPr lang="en-US" altLang="zh-CN" sz="1600" dirty="0" smtClean="0"/>
              <a:t> = 0Ts</a:t>
            </a:r>
          </a:p>
          <a:p>
            <a:pPr lvl="2"/>
            <a:r>
              <a:rPr lang="en-US" altLang="zh-CN" sz="1600" dirty="0" smtClean="0"/>
              <a:t>Other </a:t>
            </a:r>
            <a:r>
              <a:rPr lang="en-US" altLang="zh-CN" sz="1600" dirty="0" smtClean="0"/>
              <a:t>cases : FFS</a:t>
            </a:r>
          </a:p>
          <a:p>
            <a:pPr lvl="1"/>
            <a:r>
              <a:rPr lang="en-US" altLang="zh-CN" sz="2000" dirty="0" smtClean="0"/>
              <a:t>FFS : above agreements need to be revised based on the further study of </a:t>
            </a:r>
            <a:r>
              <a:rPr lang="en-US" altLang="zh-CN" sz="2000" dirty="0" err="1" smtClean="0"/>
              <a:t>N</a:t>
            </a:r>
            <a:r>
              <a:rPr lang="en-US" altLang="zh-CN" sz="2000" baseline="-25000" dirty="0" err="1" smtClean="0"/>
              <a:t>TAoffset</a:t>
            </a:r>
            <a:r>
              <a:rPr lang="en-US" altLang="zh-CN" sz="2000" dirty="0" smtClean="0"/>
              <a:t>  </a:t>
            </a:r>
            <a:endParaRPr lang="en-US" altLang="zh-CN" sz="20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Timing accuracy requirements for </a:t>
            </a:r>
            <a:r>
              <a:rPr lang="en-US" altLang="zh-CN" sz="2000" dirty="0" err="1" smtClean="0"/>
              <a:t>SyncRef</a:t>
            </a:r>
            <a:r>
              <a:rPr lang="en-US" altLang="zh-CN" sz="2000" dirty="0" smtClean="0"/>
              <a:t> UE as time reference</a:t>
            </a:r>
            <a:endParaRPr lang="en-GB" altLang="zh-CN" sz="2000" dirty="0" smtClean="0"/>
          </a:p>
          <a:p>
            <a:pPr lvl="1"/>
            <a:r>
              <a:rPr lang="en-US" altLang="zh-CN" sz="2000" dirty="0" smtClean="0"/>
              <a:t>Timing error(TE) requirement can be specified as ±[24] </a:t>
            </a:r>
            <a:r>
              <a:rPr lang="en-US" altLang="zh-CN" sz="2000" dirty="0" err="1" smtClean="0"/>
              <a:t>Ts</a:t>
            </a:r>
            <a:r>
              <a:rPr lang="en-US" altLang="zh-CN" sz="2000" dirty="0" smtClean="0"/>
              <a:t> 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ko-KR" altLang="ko-KR" sz="2000" dirty="0"/>
          </a:p>
          <a:p>
            <a:pPr lvl="1"/>
            <a:endParaRPr lang="en-GB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53975"/>
            <a:ext cx="8229600" cy="1143000"/>
          </a:xfrm>
        </p:spPr>
        <p:txBody>
          <a:bodyPr/>
          <a:lstStyle/>
          <a:p>
            <a:r>
              <a:rPr lang="sv-SE" altLang="sv-SE" dirty="0" smtClean="0"/>
              <a:t>P-UE UE Tx timing requirement</a:t>
            </a:r>
            <a:endParaRPr lang="en-US" altLang="sv-SE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878512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ko-KR" sz="2000" dirty="0" smtClean="0"/>
              <a:t>GNSS as synchronization source</a:t>
            </a:r>
          </a:p>
          <a:p>
            <a:pPr marL="742950" lvl="2" indent="-342900"/>
            <a:r>
              <a:rPr lang="en-GB" altLang="ko-KR" sz="2000" dirty="0"/>
              <a:t>Reuse the same transmit timing requirements (</a:t>
            </a:r>
            <a:r>
              <a:rPr lang="en-GB" altLang="ko-KR" sz="2000" dirty="0" err="1"/>
              <a:t>N</a:t>
            </a:r>
            <a:r>
              <a:rPr lang="en-GB" altLang="ko-KR" sz="2000" baseline="-25000" dirty="0" err="1"/>
              <a:t>TAoffset</a:t>
            </a:r>
            <a:r>
              <a:rPr lang="en-GB" altLang="ko-KR" sz="2000" dirty="0"/>
              <a:t> and TE) as for V-UEs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ko-KR" sz="2000" dirty="0" err="1" smtClean="0"/>
              <a:t>eNB</a:t>
            </a:r>
            <a:r>
              <a:rPr lang="en-GB" altLang="ko-KR" sz="2000" dirty="0" smtClean="0"/>
              <a:t> as synchronization source</a:t>
            </a:r>
          </a:p>
          <a:p>
            <a:pPr marL="742950" lvl="2" indent="-342900"/>
            <a:r>
              <a:rPr lang="en-GB" altLang="ko-KR" sz="2000" dirty="0"/>
              <a:t>Reuse the same transmit timing requirements (</a:t>
            </a:r>
            <a:r>
              <a:rPr lang="en-GB" altLang="ko-KR" sz="2000" dirty="0" err="1"/>
              <a:t>N</a:t>
            </a:r>
            <a:r>
              <a:rPr lang="en-GB" altLang="ko-KR" sz="2000" baseline="-25000" dirty="0" err="1"/>
              <a:t>TAoffset</a:t>
            </a:r>
            <a:r>
              <a:rPr lang="en-GB" altLang="ko-KR" sz="2000" dirty="0"/>
              <a:t> and TE) as for V-UEs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ko-KR" sz="2000" dirty="0" err="1" smtClean="0"/>
              <a:t>SyncRef</a:t>
            </a:r>
            <a:r>
              <a:rPr lang="en-GB" altLang="ko-KR" sz="2000" dirty="0" smtClean="0"/>
              <a:t> UE as synchronization source: FFS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ko-KR" altLang="ko-KR" sz="2000" dirty="0"/>
          </a:p>
          <a:p>
            <a:pPr lvl="1"/>
            <a:endParaRPr lang="en-GB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383580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z="4000" dirty="0" smtClean="0"/>
              <a:t>Synchronization related requirements</a:t>
            </a:r>
            <a:endParaRPr lang="en-US" altLang="sv-SE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67544" y="979488"/>
            <a:ext cx="8291513" cy="5878512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/>
              <a:t>Open issues for further discussion (FFS if requirements should be introduced)</a:t>
            </a:r>
          </a:p>
          <a:p>
            <a:pPr lvl="1"/>
            <a:r>
              <a:rPr lang="en-GB" altLang="ko-KR" sz="1800" dirty="0" smtClean="0"/>
              <a:t>GNSS </a:t>
            </a:r>
            <a:r>
              <a:rPr lang="en-GB" altLang="ko-KR" sz="1800" dirty="0"/>
              <a:t>synchronization source reselection evaluation period t</a:t>
            </a:r>
            <a:r>
              <a:rPr lang="en-US" altLang="ko-KR" sz="1800" dirty="0"/>
              <a:t>o prevent </a:t>
            </a:r>
            <a:r>
              <a:rPr lang="en-US" altLang="ko-KR" sz="1800" dirty="0" smtClean="0"/>
              <a:t>fast </a:t>
            </a:r>
            <a:r>
              <a:rPr lang="en-US" altLang="ko-KR" sz="1800" dirty="0"/>
              <a:t>changes to/from GNSS synchronization </a:t>
            </a:r>
            <a:r>
              <a:rPr lang="en-US" altLang="ko-KR" sz="1800" dirty="0" smtClean="0"/>
              <a:t>source (</a:t>
            </a:r>
            <a:r>
              <a:rPr lang="en-US" altLang="ko-KR" sz="1800" dirty="0"/>
              <a:t>ping pong </a:t>
            </a:r>
            <a:r>
              <a:rPr lang="en-US" altLang="ko-KR" sz="1800" dirty="0" smtClean="0"/>
              <a:t>effect)</a:t>
            </a:r>
          </a:p>
          <a:p>
            <a:pPr lvl="2"/>
            <a:r>
              <a:rPr lang="en-US" altLang="ko-KR" sz="1600" dirty="0" smtClean="0"/>
              <a:t>Companies encouraged to bring inputs on whether requirements need to be specified and duration of evaluation periods</a:t>
            </a:r>
          </a:p>
          <a:p>
            <a:pPr lvl="3"/>
            <a:r>
              <a:rPr lang="en-US" altLang="ko-KR" sz="1400" dirty="0" err="1" smtClean="0"/>
              <a:t>Tevaluate,GNSS,unreliable</a:t>
            </a:r>
            <a:r>
              <a:rPr lang="en-US" altLang="ko-KR" sz="1400" dirty="0" smtClean="0"/>
              <a:t>: </a:t>
            </a:r>
            <a:r>
              <a:rPr lang="en-US" altLang="ko-KR" sz="1400" dirty="0"/>
              <a:t>minimum time before </a:t>
            </a:r>
            <a:r>
              <a:rPr lang="en-US" altLang="ko-KR" sz="1400" dirty="0" smtClean="0"/>
              <a:t>changing </a:t>
            </a:r>
            <a:r>
              <a:rPr lang="en-US" altLang="ko-KR" sz="1400" dirty="0"/>
              <a:t>the synchronization reference from GNSS to another synchronization source</a:t>
            </a:r>
          </a:p>
          <a:p>
            <a:pPr lvl="3"/>
            <a:r>
              <a:rPr lang="en-US" altLang="ko-KR" sz="1400" dirty="0" err="1" smtClean="0"/>
              <a:t>Tevaluate,GNSS,reliable</a:t>
            </a:r>
            <a:r>
              <a:rPr lang="en-US" altLang="ko-KR" sz="1400" dirty="0" smtClean="0"/>
              <a:t>: minimum time before changing </a:t>
            </a:r>
            <a:r>
              <a:rPr lang="en-US" altLang="ko-KR" sz="1400" dirty="0"/>
              <a:t>the synchronization reference from a synchronization source to GNSS</a:t>
            </a:r>
          </a:p>
          <a:p>
            <a:pPr lvl="1"/>
            <a:r>
              <a:rPr lang="en-GB" altLang="ko-KR" sz="1600" dirty="0"/>
              <a:t>V2V operation interruption due to synchronization source change to/from GNSS</a:t>
            </a:r>
          </a:p>
          <a:p>
            <a:pPr lvl="2"/>
            <a:r>
              <a:rPr lang="en-US" altLang="ko-KR" sz="1400" dirty="0"/>
              <a:t>Motivation: During the synchronization source reselection </a:t>
            </a:r>
            <a:r>
              <a:rPr lang="en-GB" altLang="ko-KR" sz="1400" dirty="0"/>
              <a:t>UE changes timing and frequency reference which may result in TX/RX failure</a:t>
            </a:r>
            <a:endParaRPr lang="en-US" altLang="ko-KR" sz="1400" dirty="0"/>
          </a:p>
          <a:p>
            <a:pPr lvl="2"/>
            <a:r>
              <a:rPr lang="en-US" altLang="ko-KR" sz="1400" dirty="0"/>
              <a:t>Companies encouraged to bring inputs on whether requirements need to be specified and duration of interruption period (e.g. 1 </a:t>
            </a:r>
            <a:r>
              <a:rPr lang="en-US" altLang="ko-KR" sz="1400" dirty="0" err="1" smtClean="0"/>
              <a:t>subframe</a:t>
            </a:r>
            <a:r>
              <a:rPr lang="en-US" altLang="ko-KR" sz="1400" dirty="0" smtClean="0"/>
              <a:t>)</a:t>
            </a:r>
            <a:endParaRPr lang="en-GB" altLang="ko-KR" sz="2000" dirty="0" smtClean="0"/>
          </a:p>
          <a:p>
            <a:pPr lvl="1"/>
            <a:r>
              <a:rPr lang="en-GB" altLang="ko-KR" sz="1800" dirty="0" smtClean="0"/>
              <a:t>Selection </a:t>
            </a:r>
            <a:r>
              <a:rPr lang="en-GB" altLang="ko-KR" sz="1800" dirty="0"/>
              <a:t>time for GNSS as synchronization source</a:t>
            </a:r>
            <a:endParaRPr lang="ko-KR" altLang="ko-KR" sz="1800" dirty="0"/>
          </a:p>
          <a:p>
            <a:pPr lvl="1"/>
            <a:r>
              <a:rPr lang="en-GB" altLang="ko-KR" sz="1800" dirty="0"/>
              <a:t>UE </a:t>
            </a:r>
            <a:r>
              <a:rPr lang="en-GB" altLang="ko-KR" sz="1800" dirty="0" err="1"/>
              <a:t>behavior</a:t>
            </a:r>
            <a:r>
              <a:rPr lang="en-GB" altLang="ko-KR" sz="1800" dirty="0"/>
              <a:t> to maintain valid GNSS assistance </a:t>
            </a:r>
            <a:r>
              <a:rPr lang="en-GB" altLang="ko-KR" sz="1800" dirty="0" smtClean="0"/>
              <a:t>information for </a:t>
            </a:r>
            <a:r>
              <a:rPr lang="en-GB" altLang="ko-KR" sz="1800" dirty="0"/>
              <a:t>GNSS as synchronization source</a:t>
            </a:r>
            <a:endParaRPr lang="ko-KR" altLang="ko-KR" sz="1800" dirty="0"/>
          </a:p>
          <a:p>
            <a:pPr lvl="1"/>
            <a:r>
              <a:rPr lang="en-US" altLang="ko-KR" sz="1800" dirty="0" smtClean="0"/>
              <a:t>WAN/GNSS </a:t>
            </a:r>
            <a:r>
              <a:rPr lang="en-US" altLang="ko-KR" sz="1800" dirty="0"/>
              <a:t>timing </a:t>
            </a:r>
            <a:r>
              <a:rPr lang="en-US" altLang="ko-KR" sz="1800" dirty="0" smtClean="0"/>
              <a:t>misalignment</a:t>
            </a:r>
            <a:r>
              <a:rPr lang="en-US" altLang="zh-CN" sz="1800" dirty="0" smtClean="0"/>
              <a:t>  </a:t>
            </a:r>
          </a:p>
          <a:p>
            <a:pPr lvl="1"/>
            <a:r>
              <a:rPr lang="en-GB" altLang="ko-KR" sz="1800" dirty="0" smtClean="0"/>
              <a:t>Conditions </a:t>
            </a:r>
            <a:r>
              <a:rPr lang="en-GB" altLang="ko-KR" sz="1800" dirty="0"/>
              <a:t>for GNSS Reliability </a:t>
            </a:r>
            <a:r>
              <a:rPr lang="en-GB" altLang="ko-KR" sz="1800" dirty="0" smtClean="0"/>
              <a:t>Requirements</a:t>
            </a:r>
            <a:endParaRPr lang="en-GB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409002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mtClean="0"/>
              <a:t>Interruption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GB" altLang="zh-CN" sz="2000" dirty="0" smtClean="0"/>
              <a:t>Background: RAN1 definition of cases	</a:t>
            </a:r>
          </a:p>
          <a:p>
            <a:pPr lvl="1"/>
            <a:r>
              <a:rPr lang="en-GB" altLang="ko-KR" sz="1600" dirty="0"/>
              <a:t>Case 1: UL TX and SL TX use separate TX chains and separate power budget</a:t>
            </a:r>
            <a:endParaRPr lang="ko-KR" altLang="ko-KR" sz="1600" dirty="0"/>
          </a:p>
          <a:p>
            <a:pPr lvl="1"/>
            <a:r>
              <a:rPr lang="en-GB" altLang="ko-KR" sz="1600" dirty="0"/>
              <a:t>Case 2: UL TX and SL TX use separate TX chains but sharing power budget</a:t>
            </a:r>
            <a:endParaRPr lang="ko-KR" altLang="ko-KR" sz="1600" dirty="0"/>
          </a:p>
          <a:p>
            <a:pPr lvl="1"/>
            <a:r>
              <a:rPr lang="en-GB" altLang="ko-KR" sz="1600" dirty="0"/>
              <a:t>Case 3: UL TX and SL TX share TX chains and power budget</a:t>
            </a:r>
            <a:endParaRPr lang="ko-KR" altLang="ko-KR" sz="1600" dirty="0"/>
          </a:p>
          <a:p>
            <a:r>
              <a:rPr lang="en-GB" altLang="zh-CN" sz="2000" dirty="0" smtClean="0"/>
              <a:t>V-UE interruptions requirement </a:t>
            </a:r>
            <a:r>
              <a:rPr lang="en-US" altLang="ko-KR" sz="1800" dirty="0" smtClean="0"/>
              <a:t>WAN and PC5 MCC operation</a:t>
            </a:r>
          </a:p>
          <a:p>
            <a:pPr lvl="2"/>
            <a:r>
              <a:rPr lang="en-US" altLang="zh-CN" sz="1800" dirty="0" smtClean="0"/>
              <a:t>Case 1: No interruptions</a:t>
            </a:r>
          </a:p>
          <a:p>
            <a:pPr lvl="2"/>
            <a:r>
              <a:rPr lang="en-US" altLang="zh-CN" sz="1800" dirty="0" smtClean="0"/>
              <a:t>Case 2: FFS</a:t>
            </a:r>
          </a:p>
          <a:p>
            <a:pPr lvl="2"/>
            <a:r>
              <a:rPr lang="en-US" altLang="zh-CN" sz="1800" dirty="0" smtClean="0"/>
              <a:t>Case 3: Interruptions may happen</a:t>
            </a:r>
          </a:p>
          <a:p>
            <a:pPr lvl="2"/>
            <a:r>
              <a:rPr lang="en-US" altLang="zh-CN" sz="1800" dirty="0" smtClean="0"/>
              <a:t>Interruptions </a:t>
            </a:r>
            <a:r>
              <a:rPr lang="en-US" altLang="zh-CN" sz="1800" dirty="0"/>
              <a:t>may happen when SL has higher priority than UL. Priority definition is FFS.</a:t>
            </a:r>
            <a:endParaRPr lang="en-US" altLang="ko-KR" sz="1800" dirty="0"/>
          </a:p>
          <a:p>
            <a:pPr lvl="1"/>
            <a:r>
              <a:rPr lang="en-US" altLang="ko-KR" sz="1800" dirty="0" smtClean="0"/>
              <a:t>WAN and PC5 shared carrier operation</a:t>
            </a:r>
          </a:p>
          <a:p>
            <a:pPr lvl="2"/>
            <a:r>
              <a:rPr lang="en-US" altLang="zh-CN" sz="1800" dirty="0" smtClean="0"/>
              <a:t>There is interruption when SL has higher priority than UL</a:t>
            </a:r>
            <a:endParaRPr lang="en-GB" altLang="ko-KR" sz="2000" dirty="0" smtClean="0"/>
          </a:p>
          <a:p>
            <a:r>
              <a:rPr lang="en-GB" altLang="ko-KR" sz="2000" dirty="0" smtClean="0"/>
              <a:t>FFS </a:t>
            </a:r>
            <a:r>
              <a:rPr lang="en-GB" altLang="ko-KR" sz="2000" dirty="0"/>
              <a:t>on whether to capture interruption </a:t>
            </a:r>
            <a:r>
              <a:rPr lang="en-GB" altLang="ko-KR" sz="2000" dirty="0" smtClean="0"/>
              <a:t>requirements in RAN4 specs</a:t>
            </a:r>
            <a:endParaRPr lang="ko-KR" altLang="ko-KR" sz="2000" dirty="0"/>
          </a:p>
          <a:p>
            <a:pPr lvl="1"/>
            <a:endParaRPr lang="en-US" altLang="zh-CN" sz="2200" dirty="0"/>
          </a:p>
          <a:p>
            <a:pPr lvl="2"/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sv-SE" altLang="sv-SE" smtClean="0"/>
              <a:t>Initiation/cease of SLSS requirements</a:t>
            </a:r>
            <a:endParaRPr lang="en-US" altLang="sv-SE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US" altLang="zh-CN" sz="2400" dirty="0" err="1" smtClean="0"/>
              <a:t>eNB</a:t>
            </a:r>
            <a:r>
              <a:rPr lang="en-US" altLang="zh-CN" sz="2400" dirty="0" smtClean="0"/>
              <a:t> as time reference: </a:t>
            </a:r>
          </a:p>
          <a:p>
            <a:pPr lvl="1"/>
            <a:r>
              <a:rPr lang="en-US" altLang="ko-KR" sz="2000" dirty="0" smtClean="0"/>
              <a:t>Rel-12/13 </a:t>
            </a:r>
            <a:r>
              <a:rPr lang="en-US" altLang="ko-KR" sz="2000" dirty="0"/>
              <a:t>in-coverage </a:t>
            </a:r>
            <a:r>
              <a:rPr lang="en-US" altLang="ko-KR" sz="2000" dirty="0" err="1"/>
              <a:t>ProSe</a:t>
            </a:r>
            <a:r>
              <a:rPr lang="en-US" altLang="ko-KR" sz="2000" dirty="0"/>
              <a:t> requirements on evaluation period can be reused for V2X</a:t>
            </a:r>
            <a:r>
              <a:rPr lang="en-US" altLang="zh-CN" sz="2000" dirty="0" smtClean="0"/>
              <a:t>.  </a:t>
            </a:r>
          </a:p>
          <a:p>
            <a:r>
              <a:rPr lang="en-US" altLang="zh-CN" sz="2400" dirty="0" smtClean="0"/>
              <a:t>GNSS as time reference: </a:t>
            </a:r>
          </a:p>
          <a:p>
            <a:pPr lvl="1"/>
            <a:r>
              <a:rPr lang="en-US" altLang="zh-CN" sz="2000" dirty="0" smtClean="0"/>
              <a:t>For out-of-coverage:</a:t>
            </a:r>
          </a:p>
          <a:p>
            <a:pPr lvl="2"/>
            <a:r>
              <a:rPr lang="en-US" altLang="zh-CN" sz="2000" dirty="0" smtClean="0"/>
              <a:t>Do not define any requirement.</a:t>
            </a:r>
          </a:p>
          <a:p>
            <a:pPr lvl="1"/>
            <a:r>
              <a:rPr lang="en-US" altLang="zh-CN" sz="2000" dirty="0" smtClean="0"/>
              <a:t>For in-coverage: </a:t>
            </a:r>
          </a:p>
          <a:p>
            <a:pPr lvl="2"/>
            <a:r>
              <a:rPr lang="en-US" altLang="zh-CN" sz="2000" dirty="0" smtClean="0"/>
              <a:t>Rel-12/13 in-coverage </a:t>
            </a:r>
            <a:r>
              <a:rPr lang="en-US" altLang="zh-CN" sz="2000" dirty="0" err="1" smtClean="0"/>
              <a:t>ProSe</a:t>
            </a:r>
            <a:r>
              <a:rPr lang="en-US" altLang="zh-CN" sz="2000" dirty="0" smtClean="0"/>
              <a:t> requirements on evaluation period can be reused </a:t>
            </a:r>
            <a:endParaRPr lang="en-US" altLang="zh-CN" sz="2400" dirty="0" smtClean="0"/>
          </a:p>
          <a:p>
            <a:r>
              <a:rPr lang="en-US" altLang="zh-CN" sz="2400" dirty="0" err="1" smtClean="0"/>
              <a:t>SyncRef</a:t>
            </a:r>
            <a:r>
              <a:rPr lang="en-US" altLang="zh-CN" sz="2400" dirty="0" smtClean="0"/>
              <a:t> UE as time reference:</a:t>
            </a:r>
          </a:p>
          <a:p>
            <a:pPr lvl="1"/>
            <a:r>
              <a:rPr lang="en-US" altLang="zh-CN" sz="2000" dirty="0" smtClean="0"/>
              <a:t>Accuracy requirement:</a:t>
            </a:r>
          </a:p>
          <a:p>
            <a:pPr lvl="2"/>
            <a:r>
              <a:rPr lang="en-US" altLang="zh-CN" sz="1600" dirty="0" smtClean="0"/>
              <a:t>Reuse D2D measurement accuracy requirements for V2V S-RSRP measurement accuracy. </a:t>
            </a:r>
          </a:p>
          <a:p>
            <a:pPr lvl="1"/>
            <a:r>
              <a:rPr lang="en-GB" altLang="ko-KR" sz="2000" dirty="0"/>
              <a:t>L1 measurement period/Evaluation Period for V2V S-RSRP (for 160ms PBCH period) </a:t>
            </a:r>
            <a:endParaRPr lang="ko-KR" altLang="ko-KR" sz="2000" dirty="0"/>
          </a:p>
          <a:p>
            <a:pPr lvl="2"/>
            <a:r>
              <a:rPr lang="en-US" altLang="ko-KR" sz="1600" dirty="0"/>
              <a:t>320 </a:t>
            </a:r>
            <a:r>
              <a:rPr lang="en-US" altLang="ko-KR" sz="1600" dirty="0" err="1"/>
              <a:t>ms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: measurement </a:t>
            </a:r>
            <a:r>
              <a:rPr lang="en-US" altLang="ko-KR" sz="1600" dirty="0"/>
              <a:t>period </a:t>
            </a:r>
            <a:endParaRPr lang="en-US" altLang="ko-KR" sz="1600" dirty="0" smtClean="0"/>
          </a:p>
          <a:p>
            <a:pPr lvl="2"/>
            <a:r>
              <a:rPr lang="en-US" altLang="ko-KR" sz="1600" dirty="0" smtClean="0"/>
              <a:t>FFS : Evaluation Period</a:t>
            </a:r>
            <a:endParaRPr lang="ko-KR" altLang="ko-KR" sz="1600" dirty="0"/>
          </a:p>
          <a:p>
            <a:pPr lvl="2"/>
            <a:endParaRPr lang="en-US" altLang="zh-CN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sv-SE" altLang="sv-SE" smtClean="0"/>
              <a:t>SLSS detection requirement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US" altLang="zh-CN" sz="2400" dirty="0" smtClean="0"/>
              <a:t>Detection time of </a:t>
            </a:r>
            <a:r>
              <a:rPr lang="en-US" altLang="zh-CN" sz="2400" dirty="0" err="1" smtClean="0"/>
              <a:t>SyncRef</a:t>
            </a:r>
            <a:r>
              <a:rPr lang="en-US" altLang="zh-CN" sz="2400" dirty="0" smtClean="0"/>
              <a:t> UE </a:t>
            </a:r>
          </a:p>
          <a:p>
            <a:pPr lvl="1"/>
            <a:r>
              <a:rPr lang="en-US" altLang="zh-CN" sz="2000" dirty="0" smtClean="0"/>
              <a:t>FFS</a:t>
            </a:r>
            <a:endParaRPr lang="en-US" altLang="zh-CN" sz="2400" dirty="0" smtClean="0"/>
          </a:p>
          <a:p>
            <a:r>
              <a:rPr lang="en-US" altLang="zh-CN" sz="2400" dirty="0" smtClean="0"/>
              <a:t>Side condition </a:t>
            </a:r>
          </a:p>
          <a:p>
            <a:pPr lvl="1"/>
            <a:r>
              <a:rPr lang="en-US" altLang="zh-CN" sz="2000" dirty="0" smtClean="0"/>
              <a:t>FFS </a:t>
            </a:r>
            <a:endParaRPr lang="en-US" altLang="zh-CN" sz="2400" dirty="0" smtClean="0"/>
          </a:p>
          <a:p>
            <a:r>
              <a:rPr lang="en-US" altLang="zh-CN" sz="2400" dirty="0" smtClean="0"/>
              <a:t>V2V TX drop rate for SLSS monitoring and conditions</a:t>
            </a:r>
          </a:p>
          <a:p>
            <a:pPr lvl="1"/>
            <a:r>
              <a:rPr lang="en-GB" altLang="ko-KR" sz="2000" dirty="0" smtClean="0"/>
              <a:t>when GNSS is used as time reference and the highest priority</a:t>
            </a:r>
          </a:p>
          <a:p>
            <a:pPr lvl="2"/>
            <a:r>
              <a:rPr lang="en-GB" altLang="ko-KR" sz="2000" dirty="0" smtClean="0"/>
              <a:t>The </a:t>
            </a:r>
            <a:r>
              <a:rPr lang="en-GB" altLang="ko-KR" sz="2000" dirty="0"/>
              <a:t>V2X UE is not allowed to drop any </a:t>
            </a:r>
            <a:r>
              <a:rPr lang="en-GB" altLang="ko-KR" sz="2000" dirty="0" smtClean="0"/>
              <a:t>SL V2X </a:t>
            </a:r>
            <a:r>
              <a:rPr lang="en-GB" altLang="ko-KR" sz="2000" dirty="0"/>
              <a:t>transmissions for the purpose of SLSS detection of other </a:t>
            </a:r>
            <a:r>
              <a:rPr lang="en-GB" altLang="ko-KR" sz="2000" dirty="0" err="1"/>
              <a:t>SyncRef</a:t>
            </a:r>
            <a:r>
              <a:rPr lang="en-GB" altLang="ko-KR" sz="2000" dirty="0"/>
              <a:t> UEs </a:t>
            </a:r>
            <a:endParaRPr lang="en-GB" altLang="ko-KR" sz="2000" dirty="0" smtClean="0"/>
          </a:p>
          <a:p>
            <a:pPr lvl="1"/>
            <a:r>
              <a:rPr lang="en-GB" altLang="zh-CN" sz="2000" dirty="0" smtClean="0"/>
              <a:t>Other case </a:t>
            </a:r>
          </a:p>
          <a:p>
            <a:pPr lvl="2"/>
            <a:r>
              <a:rPr lang="en-GB" altLang="zh-CN" sz="2000" dirty="0" smtClean="0"/>
              <a:t>FFS</a:t>
            </a:r>
          </a:p>
          <a:p>
            <a:r>
              <a:rPr lang="en-GB" altLang="zh-CN" sz="2400" dirty="0" smtClean="0"/>
              <a:t>UE </a:t>
            </a:r>
            <a:r>
              <a:rPr lang="en-GB" altLang="zh-CN" sz="2400" dirty="0"/>
              <a:t>measurement </a:t>
            </a:r>
            <a:r>
              <a:rPr lang="en-GB" altLang="zh-CN" sz="2400" dirty="0" smtClean="0"/>
              <a:t>capability</a:t>
            </a:r>
          </a:p>
          <a:p>
            <a:pPr lvl="1"/>
            <a:r>
              <a:rPr lang="en-GB" altLang="zh-CN" sz="2000" dirty="0" smtClean="0"/>
              <a:t>FFS</a:t>
            </a:r>
          </a:p>
          <a:p>
            <a:pPr lvl="1"/>
            <a:endParaRPr lang="en-GB" altLang="zh-CN" sz="2000" dirty="0"/>
          </a:p>
          <a:p>
            <a:pPr lvl="2"/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mtClean="0"/>
              <a:t>Cell detection requirements in OOC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US" altLang="ko-KR" sz="2400" dirty="0" smtClean="0"/>
              <a:t>No cell identification requirement is defined for the V2X dedicated V2X carriers (i.e. carriers in Band 47 in Rel-14).</a:t>
            </a:r>
          </a:p>
          <a:p>
            <a:r>
              <a:rPr lang="en-US" altLang="ko-KR" sz="2400" dirty="0" smtClean="0"/>
              <a:t>For carrier other than band47, the </a:t>
            </a:r>
            <a:r>
              <a:rPr lang="en-US" altLang="ko-KR" sz="2400" dirty="0" err="1" smtClean="0"/>
              <a:t>OoC</a:t>
            </a:r>
            <a:r>
              <a:rPr lang="en-US" altLang="ko-KR" sz="2400" dirty="0" smtClean="0"/>
              <a:t> cell detection requirements for V-UE are defined as 800ms</a:t>
            </a:r>
          </a:p>
          <a:p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mtClean="0"/>
              <a:t>Autonomous Resource (re)selection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US" altLang="zh-CN" sz="2400" dirty="0" smtClean="0"/>
              <a:t>Method to specify the requirement</a:t>
            </a:r>
          </a:p>
          <a:p>
            <a:pPr lvl="1"/>
            <a:r>
              <a:rPr lang="en-US" altLang="zh-CN" sz="2000" dirty="0" smtClean="0"/>
              <a:t>FFS</a:t>
            </a:r>
            <a:endParaRPr lang="en-GB" altLang="zh-CN" sz="2000" dirty="0" smtClean="0"/>
          </a:p>
          <a:p>
            <a:endParaRPr lang="en-GB" altLang="zh-CN" sz="2400" dirty="0" smtClean="0"/>
          </a:p>
          <a:p>
            <a:r>
              <a:rPr lang="en-GB" altLang="zh-CN" sz="2400" dirty="0" smtClean="0"/>
              <a:t>PSSCH-RSRP measurement accuracy</a:t>
            </a:r>
          </a:p>
          <a:p>
            <a:pPr lvl="1"/>
            <a:r>
              <a:rPr lang="en-US" altLang="ko-KR" sz="2000" dirty="0" smtClean="0"/>
              <a:t>Absolute accuracy: ± [5] dB</a:t>
            </a:r>
          </a:p>
          <a:p>
            <a:pPr lvl="1"/>
            <a:r>
              <a:rPr lang="en-US" altLang="ko-KR" sz="2000" dirty="0" smtClean="0"/>
              <a:t>Relative accuracy: ± [2.5] dB</a:t>
            </a:r>
          </a:p>
          <a:p>
            <a:pPr lvl="1"/>
            <a:r>
              <a:rPr lang="en-US" altLang="ko-KR" sz="2000" dirty="0" smtClean="0"/>
              <a:t>FFS : side condition</a:t>
            </a:r>
          </a:p>
          <a:p>
            <a:endParaRPr lang="en-GB" altLang="ko-KR" sz="2400" dirty="0" smtClean="0"/>
          </a:p>
          <a:p>
            <a:r>
              <a:rPr lang="en-GB" altLang="ko-KR" sz="2400" dirty="0" smtClean="0"/>
              <a:t>S-RSSI measurement accuracy</a:t>
            </a:r>
          </a:p>
          <a:p>
            <a:pPr lvl="1"/>
            <a:r>
              <a:rPr lang="en-GB" altLang="ko-KR" sz="2000" dirty="0" smtClean="0"/>
              <a:t>FFS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31438</TotalTime>
  <Words>591</Words>
  <Application>Microsoft Office PowerPoint</Application>
  <PresentationFormat>화면 슬라이드 쇼(4:3)</PresentationFormat>
  <Paragraphs>93</Paragraphs>
  <Slides>10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Office 主题</vt:lpstr>
      <vt:lpstr>Way Forward on V2X RRM requirement</vt:lpstr>
      <vt:lpstr>V-UE UE Tx timing requirement</vt:lpstr>
      <vt:lpstr>P-UE UE Tx timing requirement</vt:lpstr>
      <vt:lpstr>Synchronization related requirements</vt:lpstr>
      <vt:lpstr>Interruption</vt:lpstr>
      <vt:lpstr>Initiation/cease of SLSS requirements</vt:lpstr>
      <vt:lpstr>SLSS detection requirement</vt:lpstr>
      <vt:lpstr>Cell detection requirements in OOC</vt:lpstr>
      <vt:lpstr>Autonomous Resource (re)selection</vt:lpstr>
      <vt:lpstr>Congestion control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admin</cp:lastModifiedBy>
  <cp:revision>482</cp:revision>
  <dcterms:created xsi:type="dcterms:W3CDTF">2014-03-20T14:32:54Z</dcterms:created>
  <dcterms:modified xsi:type="dcterms:W3CDTF">2016-11-18T22:34:30Z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(3)MwPrivRwUG3pljco8DyBN/szVqmzsVivLnRXn7xsSfwl1dQODkVW5+XyCzrwLEUIz+448J1H_x000d_
oTi40WejKMV840PTeW7oXCXxAvL3qmtZbhnLo7QTyjCdCol1fUbWAM+HD+dk4hrBCbZH+3iV_x000d_
TfpvbFITnUQHrryilKDb+qsUSM5RE8CpLx9dFfBN/igrf7MGnBZcNIwAAreLz7dZqMye/uaW_x000d_
psm/vlBbf4sP0tbMNs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C1+ETwsqec0tOIu5flBANDTZgB4PYs7p5vph/Agax+YVYP6hdpHvym_x000d_
DdpR4yJryowC6hsHYDKD6aA3MNV7/qcDwm5/u3GvFK03TAKc7TyBf07IL3xobuxf9y5oolVi_x000d_
Kbp4kA86a9VpXExVMcxR/v7E5sTJWU4oDGa7vyoaaJwU60c8TlTZwlkcJQdM1z1Nd4VO0Gta_x000d_
92fngTPvT0Vq2/yj2dGDGB+gVwelIMWhc4zw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B8JJhs3yOn4COI25iFsNuyA=</vt:lpwstr>
  </property>
  <property fmtid="{D5CDD505-2E9C-101B-9397-08002B2CF9AE}" pid="7" name="_2015_ms_pID_7253432_00">
    <vt:lpwstr>_2015_ms_pID_7253432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1476429315</vt:lpwstr>
  </property>
  <property fmtid="{D5CDD505-2E9C-101B-9397-08002B2CF9AE}" pid="12" name="_AdHocReviewCycleID">
    <vt:i4>-581507713</vt:i4>
  </property>
  <property fmtid="{D5CDD505-2E9C-101B-9397-08002B2CF9AE}" pid="13" name="_NewReviewCycle">
    <vt:lpwstr/>
  </property>
  <property fmtid="{D5CDD505-2E9C-101B-9397-08002B2CF9AE}" pid="14" name="_EmailSubject">
    <vt:lpwstr>[V2X] WF on RRM </vt:lpwstr>
  </property>
  <property fmtid="{D5CDD505-2E9C-101B-9397-08002B2CF9AE}" pid="15" name="_AuthorEmail">
    <vt:lpwstr>ntienvie@qti.qualcomm.com</vt:lpwstr>
  </property>
  <property fmtid="{D5CDD505-2E9C-101B-9397-08002B2CF9AE}" pid="16" name="_AuthorEmailDisplayName">
    <vt:lpwstr>Nguyen, Viet</vt:lpwstr>
  </property>
</Properties>
</file>