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7" r:id="rId3"/>
    <p:sldId id="272" r:id="rId4"/>
    <p:sldId id="281" r:id="rId5"/>
    <p:sldId id="274" r:id="rId6"/>
    <p:sldId id="278" r:id="rId7"/>
    <p:sldId id="275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11/17/2016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in-band  </a:t>
            </a:r>
            <a:r>
              <a:rPr lang="en-US" dirty="0">
                <a:ea typeface="+mj-ea"/>
              </a:rPr>
              <a:t>requirements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</a:t>
            </a:r>
            <a:r>
              <a:rPr lang="en-US" altLang="sv-SE" sz="3000" dirty="0" smtClean="0">
                <a:solidFill>
                  <a:schemeClr val="tx1"/>
                </a:solidFill>
              </a:rPr>
              <a:t>11.5.1</a:t>
            </a:r>
            <a:endParaRPr lang="en-US" altLang="sv-SE" sz="30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 smtClean="0">
                <a:solidFill>
                  <a:schemeClr val="tx1"/>
                </a:solidFill>
              </a:rPr>
              <a:t>Nokia</a:t>
            </a:r>
            <a:r>
              <a:rPr lang="sv-SE" altLang="zh-CN" sz="2800" dirty="0" smtClean="0"/>
              <a:t> </a:t>
            </a:r>
            <a:r>
              <a:rPr lang="en-US" altLang="ko-KR" sz="2800" dirty="0" smtClean="0"/>
              <a:t> </a:t>
            </a:r>
            <a:r>
              <a:rPr lang="sv-SE" altLang="sv-SE" sz="3000" dirty="0" smtClean="0">
                <a:solidFill>
                  <a:schemeClr val="tx1"/>
                </a:solidFill>
              </a:rPr>
              <a:t> 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81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400" b="1" dirty="0" smtClean="0">
                <a:cs typeface="Arial" panose="020B0604020202020204" pitchFamily="34" charset="0"/>
              </a:rPr>
              <a:t>	</a:t>
            </a:r>
            <a:r>
              <a:rPr lang="en-US" altLang="sv-SE" sz="2000" b="1" dirty="0" smtClean="0">
                <a:cs typeface="Arial" panose="020B0604020202020204" pitchFamily="34" charset="0"/>
              </a:rPr>
              <a:t>Tdoc R4-1610921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 smtClean="0">
                <a:cs typeface="Arial" panose="020B0604020202020204" pitchFamily="34" charset="0"/>
              </a:rPr>
              <a:t>Reno, NV, US, 14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>
                <a:cs typeface="Arial" panose="020B0604020202020204" pitchFamily="34" charset="0"/>
              </a:rPr>
              <a:t>– </a:t>
            </a:r>
            <a:r>
              <a:rPr lang="en-US" altLang="sv-SE" sz="2000" b="1" dirty="0" smtClean="0">
                <a:cs typeface="Arial" panose="020B0604020202020204" pitchFamily="34" charset="0"/>
              </a:rPr>
              <a:t>18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November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 smtClean="0"/>
              <a:t>10 </a:t>
            </a:r>
            <a:r>
              <a:rPr lang="en-US" sz="2400" dirty="0"/>
              <a:t>contributions </a:t>
            </a:r>
            <a:r>
              <a:rPr lang="en-US" sz="2400" dirty="0" smtClean="0"/>
              <a:t>discussed </a:t>
            </a:r>
            <a:r>
              <a:rPr lang="en-US" sz="2400" dirty="0"/>
              <a:t>in agenda item </a:t>
            </a:r>
            <a:r>
              <a:rPr lang="en-US" sz="2400" dirty="0" smtClean="0"/>
              <a:t>11.5.1 </a:t>
            </a:r>
            <a:r>
              <a:rPr lang="en-US" sz="2400" dirty="0"/>
              <a:t>in </a:t>
            </a:r>
            <a:r>
              <a:rPr lang="en-US" sz="2400" dirty="0" smtClean="0"/>
              <a:t>NR </a:t>
            </a:r>
            <a:r>
              <a:rPr lang="en-US" sz="2400" dirty="0"/>
              <a:t>session </a:t>
            </a:r>
            <a:endParaRPr lang="en-US" sz="2400" dirty="0" smtClean="0"/>
          </a:p>
          <a:p>
            <a:pPr lvl="1">
              <a:defRPr/>
            </a:pPr>
            <a:r>
              <a:rPr lang="en-GB" sz="1200" dirty="0"/>
              <a:t>R4-1609219	Scenarios and assumptions for NR in-band emission, EVM and in-band selectivity requirements with </a:t>
            </a:r>
            <a:r>
              <a:rPr lang="en-GB" sz="1200" dirty="0" smtClean="0"/>
              <a:t>			different numerologies, </a:t>
            </a:r>
            <a:r>
              <a:rPr lang="en-GB" sz="1200" i="1" dirty="0"/>
              <a:t>Nokia, Alcatel-Lucent Shanghai Bell</a:t>
            </a:r>
            <a:endParaRPr lang="en-GB" sz="1200" dirty="0" smtClean="0"/>
          </a:p>
          <a:p>
            <a:pPr lvl="1">
              <a:defRPr/>
            </a:pPr>
            <a:r>
              <a:rPr lang="en-GB" sz="1200" dirty="0"/>
              <a:t>R4-1609241	Network Assistance in NR waveform </a:t>
            </a:r>
            <a:r>
              <a:rPr lang="en-GB" sz="1200" dirty="0" smtClean="0"/>
              <a:t>selection, </a:t>
            </a:r>
            <a:r>
              <a:rPr lang="en-GB" sz="1200" i="1" dirty="0"/>
              <a:t>AT&amp;T</a:t>
            </a:r>
            <a:endParaRPr lang="en-GB" sz="1200" dirty="0" smtClean="0"/>
          </a:p>
          <a:p>
            <a:pPr lvl="1">
              <a:defRPr/>
            </a:pPr>
            <a:r>
              <a:rPr lang="en-GB" sz="1200" dirty="0"/>
              <a:t>R4-1609413	Consideration on In-band emission requirements for mixed </a:t>
            </a:r>
            <a:r>
              <a:rPr lang="en-GB" sz="1200" dirty="0" smtClean="0"/>
              <a:t>numerologies, </a:t>
            </a:r>
            <a:r>
              <a:rPr lang="en-GB" sz="1200" i="1" dirty="0" smtClean="0"/>
              <a:t>Huawei</a:t>
            </a:r>
            <a:r>
              <a:rPr lang="en-GB" sz="1200" i="1" dirty="0"/>
              <a:t>, Hisilicon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R4-1609221	NR UL in-band emissions and EVM requirements at UE </a:t>
            </a:r>
            <a:r>
              <a:rPr lang="en-GB" sz="1200" dirty="0" smtClean="0"/>
              <a:t>TX, </a:t>
            </a:r>
            <a:r>
              <a:rPr lang="en-GB" sz="1200" i="1" dirty="0"/>
              <a:t>Nokia, Alcatel-Lucent Shanghai </a:t>
            </a:r>
            <a:r>
              <a:rPr lang="en-GB" sz="1200" i="1" dirty="0" smtClean="0"/>
              <a:t>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R4-1609414	Consideration on In-band selectivity requirements for mixed </a:t>
            </a:r>
            <a:r>
              <a:rPr lang="en-GB" sz="1200" dirty="0" smtClean="0"/>
              <a:t>numerologies, </a:t>
            </a:r>
            <a:r>
              <a:rPr lang="en-GB" sz="1200" i="1" dirty="0"/>
              <a:t>Huawei, </a:t>
            </a:r>
            <a:r>
              <a:rPr lang="en-GB" sz="1200" i="1" dirty="0" smtClean="0"/>
              <a:t>Hisilicon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R4-1609227	NR DL selectivity requirements at UE </a:t>
            </a:r>
            <a:r>
              <a:rPr lang="en-GB" sz="1200" dirty="0" smtClean="0"/>
              <a:t>RX, </a:t>
            </a:r>
            <a:r>
              <a:rPr lang="en-GB" sz="1200" i="1" dirty="0"/>
              <a:t>Nokia, Alcatel-Lucent Shanghai </a:t>
            </a:r>
            <a:r>
              <a:rPr lang="en-GB" sz="1200" i="1" dirty="0" smtClean="0"/>
              <a:t>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R4-1609223	NR UL selectivity requirements at BS </a:t>
            </a:r>
            <a:r>
              <a:rPr lang="en-GB" sz="1200" dirty="0" smtClean="0"/>
              <a:t>RX, </a:t>
            </a:r>
            <a:r>
              <a:rPr lang="en-GB" sz="1200" i="1" dirty="0"/>
              <a:t>Nokia, Alcatel-Lucent Shanghai </a:t>
            </a:r>
            <a:r>
              <a:rPr lang="en-GB" sz="1200" i="1" dirty="0" smtClean="0"/>
              <a:t>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R4-1609737	Necessity of EVM and in-band emission and its testability for NR </a:t>
            </a:r>
            <a:r>
              <a:rPr lang="en-GB" sz="1200" dirty="0" smtClean="0"/>
              <a:t>BS, </a:t>
            </a:r>
            <a:r>
              <a:rPr lang="en-GB" sz="1200" i="1" dirty="0"/>
              <a:t>NTT DOCOMO, INC.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R4-1609225	NR DL in-band EVM and emission requirements at BS </a:t>
            </a:r>
            <a:r>
              <a:rPr lang="en-GB" sz="1200" dirty="0" smtClean="0"/>
              <a:t>TX, </a:t>
            </a:r>
            <a:r>
              <a:rPr lang="en-GB" sz="1200" i="1" dirty="0"/>
              <a:t>Nokia, Alcatel-Lucent Shanghai </a:t>
            </a:r>
            <a:r>
              <a:rPr lang="en-GB" sz="1200" i="1" dirty="0" smtClean="0"/>
              <a:t>Bell</a:t>
            </a:r>
          </a:p>
          <a:p>
            <a:pPr lvl="1">
              <a:defRPr/>
            </a:pPr>
            <a:r>
              <a:rPr lang="en-GB" sz="1200" i="1" dirty="0" smtClean="0"/>
              <a:t>R4-1609666	</a:t>
            </a:r>
            <a:r>
              <a:rPr lang="en-GB" sz="1200" dirty="0"/>
              <a:t>Considerations on EVM requirement in NR, </a:t>
            </a:r>
            <a:r>
              <a:rPr lang="en-GB" sz="1200" i="1" dirty="0"/>
              <a:t>ZTE, ZTE Microelectronics</a:t>
            </a:r>
            <a:endParaRPr lang="en-US" sz="1200" dirty="0"/>
          </a:p>
          <a:p>
            <a:pPr>
              <a:defRPr/>
            </a:pPr>
            <a:r>
              <a:rPr lang="en-US" sz="2400" dirty="0"/>
              <a:t>This contribution summaries the issues and agreed WF for </a:t>
            </a:r>
            <a:r>
              <a:rPr lang="en-US" sz="2400" dirty="0" smtClean="0"/>
              <a:t>in-band </a:t>
            </a:r>
            <a:r>
              <a:rPr lang="en-US" sz="2400" dirty="0" smtClean="0"/>
              <a:t>requirements</a:t>
            </a:r>
          </a:p>
          <a:p>
            <a:pPr>
              <a:defRPr/>
            </a:pPr>
            <a:r>
              <a:rPr lang="en-US" sz="2400" dirty="0" smtClean="0"/>
              <a:t>Scenarios were discussed considering usage of different numerology configurations within a service and with different services </a:t>
            </a: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 smtClean="0"/>
              <a:t>Scenarios and assumptions</a:t>
            </a:r>
            <a:endParaRPr lang="en-US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0160"/>
            <a:ext cx="8363272" cy="4781128"/>
          </a:xfrm>
        </p:spPr>
        <p:txBody>
          <a:bodyPr/>
          <a:lstStyle/>
          <a:p>
            <a:r>
              <a:rPr lang="en-GB" sz="2000" b="1" dirty="0" smtClean="0"/>
              <a:t>Develop </a:t>
            </a:r>
            <a:r>
              <a:rPr lang="en-GB" sz="2000" b="1" dirty="0"/>
              <a:t>NR DL and UL in-band emission,  EVM and in-band selectivity requirements with different numerologies </a:t>
            </a:r>
            <a:r>
              <a:rPr lang="en-GB" sz="2000" b="1" dirty="0" smtClean="0"/>
              <a:t>on </a:t>
            </a:r>
            <a:r>
              <a:rPr lang="en-GB" sz="2000" b="1" dirty="0"/>
              <a:t>the same NR Carrier </a:t>
            </a:r>
            <a:endParaRPr lang="en-GB" sz="2000" b="1" dirty="0" smtClean="0"/>
          </a:p>
          <a:p>
            <a:r>
              <a:rPr lang="en-GB" sz="2000" b="1" dirty="0" smtClean="0"/>
              <a:t>In </a:t>
            </a:r>
            <a:r>
              <a:rPr lang="en-GB" sz="2000" b="1" dirty="0" smtClean="0"/>
              <a:t>first phase define two </a:t>
            </a:r>
            <a:r>
              <a:rPr lang="en-GB" sz="2000" b="1" dirty="0"/>
              <a:t>different </a:t>
            </a:r>
            <a:r>
              <a:rPr lang="en-GB" sz="2000" b="1" dirty="0" smtClean="0"/>
              <a:t>numerologies within </a:t>
            </a:r>
            <a:r>
              <a:rPr lang="en-GB" sz="2000" b="1" dirty="0"/>
              <a:t>one NR </a:t>
            </a:r>
            <a:r>
              <a:rPr lang="en-GB" sz="2000" b="1" dirty="0" smtClean="0"/>
              <a:t>carrier</a:t>
            </a:r>
          </a:p>
          <a:p>
            <a:pPr lvl="1"/>
            <a:r>
              <a:rPr lang="en-GB" sz="2000" b="1" dirty="0" smtClean="0"/>
              <a:t>Sub-block 1 with </a:t>
            </a:r>
            <a:r>
              <a:rPr lang="en-GB" sz="2000" b="1" dirty="0"/>
              <a:t>15kHz </a:t>
            </a:r>
            <a:r>
              <a:rPr lang="en-GB" sz="2000" b="1" dirty="0" smtClean="0"/>
              <a:t>SCS</a:t>
            </a:r>
            <a:endParaRPr lang="en-GB" sz="2000" b="1" strike="sngStrike" dirty="0" smtClean="0"/>
          </a:p>
          <a:p>
            <a:pPr lvl="1"/>
            <a:r>
              <a:rPr lang="en-GB" sz="2000" b="1" dirty="0" smtClean="0"/>
              <a:t>Sub-block 2 with </a:t>
            </a:r>
            <a:r>
              <a:rPr lang="en-GB" sz="2000" b="1" dirty="0"/>
              <a:t>60kHz </a:t>
            </a:r>
            <a:r>
              <a:rPr lang="en-GB" sz="2000" b="1" dirty="0" smtClean="0"/>
              <a:t>SCS</a:t>
            </a:r>
            <a:endParaRPr lang="en-GB" sz="2000" b="1" strike="sngStrike" dirty="0" smtClean="0"/>
          </a:p>
          <a:p>
            <a:pPr lvl="1"/>
            <a:r>
              <a:rPr lang="en-GB" sz="2000" b="1" dirty="0" smtClean="0"/>
              <a:t>Sub-block </a:t>
            </a:r>
            <a:r>
              <a:rPr lang="en-GB" sz="2000" b="1" dirty="0"/>
              <a:t>BWs are FFS and will be investigated in conjunction with other related requirement definitions like EVM and in-band </a:t>
            </a:r>
            <a:r>
              <a:rPr lang="en-GB" sz="2000" b="1" dirty="0" smtClean="0"/>
              <a:t>emissions</a:t>
            </a:r>
            <a:endParaRPr lang="fi-FI" sz="2000" strike="sngStrike" dirty="0"/>
          </a:p>
          <a:p>
            <a:r>
              <a:rPr lang="en-GB" sz="2000" b="1" dirty="0" smtClean="0"/>
              <a:t>Develop </a:t>
            </a:r>
            <a:r>
              <a:rPr lang="en-GB" sz="2000" b="1" dirty="0" smtClean="0"/>
              <a:t>the </a:t>
            </a:r>
            <a:r>
              <a:rPr lang="en-GB" sz="2000" b="1" dirty="0"/>
              <a:t>in-band requirements </a:t>
            </a:r>
            <a:r>
              <a:rPr lang="en-GB" sz="2000" b="1" dirty="0" smtClean="0"/>
              <a:t>for below </a:t>
            </a:r>
            <a:r>
              <a:rPr lang="en-GB" sz="2000" b="1" dirty="0"/>
              <a:t>6 </a:t>
            </a:r>
            <a:r>
              <a:rPr lang="en-GB" sz="2000" b="1" dirty="0" smtClean="0"/>
              <a:t>GHz for </a:t>
            </a:r>
            <a:r>
              <a:rPr lang="en-GB" sz="2000" b="1" dirty="0"/>
              <a:t>different </a:t>
            </a:r>
            <a:r>
              <a:rPr lang="en-GB" sz="2000" b="1" dirty="0" smtClean="0"/>
              <a:t>numerologies</a:t>
            </a:r>
          </a:p>
          <a:p>
            <a:r>
              <a:rPr lang="en-GB" sz="2000" b="1" dirty="0"/>
              <a:t>Develop </a:t>
            </a:r>
            <a:r>
              <a:rPr lang="en-GB" sz="2000" b="1" dirty="0"/>
              <a:t>the </a:t>
            </a:r>
            <a:r>
              <a:rPr lang="en-GB" sz="2000" b="1" dirty="0"/>
              <a:t>in-band requirements for below </a:t>
            </a:r>
            <a:r>
              <a:rPr lang="en-GB" sz="2000" b="1" dirty="0" smtClean="0"/>
              <a:t>40 </a:t>
            </a:r>
            <a:r>
              <a:rPr lang="en-GB" sz="2000" b="1" dirty="0"/>
              <a:t>GHz </a:t>
            </a:r>
            <a:r>
              <a:rPr lang="en-GB" sz="2000" b="1" dirty="0"/>
              <a:t>for </a:t>
            </a:r>
            <a:r>
              <a:rPr lang="en-GB" sz="2000" b="1" dirty="0"/>
              <a:t>d</a:t>
            </a:r>
            <a:r>
              <a:rPr lang="en-GB" sz="2000" b="1" dirty="0" smtClean="0"/>
              <a:t>ifferent numerologies</a:t>
            </a:r>
            <a:endParaRPr lang="en-GB" sz="2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</a:t>
            </a:r>
            <a:r>
              <a:rPr lang="en-GB" dirty="0"/>
              <a:t>UL in-band emissions and EVM requirements at UE </a:t>
            </a:r>
            <a:r>
              <a:rPr lang="en-GB" dirty="0" smtClean="0"/>
              <a:t>TX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/>
          <a:lstStyle/>
          <a:p>
            <a:r>
              <a:rPr lang="en-GB" sz="1800" b="1" dirty="0" smtClean="0"/>
              <a:t>Perform </a:t>
            </a:r>
            <a:r>
              <a:rPr lang="en-GB" sz="1800" b="1" dirty="0"/>
              <a:t>link simulations with two numerologies next to each other in frequency domain to study how stringent UL in-band emission requirements would </a:t>
            </a:r>
            <a:r>
              <a:rPr lang="en-GB" sz="1800" b="1" dirty="0" smtClean="0"/>
              <a:t>benefit frequency </a:t>
            </a:r>
            <a:r>
              <a:rPr lang="en-GB" sz="1800" b="1" dirty="0"/>
              <a:t>domain </a:t>
            </a:r>
            <a:r>
              <a:rPr lang="en-GB" sz="1800" b="1" dirty="0" smtClean="0"/>
              <a:t>multiplexing </a:t>
            </a:r>
            <a:r>
              <a:rPr lang="fi-FI" sz="1800" b="1" dirty="0" smtClean="0"/>
              <a:t>of </a:t>
            </a:r>
            <a:r>
              <a:rPr lang="fi-FI" sz="1800" b="1" dirty="0" err="1" smtClean="0"/>
              <a:t>different</a:t>
            </a:r>
            <a:r>
              <a:rPr lang="fi-FI" sz="1800" b="1" dirty="0" smtClean="0"/>
              <a:t> </a:t>
            </a:r>
            <a:r>
              <a:rPr lang="fi-FI" sz="1800" b="1" dirty="0" err="1" smtClean="0"/>
              <a:t>numerologies</a:t>
            </a:r>
            <a:r>
              <a:rPr lang="fi-FI" sz="1800" b="1" dirty="0" smtClean="0"/>
              <a:t> </a:t>
            </a:r>
            <a:r>
              <a:rPr lang="fi-FI" sz="1800" b="1" dirty="0" err="1" smtClean="0"/>
              <a:t>within</a:t>
            </a:r>
            <a:r>
              <a:rPr lang="fi-FI" sz="1800" b="1" dirty="0" smtClean="0"/>
              <a:t> the </a:t>
            </a:r>
            <a:r>
              <a:rPr lang="fi-FI" sz="1800" b="1" dirty="0" err="1" smtClean="0"/>
              <a:t>same</a:t>
            </a:r>
            <a:r>
              <a:rPr lang="fi-FI" sz="1800" b="1" dirty="0" smtClean="0"/>
              <a:t> </a:t>
            </a:r>
            <a:r>
              <a:rPr lang="fi-FI" sz="1800" b="1" dirty="0" err="1" smtClean="0"/>
              <a:t>spectrum</a:t>
            </a:r>
            <a:r>
              <a:rPr lang="fi-FI" sz="1800" b="1" dirty="0" smtClean="0"/>
              <a:t> </a:t>
            </a:r>
            <a:r>
              <a:rPr lang="fi-FI" sz="1800" b="1" dirty="0" err="1" smtClean="0"/>
              <a:t>block</a:t>
            </a:r>
            <a:endParaRPr lang="fi-FI" sz="1800" dirty="0"/>
          </a:p>
          <a:p>
            <a:r>
              <a:rPr lang="en-GB" sz="1800" b="1" dirty="0" smtClean="0"/>
              <a:t>Develop </a:t>
            </a:r>
            <a:r>
              <a:rPr lang="en-GB" sz="1800" b="1" dirty="0"/>
              <a:t>first UE Tx in-band emission and EVM requirements for the baseline CP-OFDM baseline </a:t>
            </a:r>
            <a:r>
              <a:rPr lang="en-GB" sz="1800" b="1" dirty="0"/>
              <a:t>waveform </a:t>
            </a:r>
            <a:r>
              <a:rPr lang="en-GB" sz="1800" b="1" dirty="0"/>
              <a:t>assuming suitable spectral confinement methods </a:t>
            </a:r>
            <a:endParaRPr lang="fi-FI" sz="1800" b="1" dirty="0"/>
          </a:p>
          <a:p>
            <a:r>
              <a:rPr lang="en-GB" sz="1800" b="1" dirty="0" smtClean="0"/>
              <a:t>If </a:t>
            </a:r>
            <a:r>
              <a:rPr lang="en-GB" sz="1800" b="1" dirty="0"/>
              <a:t>the current LTE based UE Tx in-band emission requirement definition is reused in NR, update  the UE Tx in-band emission requirement definition so that both the same and different numerologies are verified as victim and aggressor UEs by checking all the numerologies in the test equipment receiver</a:t>
            </a:r>
            <a:endParaRPr lang="fi-FI" sz="1800" dirty="0"/>
          </a:p>
          <a:p>
            <a:pPr lvl="1"/>
            <a:r>
              <a:rPr lang="en-GB" sz="1800" b="1" dirty="0" smtClean="0"/>
              <a:t>Before </a:t>
            </a:r>
            <a:r>
              <a:rPr lang="en-GB" sz="1800" b="1" dirty="0"/>
              <a:t>agreeing the exact definition of NR UE Tx in-band emission requirement, study if it is feasible to define NR UE Tx in-band emission requirements in a new numerology independent </a:t>
            </a:r>
            <a:r>
              <a:rPr lang="en-GB" sz="1800" b="1" dirty="0" smtClean="0"/>
              <a:t>way</a:t>
            </a:r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2610422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</a:t>
            </a:r>
            <a:r>
              <a:rPr lang="en-GB" dirty="0"/>
              <a:t>DL selectivity requirements at UE </a:t>
            </a:r>
            <a:r>
              <a:rPr lang="en-GB" dirty="0" smtClean="0"/>
              <a:t>RX 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609600" y="2071389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b="1" dirty="0" smtClean="0"/>
              <a:t>Define </a:t>
            </a:r>
            <a:r>
              <a:rPr lang="en-GB" sz="2200" b="1" dirty="0"/>
              <a:t>DL in-band selectivity requirements at UE Rx </a:t>
            </a:r>
            <a:r>
              <a:rPr lang="en-GB" sz="2200" b="1" dirty="0" smtClean="0"/>
              <a:t>with different numerologies in adjacent wanted </a:t>
            </a:r>
            <a:r>
              <a:rPr lang="en-GB" sz="2200" b="1" dirty="0"/>
              <a:t>and interfering </a:t>
            </a:r>
            <a:r>
              <a:rPr lang="en-GB" sz="2200" b="1" dirty="0" smtClean="0"/>
              <a:t>sub-blocks</a:t>
            </a:r>
          </a:p>
          <a:p>
            <a:r>
              <a:rPr lang="en-GB" sz="2200" b="1" dirty="0"/>
              <a:t>Definition in mixed numerology case should follow the same format as uplink, taking the possible power imbalance level between numerologies into </a:t>
            </a:r>
            <a:r>
              <a:rPr lang="en-GB" sz="2200" b="1" dirty="0" smtClean="0"/>
              <a:t>consideration</a:t>
            </a:r>
          </a:p>
          <a:p>
            <a:r>
              <a:rPr lang="en-GB" sz="2200" b="1" dirty="0"/>
              <a:t>Investigate </a:t>
            </a:r>
            <a:r>
              <a:rPr lang="en-GB" sz="2200" b="1" dirty="0" smtClean="0"/>
              <a:t>the necessity of guard band for </a:t>
            </a:r>
            <a:r>
              <a:rPr lang="en-GB" sz="2200" b="1" dirty="0"/>
              <a:t>the targeted </a:t>
            </a:r>
            <a:r>
              <a:rPr lang="en-GB" sz="2200" b="1" dirty="0" smtClean="0"/>
              <a:t>modulation</a:t>
            </a:r>
            <a:endParaRPr lang="fi-FI" sz="2200" b="1" dirty="0"/>
          </a:p>
          <a:p>
            <a:endParaRPr lang="fi-FI" sz="2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r>
              <a:rPr lang="en-GB" dirty="0"/>
              <a:t>NR DL </a:t>
            </a:r>
            <a:r>
              <a:rPr lang="en-GB" dirty="0" smtClean="0"/>
              <a:t>EVM </a:t>
            </a:r>
            <a:r>
              <a:rPr lang="en-GB" dirty="0"/>
              <a:t>and in-band </a:t>
            </a:r>
            <a:r>
              <a:rPr lang="en-GB" dirty="0" smtClean="0"/>
              <a:t>emission </a:t>
            </a:r>
            <a:r>
              <a:rPr lang="en-GB" dirty="0"/>
              <a:t>requirements at BS </a:t>
            </a:r>
            <a:r>
              <a:rPr lang="en-GB" dirty="0" smtClean="0"/>
              <a:t>TX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28592"/>
          </a:xfrm>
        </p:spPr>
        <p:txBody>
          <a:bodyPr/>
          <a:lstStyle/>
          <a:p>
            <a:r>
              <a:rPr lang="en-GB" sz="1800" b="1" dirty="0" smtClean="0"/>
              <a:t>EVM is required regardless on single or mixed numerology</a:t>
            </a:r>
          </a:p>
          <a:p>
            <a:pPr lvl="1"/>
            <a:r>
              <a:rPr lang="en-GB" sz="1800" b="1" dirty="0" smtClean="0"/>
              <a:t>Define two </a:t>
            </a:r>
            <a:r>
              <a:rPr lang="en-GB" sz="1800" b="1" dirty="0"/>
              <a:t>numerology EVM requirements with two sub-blocks with different numerologies </a:t>
            </a:r>
            <a:endParaRPr lang="en-GB" sz="1800" b="1" dirty="0" smtClean="0"/>
          </a:p>
          <a:p>
            <a:pPr lvl="1"/>
            <a:r>
              <a:rPr lang="en-GB" sz="1800" b="1" dirty="0" smtClean="0"/>
              <a:t>Further </a:t>
            </a:r>
            <a:r>
              <a:rPr lang="en-GB" sz="1800" b="1" dirty="0"/>
              <a:t>study on the issue that EVMs are unevenly distributed among the allocated resource </a:t>
            </a:r>
            <a:r>
              <a:rPr lang="en-GB" sz="1800" b="1" dirty="0" smtClean="0"/>
              <a:t>blocks</a:t>
            </a:r>
            <a:endParaRPr lang="en-GB" sz="1800" b="1" dirty="0"/>
          </a:p>
          <a:p>
            <a:pPr lvl="1"/>
            <a:r>
              <a:rPr lang="en-GB" sz="1800" b="1" dirty="0"/>
              <a:t>High order modulation up to 256QAM </a:t>
            </a:r>
            <a:r>
              <a:rPr lang="en-GB" sz="1800" b="1" dirty="0" smtClean="0"/>
              <a:t>can </a:t>
            </a:r>
            <a:r>
              <a:rPr lang="en-GB" sz="1800" b="1" dirty="0"/>
              <a:t>be studied in the </a:t>
            </a:r>
            <a:r>
              <a:rPr lang="en-GB" sz="1800" b="1" dirty="0" smtClean="0"/>
              <a:t>evaluation</a:t>
            </a:r>
            <a:endParaRPr lang="en-GB" sz="1800" b="1" dirty="0" smtClean="0"/>
          </a:p>
          <a:p>
            <a:r>
              <a:rPr lang="en-GB" sz="1800" b="1" dirty="0" smtClean="0"/>
              <a:t>Evaluate </a:t>
            </a:r>
            <a:r>
              <a:rPr lang="en-GB" sz="1800" b="1" dirty="0" smtClean="0"/>
              <a:t>the feasibility to specify </a:t>
            </a:r>
            <a:r>
              <a:rPr lang="en-GB" sz="1800" b="1" dirty="0" smtClean="0"/>
              <a:t>UL </a:t>
            </a:r>
            <a:r>
              <a:rPr lang="en-GB" sz="1800" b="1" dirty="0" smtClean="0"/>
              <a:t>based in-band emissions requirement for the BS</a:t>
            </a:r>
          </a:p>
          <a:p>
            <a:r>
              <a:rPr lang="en-GB" sz="1800" b="1" dirty="0" smtClean="0"/>
              <a:t>In </a:t>
            </a:r>
            <a:r>
              <a:rPr lang="en-GB" sz="1800" b="1" dirty="0"/>
              <a:t>the two numerology </a:t>
            </a:r>
            <a:r>
              <a:rPr lang="en-GB" sz="1800" b="1" dirty="0" smtClean="0"/>
              <a:t>case, EVM </a:t>
            </a:r>
            <a:r>
              <a:rPr lang="en-GB" sz="1800" b="1" dirty="0"/>
              <a:t>will be measured for both of the sub-blocks using the numerology used in a given </a:t>
            </a:r>
            <a:r>
              <a:rPr lang="en-GB" sz="1800" b="1" dirty="0" smtClean="0"/>
              <a:t>sub-block </a:t>
            </a:r>
            <a:r>
              <a:rPr lang="en-GB" sz="1800" b="1" dirty="0"/>
              <a:t>edge PRBs </a:t>
            </a:r>
            <a:endParaRPr lang="en-GB" sz="1800" b="1" dirty="0" smtClean="0"/>
          </a:p>
          <a:p>
            <a:pPr lvl="1"/>
            <a:r>
              <a:rPr lang="en-GB" sz="1800" b="1" dirty="0" smtClean="0"/>
              <a:t>EVM performance of the edge subcarrier shall be covered</a:t>
            </a:r>
          </a:p>
          <a:p>
            <a:r>
              <a:rPr lang="en-GB" sz="1800" b="1" dirty="0" smtClean="0"/>
              <a:t>Investigate </a:t>
            </a:r>
            <a:r>
              <a:rPr lang="en-GB" sz="1800" b="1" dirty="0" smtClean="0"/>
              <a:t>the necessity of guard </a:t>
            </a:r>
            <a:r>
              <a:rPr lang="en-GB" sz="1800" b="1" dirty="0"/>
              <a:t>band for the two numerology EVM </a:t>
            </a:r>
            <a:r>
              <a:rPr lang="en-GB" sz="1800" b="1" dirty="0" smtClean="0"/>
              <a:t>requirements</a:t>
            </a:r>
            <a:endParaRPr lang="en-GB" sz="1800" b="1" strike="sngStrike" dirty="0" smtClean="0"/>
          </a:p>
          <a:p>
            <a:pPr lvl="1"/>
            <a:r>
              <a:rPr lang="fi-FI" sz="1800" b="1" dirty="0"/>
              <a:t>Evaluate also </a:t>
            </a:r>
            <a:r>
              <a:rPr lang="fi-FI" sz="1800" b="1" dirty="0" smtClean="0"/>
              <a:t>the feasibility </a:t>
            </a:r>
            <a:r>
              <a:rPr lang="fi-FI" sz="1800" b="1" dirty="0"/>
              <a:t>of zero guard band case</a:t>
            </a:r>
          </a:p>
          <a:p>
            <a:pPr lvl="1"/>
            <a:r>
              <a:rPr lang="fi-FI" sz="1800" b="1" dirty="0"/>
              <a:t>BS scheduler may decide the used guard </a:t>
            </a:r>
            <a:r>
              <a:rPr lang="fi-FI" sz="1800" b="1" dirty="0" smtClean="0"/>
              <a:t>band</a:t>
            </a:r>
          </a:p>
          <a:p>
            <a:pPr lvl="1"/>
            <a:r>
              <a:rPr lang="en-US" sz="1800" b="1" dirty="0" smtClean="0"/>
              <a:t>FFS if granularity is </a:t>
            </a:r>
            <a:r>
              <a:rPr lang="en-US" sz="1800" b="1" dirty="0"/>
              <a:t>based on </a:t>
            </a:r>
            <a:r>
              <a:rPr lang="en-US" sz="1800" b="1" dirty="0" smtClean="0"/>
              <a:t>PRB or SCS</a:t>
            </a:r>
            <a:endParaRPr lang="fi-FI" sz="1800" b="1" dirty="0"/>
          </a:p>
          <a:p>
            <a:endParaRPr lang="fi-FI" sz="1800" dirty="0" smtClean="0"/>
          </a:p>
          <a:p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2070219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NR UL selectivity requirements at BS </a:t>
            </a:r>
            <a:r>
              <a:rPr lang="en-GB" dirty="0" smtClean="0"/>
              <a:t>RX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dirty="0"/>
              <a:t>The uplink in-band selectivity requirement definition in </a:t>
            </a:r>
            <a:r>
              <a:rPr lang="en-GB" sz="2000" b="1" dirty="0" smtClean="0"/>
              <a:t>single and mixed </a:t>
            </a:r>
            <a:r>
              <a:rPr lang="en-GB" sz="2000" b="1" dirty="0"/>
              <a:t>numerology case should target for sub-block edge PRB(s)</a:t>
            </a:r>
          </a:p>
          <a:p>
            <a:pPr lvl="1"/>
            <a:r>
              <a:rPr lang="en-GB" sz="1600" b="1" dirty="0"/>
              <a:t>Verify the overall performance in addition </a:t>
            </a:r>
          </a:p>
          <a:p>
            <a:r>
              <a:rPr lang="en-GB" sz="1800" b="1" dirty="0" smtClean="0"/>
              <a:t>Spatial aspects to be considered</a:t>
            </a:r>
          </a:p>
          <a:p>
            <a:r>
              <a:rPr lang="en-GB" sz="1800" b="1" dirty="0" smtClean="0"/>
              <a:t>RAN4 </a:t>
            </a:r>
            <a:r>
              <a:rPr lang="en-GB" sz="1800" b="1" dirty="0"/>
              <a:t>will use the following assumptions and priorities for developing UL in-band selectivity requirements at BS Rx:</a:t>
            </a:r>
            <a:endParaRPr lang="fi-FI" sz="1800" dirty="0"/>
          </a:p>
          <a:p>
            <a:pPr marL="800100" lvl="1" indent="-342900">
              <a:buFont typeface="+mj-lt"/>
              <a:buAutoNum type="alphaUcPeriod"/>
            </a:pPr>
            <a:r>
              <a:rPr lang="en-US" sz="1600" b="1" dirty="0"/>
              <a:t>First requirements using the baseline CP-OFDM signal both for wanted and inferring signals  </a:t>
            </a:r>
            <a:endParaRPr lang="fi-FI" sz="1600" dirty="0"/>
          </a:p>
          <a:p>
            <a:pPr marL="800100" lvl="1" indent="-342900">
              <a:buFont typeface="+mj-lt"/>
              <a:buAutoNum type="alphaUcPeriod"/>
            </a:pPr>
            <a:r>
              <a:rPr lang="en-US" sz="1600" b="1" dirty="0"/>
              <a:t>Requirements both with the same and different numerologies for wanted and interfering </a:t>
            </a:r>
            <a:r>
              <a:rPr lang="en-US" sz="1600" b="1" dirty="0" smtClean="0"/>
              <a:t>signals</a:t>
            </a:r>
            <a:endParaRPr lang="fi-FI" sz="1600" dirty="0"/>
          </a:p>
          <a:p>
            <a:pPr marL="800100" lvl="1" indent="-342900">
              <a:buFont typeface="+mj-lt"/>
              <a:buAutoNum type="alphaUcPeriod"/>
            </a:pPr>
            <a:r>
              <a:rPr lang="en-US" sz="1600" b="1" dirty="0"/>
              <a:t>First requirements using time-aligned wanted and interfering signals. Later requirements for asynchronous cases with non-time-aligned signals</a:t>
            </a:r>
            <a:endParaRPr lang="fi-FI" sz="1600" dirty="0"/>
          </a:p>
          <a:p>
            <a:pPr marL="800100" lvl="1" indent="-342900">
              <a:buFont typeface="+mj-lt"/>
              <a:buAutoNum type="alphaUcPeriod"/>
            </a:pPr>
            <a:r>
              <a:rPr lang="en-US" sz="1600" b="1" dirty="0" smtClean="0"/>
              <a:t>Investigate </a:t>
            </a:r>
            <a:r>
              <a:rPr lang="en-US" sz="1600" b="1" dirty="0" smtClean="0"/>
              <a:t>suitable </a:t>
            </a:r>
            <a:r>
              <a:rPr lang="en-US" sz="1600" b="1" dirty="0"/>
              <a:t>guard band between the wanted and interfering signals in case of mixed numerologies and/or non-time aligned </a:t>
            </a:r>
            <a:r>
              <a:rPr lang="en-US" sz="1600" b="1" dirty="0" smtClean="0"/>
              <a:t>signals</a:t>
            </a:r>
            <a:endParaRPr lang="fi-FI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30762</TotalTime>
  <Words>576</Words>
  <Application>Microsoft Office PowerPoint</Application>
  <PresentationFormat>On-screen Show (4:3)</PresentationFormat>
  <Paragraphs>61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SimSun</vt:lpstr>
      <vt:lpstr>Arial</vt:lpstr>
      <vt:lpstr>Calibri</vt:lpstr>
      <vt:lpstr>Office 主题</vt:lpstr>
      <vt:lpstr>Way forward on in-band  requirements for NR</vt:lpstr>
      <vt:lpstr>Background</vt:lpstr>
      <vt:lpstr>Scenarios and assumptions</vt:lpstr>
      <vt:lpstr>NR UL in-band emissions and EVM requirements at UE TX</vt:lpstr>
      <vt:lpstr>NR DL selectivity requirements at UE RX </vt:lpstr>
      <vt:lpstr>NR DL EVM and in-band emission requirements at BS TX</vt:lpstr>
      <vt:lpstr>NR UL selectivity requirements at BS RX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Saynajakangas, Tuomo (Nokia - FI/Oulu)</cp:lastModifiedBy>
  <cp:revision>305</cp:revision>
  <dcterms:created xsi:type="dcterms:W3CDTF">2014-03-20T14:32:54Z</dcterms:created>
  <dcterms:modified xsi:type="dcterms:W3CDTF">2016-11-18T22:46:15Z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