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7" r:id="rId3"/>
    <p:sldId id="282" r:id="rId4"/>
    <p:sldId id="284" r:id="rId5"/>
    <p:sldId id="283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11/18/2016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‹N°›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A-MPR simulation assumptions for Band 68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</a:t>
            </a:r>
            <a:r>
              <a:rPr lang="en-US" altLang="sv-SE" sz="3000" dirty="0" smtClean="0">
                <a:solidFill>
                  <a:schemeClr val="tx1"/>
                </a:solidFill>
              </a:rPr>
              <a:t>8.32.2</a:t>
            </a:r>
            <a:endParaRPr lang="en-US" altLang="sv-SE" sz="30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 smtClean="0">
                <a:solidFill>
                  <a:schemeClr val="tx1"/>
                </a:solidFill>
              </a:rPr>
              <a:t>Airbus DS SLC</a:t>
            </a:r>
            <a:r>
              <a:rPr lang="sv-SE" altLang="sv-SE" sz="3000" smtClean="0">
                <a:solidFill>
                  <a:schemeClr val="tx1"/>
                </a:solidFill>
              </a:rPr>
              <a:t>, </a:t>
            </a:r>
            <a:r>
              <a:rPr lang="sv-SE" altLang="sv-SE" sz="3000" smtClean="0">
                <a:solidFill>
                  <a:schemeClr val="tx1"/>
                </a:solidFill>
              </a:rPr>
              <a:t>Nokia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81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400" b="1" dirty="0" smtClean="0">
                <a:cs typeface="Arial" panose="020B0604020202020204" pitchFamily="34" charset="0"/>
              </a:rPr>
              <a:t>	</a:t>
            </a:r>
            <a:r>
              <a:rPr lang="en-US" altLang="sv-SE" sz="2000" b="1" dirty="0" smtClean="0">
                <a:cs typeface="Arial" panose="020B0604020202020204" pitchFamily="34" charset="0"/>
              </a:rPr>
              <a:t>R4-1610832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 smtClean="0">
                <a:cs typeface="Arial" panose="020B0604020202020204" pitchFamily="34" charset="0"/>
              </a:rPr>
              <a:t>Reno, NV, US, 14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>
                <a:cs typeface="Arial" panose="020B0604020202020204" pitchFamily="34" charset="0"/>
              </a:rPr>
              <a:t>– </a:t>
            </a:r>
            <a:r>
              <a:rPr lang="en-US" altLang="sv-SE" sz="2000" b="1" dirty="0" smtClean="0">
                <a:cs typeface="Arial" panose="020B0604020202020204" pitchFamily="34" charset="0"/>
              </a:rPr>
              <a:t>18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November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 smtClean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dirty="0" smtClean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916832"/>
            <a:ext cx="8425184" cy="395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 smtClean="0"/>
              <a:t>In ECC Decision (16)02, two requirements are defined for LTE signal within 698 – 703MHz frequency range for DTV protection:</a:t>
            </a:r>
          </a:p>
          <a:p>
            <a:pPr lvl="1">
              <a:defRPr/>
            </a:pPr>
            <a:r>
              <a:rPr lang="en-US" sz="2000" dirty="0"/>
              <a:t>-42dBm/8MHz, </a:t>
            </a:r>
            <a:r>
              <a:rPr lang="en-US" sz="2000" dirty="0" smtClean="0"/>
              <a:t>for </a:t>
            </a:r>
            <a:r>
              <a:rPr lang="en-US" sz="2000" dirty="0"/>
              <a:t>normal environmental conditions</a:t>
            </a:r>
            <a:endParaRPr lang="en-US" sz="2000" dirty="0" smtClean="0"/>
          </a:p>
          <a:p>
            <a:pPr lvl="1">
              <a:defRPr/>
            </a:pPr>
            <a:r>
              <a:rPr lang="en-US" sz="2000" dirty="0" smtClean="0"/>
              <a:t>-30dBm/8Mz, for extreme environmental </a:t>
            </a:r>
            <a:r>
              <a:rPr lang="en-US" sz="2000" dirty="0"/>
              <a:t>conditions</a:t>
            </a:r>
            <a:endParaRPr lang="en-US" sz="2000" dirty="0" smtClean="0"/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endParaRPr lang="en-US" altLang="en-US" sz="2000" dirty="0" smtClean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 smtClean="0"/>
              <a:t>Way Forward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916832"/>
            <a:ext cx="8425184" cy="395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 smtClean="0"/>
              <a:t>RAN4 to agree on two simulation assumptions sets for the definition of A-MPR requirements (for normal and extreme environmental conditions)</a:t>
            </a:r>
          </a:p>
          <a:p>
            <a:pPr lvl="1">
              <a:defRPr/>
            </a:pPr>
            <a:r>
              <a:rPr lang="en-US" sz="2000" dirty="0" smtClean="0"/>
              <a:t>As proposed in [2] and summarized on the next slide</a:t>
            </a:r>
          </a:p>
          <a:p>
            <a:pPr>
              <a:defRPr/>
            </a:pPr>
            <a:r>
              <a:rPr lang="en-US" sz="2400" dirty="0" smtClean="0"/>
              <a:t>A-MPR requirements to be defined based on the most stringent simulation assumptions sets </a:t>
            </a:r>
          </a:p>
          <a:p>
            <a:pPr>
              <a:defRPr/>
            </a:pPr>
            <a:r>
              <a:rPr lang="en-US" sz="2400" dirty="0"/>
              <a:t>R</a:t>
            </a:r>
            <a:r>
              <a:rPr lang="en-US" sz="2400" dirty="0" smtClean="0"/>
              <a:t>esults </a:t>
            </a:r>
            <a:r>
              <a:rPr lang="en-US" sz="2400" dirty="0"/>
              <a:t>based on split-filter approach </a:t>
            </a:r>
            <a:r>
              <a:rPr lang="en-US" sz="2400" dirty="0" smtClean="0"/>
              <a:t>as </a:t>
            </a:r>
            <a:r>
              <a:rPr lang="en-US" sz="2400" dirty="0"/>
              <a:t>discussed in [1] </a:t>
            </a:r>
            <a:r>
              <a:rPr lang="en-US" sz="2400" dirty="0" smtClean="0"/>
              <a:t>can also </a:t>
            </a:r>
            <a:r>
              <a:rPr lang="en-US" sz="2400" dirty="0"/>
              <a:t>be provided.</a:t>
            </a:r>
            <a:endParaRPr lang="fr-FR" sz="2400" dirty="0"/>
          </a:p>
          <a:p>
            <a:pPr>
              <a:defRPr/>
            </a:pPr>
            <a:endParaRPr lang="en-US" sz="2400" dirty="0"/>
          </a:p>
          <a:p>
            <a:pPr lvl="1">
              <a:defRPr/>
            </a:pPr>
            <a:endParaRPr lang="en-US" sz="20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27032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 smtClean="0"/>
              <a:t>Simulation parameters for normal and extreme conditions (from [2])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731860"/>
              </p:ext>
            </p:extLst>
          </p:nvPr>
        </p:nvGraphicFramePr>
        <p:xfrm>
          <a:off x="467544" y="1844824"/>
          <a:ext cx="8352927" cy="45988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8573"/>
                <a:gridCol w="973795"/>
                <a:gridCol w="862777"/>
                <a:gridCol w="1392594"/>
                <a:gridCol w="1392594"/>
                <a:gridCol w="1392594"/>
              </a:tblGrid>
              <a:tr h="3943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Tx chain performances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Worst case relative filter rejection (dB)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813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Extreme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Normal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Frequency (MHz)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Extreme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Normal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Modulator IQ – image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28dB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28dB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693.5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5.7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10.9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Modulator carrier leakage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28dBc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28dBc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692.5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10.9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18.4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Modulator C_IM3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60dBc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60dBc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691.5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18.4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26.2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UTRA ACLR 1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33dB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36.5dB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690.5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26.2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30.6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340">
                <a:tc rowSpan="4"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689.5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30.6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31.7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340">
                <a:tc gridSpan="3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688.5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31.7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32.2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340">
                <a:tc gridSpan="3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687.5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32.2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32.2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340">
                <a:tc gridSpan="3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686.5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32.2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32.2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605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 smtClean="0"/>
              <a:t>References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916832"/>
            <a:ext cx="8425184" cy="395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 smtClean="0"/>
              <a:t>[1] R4-1609839: Band </a:t>
            </a:r>
            <a:r>
              <a:rPr lang="en-US" sz="2400" dirty="0"/>
              <a:t>68 modifications for PPDR use in </a:t>
            </a:r>
            <a:r>
              <a:rPr lang="en-US" sz="2400" dirty="0" smtClean="0"/>
              <a:t>Europe, Nokia</a:t>
            </a:r>
          </a:p>
          <a:p>
            <a:pPr>
              <a:defRPr/>
            </a:pPr>
            <a:r>
              <a:rPr lang="en-US" sz="2400" dirty="0" smtClean="0"/>
              <a:t>[2</a:t>
            </a:r>
            <a:r>
              <a:rPr lang="en-US" sz="2400" dirty="0"/>
              <a:t>] </a:t>
            </a:r>
            <a:r>
              <a:rPr lang="en-US" sz="2400" dirty="0" smtClean="0"/>
              <a:t>R4-1610238: Band </a:t>
            </a:r>
            <a:r>
              <a:rPr lang="en-US" sz="2400" dirty="0"/>
              <a:t>68 compliance with ECC Decision (16)02: Simulation assumptions for normal environmental </a:t>
            </a:r>
            <a:r>
              <a:rPr lang="en-US" sz="2400" dirty="0" smtClean="0"/>
              <a:t>conditions, Airbus </a:t>
            </a:r>
            <a:r>
              <a:rPr lang="en-US" sz="2400" dirty="0"/>
              <a:t>DS SLC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 lvl="1">
              <a:defRPr/>
            </a:pPr>
            <a:endParaRPr lang="en-US" sz="20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70343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236</Words>
  <Application>Microsoft Office PowerPoint</Application>
  <PresentationFormat>Affichage à l'écran (4:3)</PresentationFormat>
  <Paragraphs>72</Paragraphs>
  <Slides>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Office 主题</vt:lpstr>
      <vt:lpstr>Way forward on A-MPR simulation assumptions for Band 68</vt:lpstr>
      <vt:lpstr>Background</vt:lpstr>
      <vt:lpstr>Way Forward</vt:lpstr>
      <vt:lpstr>Simulation parameters for normal and extreme conditions (from [2])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Eric Georgeaux (Airbus)</cp:lastModifiedBy>
  <cp:revision>288</cp:revision>
  <dcterms:created xsi:type="dcterms:W3CDTF">2014-03-20T14:32:54Z</dcterms:created>
  <dcterms:modified xsi:type="dcterms:W3CDTF">2016-11-18T18:11:04Z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