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59" r:id="rId5"/>
    <p:sldId id="262" r:id="rId6"/>
    <p:sldId id="265" r:id="rId7"/>
    <p:sldId id="264" r:id="rId8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63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9C3D-5C8A-4B1F-8C3A-40A827348B71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39E5-0B70-499D-B302-B8318DA8D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7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8"/>
            <a:ext cx="10361852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6903"/>
            <a:ext cx="103618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6713"/>
            <a:ext cx="103618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0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538621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538621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2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2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3"/>
            <a:ext cx="38602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UE ON/OFF mask for </a:t>
            </a:r>
            <a:r>
              <a:rPr lang="en-US" altLang="zh-CN" dirty="0" err="1"/>
              <a:t>sTTI</a:t>
            </a:r>
            <a:r>
              <a:rPr lang="en-US" altLang="zh-CN" dirty="0"/>
              <a:t> operation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4268688"/>
            <a:ext cx="8533290" cy="1752600"/>
          </a:xfrm>
        </p:spPr>
        <p:txBody>
          <a:bodyPr/>
          <a:lstStyle/>
          <a:p>
            <a:r>
              <a:rPr lang="en-US" altLang="zh-CN" dirty="0"/>
              <a:t>Ericsson</a:t>
            </a:r>
            <a:r>
              <a:rPr lang="en-US" altLang="zh-CN"/>
              <a:t>, Huawei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088" y="416470"/>
            <a:ext cx="71110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b="1" dirty="0"/>
              <a:t>3GPP TSG-RAN WG4 Meeting #81</a:t>
            </a:r>
            <a:endParaRPr lang="zh-CN" altLang="zh-CN" dirty="0"/>
          </a:p>
          <a:p>
            <a:r>
              <a:rPr lang="en-US" altLang="zh-CN" b="1" dirty="0"/>
              <a:t>Reno, USA, 14-18 Nov, 2016</a:t>
            </a:r>
          </a:p>
          <a:p>
            <a:r>
              <a:rPr lang="en-US" altLang="zh-CN" b="1" dirty="0"/>
              <a:t>Agenda Item:</a:t>
            </a:r>
            <a:r>
              <a:rPr lang="en-US" altLang="zh-CN" dirty="0"/>
              <a:t>	</a:t>
            </a:r>
            <a:r>
              <a:rPr lang="en-US" altLang="zh-CN" b="1" dirty="0"/>
              <a:t>10.1.3</a:t>
            </a:r>
            <a:endParaRPr lang="zh-CN" altLang="zh-CN" dirty="0"/>
          </a:p>
          <a:p>
            <a:r>
              <a:rPr lang="en-US" altLang="zh-CN" b="1" dirty="0"/>
              <a:t>Document for:</a:t>
            </a:r>
            <a:r>
              <a:rPr lang="en-US" altLang="zh-CN" dirty="0"/>
              <a:t>	</a:t>
            </a:r>
            <a:r>
              <a:rPr lang="en-US" altLang="zh-CN" b="1" dirty="0"/>
              <a:t>Approval</a:t>
            </a:r>
            <a:endParaRPr lang="zh-CN" altLang="zh-C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>
                <a:ea typeface="MS PGothic" panose="020B0600070205080204" pitchFamily="34" charset="-128"/>
              </a:rPr>
              <a:t>R4-1610789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Core requirement related to “Shorten TTI and processing time reduction” WI started in RAN4#81 meeting</a:t>
            </a:r>
            <a:endParaRPr lang="en-GB" altLang="zh-CN" sz="2800" dirty="0"/>
          </a:p>
          <a:p>
            <a:endParaRPr lang="sv-SE" sz="2800" dirty="0"/>
          </a:p>
          <a:p>
            <a:r>
              <a:rPr lang="sv-SE" sz="2800" dirty="0"/>
              <a:t>Potential impacts on UE ON/OFF mask for </a:t>
            </a:r>
            <a:r>
              <a:rPr lang="sv-SE" sz="2800" dirty="0" err="1"/>
              <a:t>sTTI</a:t>
            </a:r>
            <a:r>
              <a:rPr lang="sv-SE" sz="2800" dirty="0"/>
              <a:t> operation is </a:t>
            </a:r>
            <a:r>
              <a:rPr lang="sv-SE" sz="2800" dirty="0" err="1"/>
              <a:t>discussed</a:t>
            </a:r>
            <a:r>
              <a:rPr lang="sv-SE" sz="2800" dirty="0"/>
              <a:t> in </a:t>
            </a:r>
            <a:r>
              <a:rPr lang="sv-SE" sz="2800" dirty="0" err="1"/>
              <a:t>following</a:t>
            </a:r>
            <a:r>
              <a:rPr lang="sv-SE" sz="2800" dirty="0"/>
              <a:t> </a:t>
            </a:r>
            <a:r>
              <a:rPr lang="sv-SE" sz="2800" dirty="0" err="1"/>
              <a:t>contributions</a:t>
            </a:r>
            <a:r>
              <a:rPr lang="sv-SE" sz="2800" dirty="0"/>
              <a:t>:</a:t>
            </a:r>
          </a:p>
          <a:p>
            <a:pPr lvl="1"/>
            <a:r>
              <a:rPr lang="sv-SE" sz="2400" dirty="0"/>
              <a:t>R4-1609383: </a:t>
            </a:r>
            <a:r>
              <a:rPr lang="sv-SE" sz="2400" dirty="0" err="1"/>
              <a:t>Discussion</a:t>
            </a:r>
            <a:r>
              <a:rPr lang="sv-SE" sz="2400" dirty="0"/>
              <a:t> on UL ON/OFF </a:t>
            </a:r>
            <a:r>
              <a:rPr lang="sv-SE" sz="2400" dirty="0" err="1"/>
              <a:t>time</a:t>
            </a:r>
            <a:r>
              <a:rPr lang="sv-SE" sz="2400" dirty="0"/>
              <a:t> mask, </a:t>
            </a:r>
            <a:r>
              <a:rPr lang="sv-SE" sz="2400" dirty="0" err="1"/>
              <a:t>Huawei</a:t>
            </a:r>
            <a:r>
              <a:rPr lang="sv-SE" sz="2400" dirty="0"/>
              <a:t>, </a:t>
            </a:r>
            <a:r>
              <a:rPr lang="sv-SE" sz="2400" dirty="0" err="1"/>
              <a:t>Hisilicon</a:t>
            </a:r>
            <a:endParaRPr lang="sv-SE" sz="2400" dirty="0"/>
          </a:p>
          <a:p>
            <a:pPr lvl="1"/>
            <a:r>
              <a:rPr lang="sv-SE" sz="2400" dirty="0"/>
              <a:t>R4-1609501: </a:t>
            </a:r>
            <a:r>
              <a:rPr lang="sv-SE" sz="2400" dirty="0" err="1"/>
              <a:t>Discussion</a:t>
            </a:r>
            <a:r>
              <a:rPr lang="sv-SE" sz="2400" dirty="0"/>
              <a:t> on ON/OFF </a:t>
            </a:r>
            <a:r>
              <a:rPr lang="sv-SE" sz="2400" dirty="0" err="1"/>
              <a:t>time</a:t>
            </a:r>
            <a:r>
              <a:rPr lang="sv-SE" sz="2400" dirty="0"/>
              <a:t> mask for </a:t>
            </a:r>
            <a:r>
              <a:rPr lang="sv-SE" sz="2400" dirty="0" err="1"/>
              <a:t>sTTI</a:t>
            </a:r>
            <a:r>
              <a:rPr lang="sv-SE" sz="2400" dirty="0"/>
              <a:t>, CATT</a:t>
            </a:r>
          </a:p>
          <a:p>
            <a:pPr lvl="1"/>
            <a:r>
              <a:rPr lang="sv-SE" sz="2400" dirty="0"/>
              <a:t>R4-1610472: </a:t>
            </a:r>
            <a:r>
              <a:rPr lang="sv-SE" sz="2400" dirty="0" err="1"/>
              <a:t>Implication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</a:t>
            </a:r>
            <a:r>
              <a:rPr lang="sv-SE" sz="2400" dirty="0" err="1"/>
              <a:t>sTTI</a:t>
            </a:r>
            <a:r>
              <a:rPr lang="sv-SE" sz="2400" dirty="0"/>
              <a:t> operation on UL ON/OFF </a:t>
            </a:r>
            <a:r>
              <a:rPr lang="sv-SE" sz="2400" dirty="0" err="1"/>
              <a:t>time</a:t>
            </a:r>
            <a:r>
              <a:rPr lang="sv-SE" sz="2400" dirty="0"/>
              <a:t> mask, Ericsson</a:t>
            </a:r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UL ON/OFF time mask has some relations to the </a:t>
            </a:r>
            <a:r>
              <a:rPr lang="en-US" dirty="0" err="1"/>
              <a:t>sTTI</a:t>
            </a:r>
            <a:r>
              <a:rPr lang="en-US" dirty="0"/>
              <a:t> performance.</a:t>
            </a:r>
          </a:p>
          <a:p>
            <a:endParaRPr lang="en-US" dirty="0"/>
          </a:p>
          <a:p>
            <a:r>
              <a:rPr lang="en-US" dirty="0"/>
              <a:t>Thus, suitable ON/OFF time mask need to be considered for 2-OS TTI pattern.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89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(1/4)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altLang="zh-CN" sz="3600" dirty="0" err="1"/>
              <a:t>Define</a:t>
            </a:r>
            <a:r>
              <a:rPr lang="sv-SE" altLang="zh-CN" sz="3600" dirty="0"/>
              <a:t> the general ON/OFF </a:t>
            </a:r>
            <a:r>
              <a:rPr lang="sv-SE" altLang="zh-CN" sz="3600" dirty="0" err="1"/>
              <a:t>time</a:t>
            </a:r>
            <a:r>
              <a:rPr lang="sv-SE" altLang="zh-CN" sz="3600" dirty="0"/>
              <a:t> mask for 2-OS TTI as </a:t>
            </a:r>
            <a:r>
              <a:rPr lang="sv-SE" altLang="zh-CN" sz="3600" dirty="0" err="1"/>
              <a:t>shown</a:t>
            </a:r>
            <a:r>
              <a:rPr lang="sv-SE" altLang="zh-CN" sz="3600" dirty="0"/>
              <a:t> </a:t>
            </a:r>
            <a:r>
              <a:rPr lang="sv-SE" altLang="zh-CN" sz="3600" dirty="0" err="1"/>
              <a:t>below</a:t>
            </a:r>
            <a:r>
              <a:rPr lang="sv-SE" altLang="zh-CN" sz="3600" dirty="0"/>
              <a:t>:</a:t>
            </a:r>
          </a:p>
          <a:p>
            <a:endParaRPr lang="sv-SE" altLang="zh-CN" sz="3600" dirty="0"/>
          </a:p>
          <a:p>
            <a:endParaRPr lang="sv-SE" altLang="zh-CN" sz="3600" dirty="0"/>
          </a:p>
          <a:p>
            <a:endParaRPr lang="sv-SE" altLang="zh-CN" sz="3600" dirty="0"/>
          </a:p>
          <a:p>
            <a:endParaRPr lang="sv-SE" altLang="zh-CN" sz="3600" dirty="0"/>
          </a:p>
          <a:p>
            <a:r>
              <a:rPr lang="sv-SE" altLang="zh-CN" sz="2800" dirty="0"/>
              <a:t>The </a:t>
            </a:r>
            <a:r>
              <a:rPr lang="sv-SE" altLang="zh-CN" sz="2800" dirty="0" err="1"/>
              <a:t>transient</a:t>
            </a:r>
            <a:r>
              <a:rPr lang="sv-SE" altLang="zh-CN" sz="2800" dirty="0"/>
              <a:t> period (ramp </a:t>
            </a:r>
            <a:r>
              <a:rPr lang="sv-SE" altLang="zh-CN" sz="2800" dirty="0" err="1"/>
              <a:t>up</a:t>
            </a:r>
            <a:r>
              <a:rPr lang="sv-SE" altLang="zh-CN" sz="2800" dirty="0"/>
              <a:t> or down </a:t>
            </a:r>
            <a:r>
              <a:rPr lang="sv-SE" altLang="zh-CN" sz="2800" dirty="0" err="1"/>
              <a:t>time</a:t>
            </a:r>
            <a:r>
              <a:rPr lang="sv-SE" altLang="zh-CN" sz="2800" dirty="0"/>
              <a:t> ) is [20µs].</a:t>
            </a:r>
          </a:p>
          <a:p>
            <a:r>
              <a:rPr lang="sv-SE" altLang="zh-CN" sz="2800" dirty="0"/>
              <a:t>The ramp </a:t>
            </a:r>
            <a:r>
              <a:rPr lang="sv-SE" altLang="zh-CN" sz="2800" dirty="0" err="1"/>
              <a:t>up</a:t>
            </a:r>
            <a:r>
              <a:rPr lang="sv-SE" altLang="zh-CN" sz="2800" dirty="0"/>
              <a:t>/down is </a:t>
            </a:r>
            <a:r>
              <a:rPr lang="sv-SE" altLang="zh-CN" sz="2800" dirty="0" err="1"/>
              <a:t>done</a:t>
            </a:r>
            <a:r>
              <a:rPr lang="sv-SE" altLang="zh-CN" sz="2800" dirty="0"/>
              <a:t> </a:t>
            </a:r>
            <a:r>
              <a:rPr lang="sv-SE" altLang="zh-CN" sz="2800" dirty="0" err="1"/>
              <a:t>outside</a:t>
            </a:r>
            <a:r>
              <a:rPr lang="sv-SE" altLang="zh-CN" sz="2800" dirty="0"/>
              <a:t> the TTI duration. </a:t>
            </a:r>
            <a:endParaRPr lang="sv-SE" altLang="zh-CN" sz="3600" dirty="0"/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782" y="2600766"/>
            <a:ext cx="6035942" cy="25564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(2/4)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750" y="1307855"/>
            <a:ext cx="10971372" cy="499714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When a UE is scheduled across consecutive TTIs, then a single general mask can be used for 2-OS TTI patterns, </a:t>
            </a:r>
            <a:r>
              <a:rPr lang="en-US" u="sng" dirty="0"/>
              <a:t>if there is no power changes between consecutive TTIs</a:t>
            </a:r>
          </a:p>
          <a:p>
            <a:endParaRPr lang="en-US" u="sng" dirty="0"/>
          </a:p>
          <a:p>
            <a:endParaRPr lang="en-US" u="sng" dirty="0"/>
          </a:p>
          <a:p>
            <a:endParaRPr lang="en-US" u="sng" dirty="0"/>
          </a:p>
          <a:p>
            <a:endParaRPr lang="en-US" u="sng" dirty="0"/>
          </a:p>
          <a:p>
            <a:r>
              <a:rPr lang="en-US" dirty="0"/>
              <a:t>No ramp down/up between consecutive TTIs </a:t>
            </a:r>
            <a:endParaRPr lang="sv-SE" altLang="zh-CN" dirty="0"/>
          </a:p>
          <a:p>
            <a:r>
              <a:rPr lang="sv-SE" altLang="zh-CN" dirty="0"/>
              <a:t>The </a:t>
            </a:r>
            <a:r>
              <a:rPr lang="sv-SE" altLang="zh-CN" dirty="0" err="1"/>
              <a:t>transient</a:t>
            </a:r>
            <a:r>
              <a:rPr lang="sv-SE" altLang="zh-CN" dirty="0"/>
              <a:t> period (ramp </a:t>
            </a:r>
            <a:r>
              <a:rPr lang="sv-SE" altLang="zh-CN" dirty="0" err="1"/>
              <a:t>up</a:t>
            </a:r>
            <a:r>
              <a:rPr lang="sv-SE" altLang="zh-CN" dirty="0"/>
              <a:t> or down </a:t>
            </a:r>
            <a:r>
              <a:rPr lang="sv-SE" altLang="zh-CN" dirty="0" err="1"/>
              <a:t>time</a:t>
            </a:r>
            <a:r>
              <a:rPr lang="sv-SE" altLang="zh-CN" dirty="0"/>
              <a:t> ) is [20µs].</a:t>
            </a:r>
          </a:p>
          <a:p>
            <a:r>
              <a:rPr lang="sv-SE" altLang="zh-CN" dirty="0"/>
              <a:t>The ramp </a:t>
            </a:r>
            <a:r>
              <a:rPr lang="sv-SE" altLang="zh-CN" dirty="0" err="1"/>
              <a:t>up</a:t>
            </a:r>
            <a:r>
              <a:rPr lang="sv-SE" altLang="zh-CN" dirty="0"/>
              <a:t>/down is </a:t>
            </a:r>
            <a:r>
              <a:rPr lang="sv-SE" altLang="zh-CN" dirty="0" err="1"/>
              <a:t>done</a:t>
            </a:r>
            <a:r>
              <a:rPr lang="sv-SE" altLang="zh-CN" dirty="0"/>
              <a:t> </a:t>
            </a:r>
            <a:r>
              <a:rPr lang="sv-SE" altLang="zh-CN" dirty="0" err="1"/>
              <a:t>outside</a:t>
            </a:r>
            <a:r>
              <a:rPr lang="sv-SE" altLang="zh-CN" dirty="0"/>
              <a:t> the TTI duration. </a:t>
            </a:r>
            <a:endParaRPr lang="sv-SE" altLang="zh-CN" sz="4000" dirty="0"/>
          </a:p>
          <a:p>
            <a:endParaRPr lang="en-US" u="sng" dirty="0"/>
          </a:p>
          <a:p>
            <a:pPr lvl="1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990750" y="2708920"/>
            <a:ext cx="7545521" cy="1771299"/>
            <a:chOff x="1881051" y="2653602"/>
            <a:chExt cx="7545521" cy="1771299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4591631" y="3495559"/>
              <a:ext cx="224589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6838274" y="3500507"/>
              <a:ext cx="304800" cy="42203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837525" y="3010902"/>
              <a:ext cx="0" cy="89465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cxnSpLocks/>
            </p:cNvCxnSpPr>
            <p:nvPr/>
          </p:nvCxnSpPr>
          <p:spPr>
            <a:xfrm flipV="1">
              <a:off x="1881051" y="3893525"/>
              <a:ext cx="6548073" cy="2406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cxnSpLocks/>
            </p:cNvCxnSpPr>
            <p:nvPr/>
          </p:nvCxnSpPr>
          <p:spPr>
            <a:xfrm>
              <a:off x="4604252" y="2998870"/>
              <a:ext cx="2233273" cy="0"/>
            </a:xfrm>
            <a:prstGeom prst="straightConnector1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000286" y="2653602"/>
              <a:ext cx="13238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TTI duration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636352" y="3285595"/>
              <a:ext cx="9763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ON level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6889391" y="3495559"/>
              <a:ext cx="746961" cy="0"/>
            </a:xfrm>
            <a:prstGeom prst="straightConnector1">
              <a:avLst/>
            </a:prstGeom>
            <a:ln w="25400">
              <a:solidFill>
                <a:schemeClr val="accent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8387698" y="3675009"/>
              <a:ext cx="1038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OFF level</a:t>
              </a:r>
            </a:p>
          </p:txBody>
        </p:sp>
        <p:cxnSp>
          <p:nvCxnSpPr>
            <p:cNvPr id="17" name="Straight Arrow Connector 16"/>
            <p:cNvCxnSpPr>
              <a:cxnSpLocks/>
            </p:cNvCxnSpPr>
            <p:nvPr/>
          </p:nvCxnSpPr>
          <p:spPr>
            <a:xfrm>
              <a:off x="6715949" y="3989716"/>
              <a:ext cx="546923" cy="0"/>
            </a:xfrm>
            <a:prstGeom prst="straightConnector1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715949" y="3944699"/>
              <a:ext cx="10494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Transient period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2345737" y="3495559"/>
              <a:ext cx="224589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1992810" y="3495559"/>
              <a:ext cx="352927" cy="42203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4591631" y="2998870"/>
              <a:ext cx="0" cy="89465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345737" y="3031032"/>
              <a:ext cx="0" cy="89465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cxnSpLocks/>
            </p:cNvCxnSpPr>
            <p:nvPr/>
          </p:nvCxnSpPr>
          <p:spPr>
            <a:xfrm flipV="1">
              <a:off x="2345737" y="3022934"/>
              <a:ext cx="2245894" cy="8098"/>
            </a:xfrm>
            <a:prstGeom prst="straightConnector1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754393" y="2658551"/>
              <a:ext cx="13238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TTI duration</a:t>
              </a:r>
            </a:p>
          </p:txBody>
        </p:sp>
        <p:cxnSp>
          <p:nvCxnSpPr>
            <p:cNvPr id="25" name="Straight Arrow Connector 24"/>
            <p:cNvCxnSpPr>
              <a:cxnSpLocks/>
            </p:cNvCxnSpPr>
            <p:nvPr/>
          </p:nvCxnSpPr>
          <p:spPr>
            <a:xfrm>
              <a:off x="1964626" y="4008253"/>
              <a:ext cx="546923" cy="0"/>
            </a:xfrm>
            <a:prstGeom prst="straightConnector1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1964626" y="3963236"/>
              <a:ext cx="10494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Transient period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1937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(3/4)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750" y="1307855"/>
            <a:ext cx="10971372" cy="543351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When a UE is scheduled across consecutive TTIs, then following  mask can be one of the options for 2-OS TTI patterns, </a:t>
            </a:r>
            <a:r>
              <a:rPr lang="en-US" u="sng" dirty="0"/>
              <a:t>if there is power changes between consecutive TTIs</a:t>
            </a:r>
          </a:p>
          <a:p>
            <a:endParaRPr lang="en-US" u="sng" dirty="0"/>
          </a:p>
          <a:p>
            <a:endParaRPr lang="en-US" u="sng" dirty="0"/>
          </a:p>
          <a:p>
            <a:endParaRPr lang="en-US" u="sng" dirty="0"/>
          </a:p>
          <a:p>
            <a:endParaRPr lang="en-US" u="sng" dirty="0"/>
          </a:p>
          <a:p>
            <a:r>
              <a:rPr lang="sv-SE" altLang="zh-CN" dirty="0"/>
              <a:t>The middle transient period is [20-40µs].</a:t>
            </a:r>
          </a:p>
          <a:p>
            <a:r>
              <a:rPr lang="sv-SE" altLang="zh-CN" dirty="0" err="1"/>
              <a:t>Companies</a:t>
            </a:r>
            <a:r>
              <a:rPr lang="sv-SE" altLang="zh-CN" dirty="0"/>
              <a:t> </a:t>
            </a:r>
            <a:r>
              <a:rPr lang="sv-SE" altLang="zh-CN" dirty="0" err="1"/>
              <a:t>are</a:t>
            </a:r>
            <a:r>
              <a:rPr lang="sv-SE" altLang="zh-CN" dirty="0"/>
              <a:t> </a:t>
            </a:r>
            <a:r>
              <a:rPr lang="sv-SE" altLang="zh-CN" dirty="0" err="1"/>
              <a:t>requested</a:t>
            </a:r>
            <a:r>
              <a:rPr lang="sv-SE" altLang="zh-CN" dirty="0"/>
              <a:t> to </a:t>
            </a:r>
            <a:r>
              <a:rPr lang="sv-SE" altLang="zh-CN" dirty="0" err="1"/>
              <a:t>study</a:t>
            </a:r>
            <a:r>
              <a:rPr lang="sv-SE" altLang="zh-CN" dirty="0"/>
              <a:t> the achieveable transient period in next RAN4 meeting.</a:t>
            </a:r>
          </a:p>
          <a:p>
            <a:endParaRPr lang="sv-SE" altLang="zh-CN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4557314" y="3817628"/>
            <a:ext cx="224589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803957" y="3822576"/>
            <a:ext cx="304800" cy="42203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803208" y="3332971"/>
            <a:ext cx="0" cy="8946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V="1">
            <a:off x="1846734" y="4215594"/>
            <a:ext cx="6548073" cy="2406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cxnSpLocks/>
          </p:cNvCxnSpPr>
          <p:nvPr/>
        </p:nvCxnSpPr>
        <p:spPr>
          <a:xfrm>
            <a:off x="4569935" y="3320939"/>
            <a:ext cx="2233273" cy="0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965969" y="2975671"/>
            <a:ext cx="13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TTI duration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02035" y="3607664"/>
            <a:ext cx="97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 level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6855074" y="3817628"/>
            <a:ext cx="746961" cy="0"/>
          </a:xfrm>
          <a:prstGeom prst="straightConnector1">
            <a:avLst/>
          </a:prstGeom>
          <a:ln w="25400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353381" y="3997078"/>
            <a:ext cx="1038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OFF level</a:t>
            </a: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>
            <a:off x="6681632" y="4311785"/>
            <a:ext cx="546923" cy="0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681632" y="4266768"/>
            <a:ext cx="1049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Transient period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2311420" y="3817628"/>
            <a:ext cx="224589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1958493" y="3817628"/>
            <a:ext cx="352927" cy="42203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557314" y="3320939"/>
            <a:ext cx="0" cy="8946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311420" y="3353101"/>
            <a:ext cx="0" cy="8946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cxnSpLocks/>
          </p:cNvCxnSpPr>
          <p:nvPr/>
        </p:nvCxnSpPr>
        <p:spPr>
          <a:xfrm flipV="1">
            <a:off x="2311420" y="3345003"/>
            <a:ext cx="2245894" cy="8098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720076" y="2980620"/>
            <a:ext cx="13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TTI duration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>
            <a:off x="1930309" y="4330322"/>
            <a:ext cx="546923" cy="0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930309" y="4285305"/>
            <a:ext cx="1049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Transient period</a:t>
            </a:r>
          </a:p>
        </p:txBody>
      </p:sp>
      <p:cxnSp>
        <p:nvCxnSpPr>
          <p:cNvPr id="49" name="Straight Arrow Connector 48"/>
          <p:cNvCxnSpPr>
            <a:cxnSpLocks/>
          </p:cNvCxnSpPr>
          <p:nvPr/>
        </p:nvCxnSpPr>
        <p:spPr>
          <a:xfrm flipV="1">
            <a:off x="4159085" y="4355548"/>
            <a:ext cx="766948" cy="1254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747223" y="4330322"/>
            <a:ext cx="1645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Middle transient period 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4236646" y="3847400"/>
            <a:ext cx="0" cy="36004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4871070" y="3847400"/>
            <a:ext cx="0" cy="36004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7384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(4/4)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750" y="1307855"/>
            <a:ext cx="10971372" cy="543351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When a UE is scheduled across consecutive TTIs, then another option (</a:t>
            </a:r>
            <a:r>
              <a:rPr lang="en-US" dirty="0" err="1"/>
              <a:t>wrt</a:t>
            </a:r>
            <a:r>
              <a:rPr lang="en-US" dirty="0"/>
              <a:t> to slide 6) of the mask for 2-OS TTI patterns can be as shown below, </a:t>
            </a:r>
            <a:r>
              <a:rPr lang="en-US" u="sng" dirty="0"/>
              <a:t>If there is power changes between consecutive TTIs</a:t>
            </a:r>
          </a:p>
          <a:p>
            <a:endParaRPr lang="en-US" u="sng" dirty="0"/>
          </a:p>
          <a:p>
            <a:endParaRPr lang="en-US" u="sng" dirty="0"/>
          </a:p>
          <a:p>
            <a:endParaRPr lang="en-US" u="sng" dirty="0"/>
          </a:p>
          <a:p>
            <a:endParaRPr lang="en-US" u="sng" dirty="0"/>
          </a:p>
          <a:p>
            <a:endParaRPr lang="sv-SE" altLang="zh-CN" dirty="0"/>
          </a:p>
          <a:p>
            <a:r>
              <a:rPr lang="sv-SE" altLang="zh-CN" dirty="0"/>
              <a:t>The </a:t>
            </a:r>
            <a:r>
              <a:rPr lang="sv-SE" altLang="zh-CN" dirty="0" err="1"/>
              <a:t>middle</a:t>
            </a:r>
            <a:r>
              <a:rPr lang="sv-SE" altLang="zh-CN" dirty="0"/>
              <a:t> </a:t>
            </a:r>
            <a:r>
              <a:rPr lang="sv-SE" altLang="zh-CN" dirty="0" err="1"/>
              <a:t>transient</a:t>
            </a:r>
            <a:r>
              <a:rPr lang="sv-SE" altLang="zh-CN" dirty="0"/>
              <a:t> period is [20µs].</a:t>
            </a:r>
          </a:p>
          <a:p>
            <a:r>
              <a:rPr lang="sv-SE" altLang="zh-CN" dirty="0" err="1"/>
              <a:t>Companies</a:t>
            </a:r>
            <a:r>
              <a:rPr lang="sv-SE" altLang="zh-CN" dirty="0"/>
              <a:t> </a:t>
            </a:r>
            <a:r>
              <a:rPr lang="sv-SE" altLang="zh-CN" dirty="0" err="1"/>
              <a:t>are</a:t>
            </a:r>
            <a:r>
              <a:rPr lang="sv-SE" altLang="zh-CN" dirty="0"/>
              <a:t> </a:t>
            </a:r>
            <a:r>
              <a:rPr lang="sv-SE" altLang="zh-CN" dirty="0" err="1"/>
              <a:t>requested</a:t>
            </a:r>
            <a:r>
              <a:rPr lang="sv-SE" altLang="zh-CN" dirty="0"/>
              <a:t> to </a:t>
            </a:r>
            <a:r>
              <a:rPr lang="sv-SE" altLang="zh-CN" dirty="0" err="1"/>
              <a:t>study</a:t>
            </a:r>
            <a:r>
              <a:rPr lang="sv-SE" altLang="zh-CN" dirty="0"/>
              <a:t> the </a:t>
            </a:r>
            <a:r>
              <a:rPr lang="sv-SE" altLang="zh-CN" dirty="0" err="1"/>
              <a:t>achieveable</a:t>
            </a:r>
            <a:r>
              <a:rPr lang="sv-SE" altLang="zh-CN" dirty="0"/>
              <a:t> </a:t>
            </a:r>
            <a:r>
              <a:rPr lang="sv-SE" altLang="zh-CN" dirty="0" err="1"/>
              <a:t>transient</a:t>
            </a:r>
            <a:r>
              <a:rPr lang="sv-SE" altLang="zh-CN" dirty="0"/>
              <a:t> period in </a:t>
            </a:r>
            <a:r>
              <a:rPr lang="sv-SE" altLang="zh-CN" dirty="0" err="1"/>
              <a:t>next</a:t>
            </a:r>
            <a:r>
              <a:rPr lang="sv-SE" altLang="zh-CN" dirty="0"/>
              <a:t> RAN4 meeting.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307408" y="3104720"/>
            <a:ext cx="7520056" cy="1949565"/>
            <a:chOff x="2880561" y="1786762"/>
            <a:chExt cx="7520056" cy="1949565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3522245" y="2623770"/>
              <a:ext cx="224589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>
              <a:off x="3169318" y="2623770"/>
              <a:ext cx="352927" cy="42203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5768139" y="2623770"/>
              <a:ext cx="304800" cy="42203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5768139" y="2136077"/>
              <a:ext cx="0" cy="89465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3177338" y="2151145"/>
              <a:ext cx="0" cy="89465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cxnSpLocks/>
            </p:cNvCxnSpPr>
            <p:nvPr/>
          </p:nvCxnSpPr>
          <p:spPr>
            <a:xfrm>
              <a:off x="2880561" y="3045800"/>
              <a:ext cx="721593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cxnSpLocks/>
            </p:cNvCxnSpPr>
            <p:nvPr/>
          </p:nvCxnSpPr>
          <p:spPr>
            <a:xfrm>
              <a:off x="3177338" y="2151145"/>
              <a:ext cx="2590801" cy="0"/>
            </a:xfrm>
            <a:prstGeom prst="straightConnector1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3930901" y="1786762"/>
              <a:ext cx="13238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TTI duration</a:t>
              </a:r>
            </a:p>
          </p:txBody>
        </p:sp>
        <p:cxnSp>
          <p:nvCxnSpPr>
            <p:cNvPr id="62" name="Straight Arrow Connector 61"/>
            <p:cNvCxnSpPr>
              <a:cxnSpLocks/>
            </p:cNvCxnSpPr>
            <p:nvPr/>
          </p:nvCxnSpPr>
          <p:spPr>
            <a:xfrm>
              <a:off x="3072319" y="3135013"/>
              <a:ext cx="546923" cy="0"/>
            </a:xfrm>
            <a:prstGeom prst="straightConnector1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3072319" y="3089996"/>
              <a:ext cx="10615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Transient period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203645" y="2413806"/>
              <a:ext cx="9763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ON level</a:t>
              </a:r>
            </a:p>
          </p:txBody>
        </p:sp>
        <p:cxnSp>
          <p:nvCxnSpPr>
            <p:cNvPr id="65" name="Straight Arrow Connector 64"/>
            <p:cNvCxnSpPr/>
            <p:nvPr/>
          </p:nvCxnSpPr>
          <p:spPr>
            <a:xfrm>
              <a:off x="8456684" y="2623770"/>
              <a:ext cx="746961" cy="0"/>
            </a:xfrm>
            <a:prstGeom prst="straightConnector1">
              <a:avLst/>
            </a:prstGeom>
            <a:ln w="25400">
              <a:solidFill>
                <a:schemeClr val="accent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9361743" y="2827284"/>
              <a:ext cx="1038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OFF level</a:t>
              </a:r>
            </a:p>
          </p:txBody>
        </p:sp>
        <p:cxnSp>
          <p:nvCxnSpPr>
            <p:cNvPr id="67" name="Straight Arrow Connector 66"/>
            <p:cNvCxnSpPr>
              <a:cxnSpLocks/>
            </p:cNvCxnSpPr>
            <p:nvPr/>
          </p:nvCxnSpPr>
          <p:spPr>
            <a:xfrm>
              <a:off x="5623761" y="3150581"/>
              <a:ext cx="546923" cy="0"/>
            </a:xfrm>
            <a:prstGeom prst="straightConnector1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5124451" y="3105564"/>
              <a:ext cx="24669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Middle Transient period</a:t>
              </a: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6113045" y="2604485"/>
              <a:ext cx="224589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H="1">
              <a:off x="5760118" y="2604485"/>
              <a:ext cx="352927" cy="42203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cxnSpLocks/>
            </p:cNvCxnSpPr>
            <p:nvPr/>
          </p:nvCxnSpPr>
          <p:spPr>
            <a:xfrm>
              <a:off x="5768138" y="2131860"/>
              <a:ext cx="2590801" cy="0"/>
            </a:xfrm>
            <a:prstGeom prst="straightConnector1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358939" y="2151145"/>
              <a:ext cx="0" cy="89465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8387515" y="2604485"/>
              <a:ext cx="304800" cy="42203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>
              <a:cxnSpLocks/>
            </p:cNvCxnSpPr>
            <p:nvPr/>
          </p:nvCxnSpPr>
          <p:spPr>
            <a:xfrm>
              <a:off x="8237748" y="3116356"/>
              <a:ext cx="546923" cy="0"/>
            </a:xfrm>
            <a:prstGeom prst="straightConnector1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8237748" y="3071339"/>
              <a:ext cx="10615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Transient period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330908" y="1786762"/>
              <a:ext cx="13238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TTI duration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3591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397</Words>
  <Application>Microsoft Office PowerPoint</Application>
  <PresentationFormat>Custom</PresentationFormat>
  <Paragraphs>72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MS PGothic</vt:lpstr>
      <vt:lpstr>宋体</vt:lpstr>
      <vt:lpstr>Arial</vt:lpstr>
      <vt:lpstr>Calibri</vt:lpstr>
      <vt:lpstr>Office 主题</vt:lpstr>
      <vt:lpstr>WF on UE ON/OFF mask for sTTI operation</vt:lpstr>
      <vt:lpstr>Background</vt:lpstr>
      <vt:lpstr>Observation</vt:lpstr>
      <vt:lpstr>Proposal (1/4)</vt:lpstr>
      <vt:lpstr>Proposal (2/4)</vt:lpstr>
      <vt:lpstr>Proposal (3/4)</vt:lpstr>
      <vt:lpstr>Proposal (4/4)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the coexistence study between CDMA and NB-IoT</dc:title>
  <dc:creator>Dominique Everaere</dc:creator>
  <cp:lastModifiedBy>Imadur Rahman</cp:lastModifiedBy>
  <cp:revision>99</cp:revision>
  <dcterms:created xsi:type="dcterms:W3CDTF">2016-08-23T10:22:43Z</dcterms:created>
  <dcterms:modified xsi:type="dcterms:W3CDTF">2016-11-18T17:11:45Z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(2)GLxQk04gFVsx+EXQ8sNntAz3kIzHSKTB5dTxq9sFi9kZ7sBxMeLhytjq2O3AliDHuISQHsvk
UsRtzJHAxnEE2Cd3hB7V5MCFCLYR8FvKKJH7+MlBA50G582/4pZToFsoXJNfvwEZrohUAyg0
3VGk7M+cQfgycOQz3ibyZxykUn1Xyr/IevCOdrgMZEoteyRMf3dQCt3WTggy5RrAPm7IK2YX
5IXNnsPCP88I2M7ZDh</vt:lpwstr>
  </property>
  <property fmtid="{D5CDD505-2E9C-101B-9397-08002B2CF9AE}" pid="3" name="_2015_ms_pID_7253431">
    <vt:lpwstr>g19bBG7xsdBOUz4o71I9uXRvoxE8GM8NjjDYZJb0OMDqqlycD/XZV4
cFMWjH6awNiRAHMgJQx141MMFW1R01y9zop25ZM2iWb3MYEEfEdijPG/fIluiT4CHwd791nV
VIkNyaIaWaLHpkBfjCZMroT5b3QY6rbG6PBAgMXeMRKegw==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1479172528</vt:lpwstr>
  </property>
</Properties>
</file>