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7"/>
  </p:notesMasterIdLst>
  <p:sldIdLst>
    <p:sldId id="256" r:id="rId5"/>
    <p:sldId id="356" r:id="rId6"/>
    <p:sldId id="368" r:id="rId7"/>
    <p:sldId id="361" r:id="rId8"/>
    <p:sldId id="358" r:id="rId9"/>
    <p:sldId id="367" r:id="rId10"/>
    <p:sldId id="359" r:id="rId11"/>
    <p:sldId id="366" r:id="rId12"/>
    <p:sldId id="364" r:id="rId13"/>
    <p:sldId id="365" r:id="rId14"/>
    <p:sldId id="355" r:id="rId15"/>
    <p:sldId id="363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83" d="100"/>
          <a:sy n="83" d="100"/>
        </p:scale>
        <p:origin x="153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18.11.2016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4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1943286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5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775496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6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928264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7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7008812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8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5326059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9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8839290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10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922818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WG4_Radio/TSGR4_80bis/Docs/R4-168642.zip" TargetMode="External"/><Relationship Id="rId2" Type="http://schemas.openxmlformats.org/officeDocument/2006/relationships/hyperlink" Target="http://www.3gpp.org/ftp/tsg_ran/WG4_Radio/TSGR4_80bis/Docs/R4-168638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Enhanced CRS-IM </a:t>
            </a:r>
            <a:r>
              <a:rPr lang="en-GB" altLang="en-US" sz="4000" dirty="0" smtClean="0"/>
              <a:t>Performance Requirements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Intel Corporation, LGE, Huawei, </a:t>
            </a:r>
            <a:r>
              <a:rPr lang="en-US" altLang="en-US" sz="2800" dirty="0" err="1" smtClean="0">
                <a:solidFill>
                  <a:srgbClr val="898989"/>
                </a:solidFill>
              </a:rPr>
              <a:t>HiSilicon</a:t>
            </a:r>
            <a:r>
              <a:rPr lang="en-US" altLang="en-US" sz="2800" smtClean="0">
                <a:solidFill>
                  <a:srgbClr val="898989"/>
                </a:solidFill>
              </a:rPr>
              <a:t>, Ericsson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35273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</a:t>
            </a:r>
            <a:r>
              <a:rPr lang="en-US" altLang="zh-CN" sz="1800" b="1" dirty="0" smtClean="0"/>
              <a:t>#</a:t>
            </a:r>
            <a:r>
              <a:rPr lang="ru-RU" altLang="zh-CN" sz="1800" b="1" dirty="0" smtClean="0"/>
              <a:t>81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GB" sz="1800" b="1" dirty="0"/>
              <a:t>Reno, Nevada, USA, 14 - 18 November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Agenda </a:t>
            </a:r>
            <a:r>
              <a:rPr lang="en-US" altLang="zh-CN" sz="1800" b="1" dirty="0"/>
              <a:t>Item: </a:t>
            </a:r>
            <a:r>
              <a:rPr lang="en-GB" sz="1800" b="1" dirty="0"/>
              <a:t>8.31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R4-1610716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CRS-IM </a:t>
            </a:r>
            <a:r>
              <a:rPr lang="en-US" dirty="0"/>
              <a:t>for </a:t>
            </a:r>
            <a:r>
              <a:rPr lang="en-US" dirty="0" smtClean="0"/>
              <a:t>EPDCCH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/>
            <a:r>
              <a:rPr lang="en-GB" dirty="0" smtClean="0"/>
              <a:t>Scenarios</a:t>
            </a:r>
          </a:p>
          <a:p>
            <a:pPr fontAlgn="auto"/>
            <a:endParaRPr lang="en-US" dirty="0"/>
          </a:p>
          <a:p>
            <a:pPr fontAlgn="auto"/>
            <a:endParaRPr lang="en-US" dirty="0" smtClean="0"/>
          </a:p>
          <a:p>
            <a:pPr fontAlgn="auto"/>
            <a:r>
              <a:rPr lang="en-GB" dirty="0" smtClean="0"/>
              <a:t>Interference </a:t>
            </a:r>
            <a:r>
              <a:rPr lang="en-GB" dirty="0"/>
              <a:t>model:</a:t>
            </a:r>
          </a:p>
          <a:p>
            <a:pPr lvl="1"/>
            <a:r>
              <a:rPr lang="en-GB" dirty="0" smtClean="0"/>
              <a:t>Option </a:t>
            </a:r>
            <a:r>
              <a:rPr lang="en-GB" dirty="0"/>
              <a:t>1: I1/</a:t>
            </a:r>
            <a:r>
              <a:rPr lang="en-GB" dirty="0" err="1"/>
              <a:t>Noc</a:t>
            </a:r>
            <a:r>
              <a:rPr lang="en-GB" dirty="0"/>
              <a:t> = 13.91 dB; I2/</a:t>
            </a:r>
            <a:r>
              <a:rPr lang="en-GB" dirty="0" err="1"/>
              <a:t>Noc</a:t>
            </a:r>
            <a:r>
              <a:rPr lang="en-GB" dirty="0"/>
              <a:t> = 3.34 dB, no PDSCH interference</a:t>
            </a:r>
          </a:p>
          <a:p>
            <a:pPr lvl="1"/>
            <a:r>
              <a:rPr lang="en-GB" dirty="0"/>
              <a:t>Option 2: I1/</a:t>
            </a:r>
            <a:r>
              <a:rPr lang="en-GB" dirty="0" err="1"/>
              <a:t>Noc</a:t>
            </a:r>
            <a:r>
              <a:rPr lang="en-GB" dirty="0"/>
              <a:t> = 10.44 dB; I2/</a:t>
            </a:r>
            <a:r>
              <a:rPr lang="en-GB" dirty="0" err="1"/>
              <a:t>Noc</a:t>
            </a:r>
            <a:r>
              <a:rPr lang="en-GB" dirty="0"/>
              <a:t> = 4.57  dB, 20% interference loading</a:t>
            </a:r>
          </a:p>
          <a:p>
            <a:pPr lvl="1"/>
            <a:r>
              <a:rPr lang="en-GB" dirty="0"/>
              <a:t>Option 3: I1/</a:t>
            </a:r>
            <a:r>
              <a:rPr lang="en-GB" dirty="0" err="1"/>
              <a:t>Noc</a:t>
            </a:r>
            <a:r>
              <a:rPr lang="en-GB" dirty="0"/>
              <a:t> = 8.36 dB; I2/</a:t>
            </a:r>
            <a:r>
              <a:rPr lang="en-GB" dirty="0" err="1"/>
              <a:t>Noc</a:t>
            </a:r>
            <a:r>
              <a:rPr lang="en-GB" dirty="0"/>
              <a:t> = 1.66 dB, 50% interference loading </a:t>
            </a:r>
          </a:p>
          <a:p>
            <a:pPr fontAlgn="auto"/>
            <a:r>
              <a:rPr lang="en-GB" dirty="0"/>
              <a:t>EPDCCH parameters </a:t>
            </a:r>
          </a:p>
          <a:p>
            <a:pPr lvl="1"/>
            <a:r>
              <a:rPr lang="en-GB" dirty="0"/>
              <a:t>EPDCCH AL = 2</a:t>
            </a:r>
          </a:p>
          <a:p>
            <a:pPr lvl="1"/>
            <a:r>
              <a:rPr lang="en-GB" dirty="0"/>
              <a:t>Localized EPDCCH</a:t>
            </a:r>
          </a:p>
          <a:p>
            <a:pPr fontAlgn="auto"/>
            <a:endParaRPr lang="en-GB" dirty="0"/>
          </a:p>
          <a:p>
            <a:pPr lvl="1" fontAlgn="auto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10</a:t>
            </a:fld>
            <a:endParaRPr lang="en-US" altLang="zh-CN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6224744"/>
              </p:ext>
            </p:extLst>
          </p:nvPr>
        </p:nvGraphicFramePr>
        <p:xfrm>
          <a:off x="914400" y="1600200"/>
          <a:ext cx="6934201" cy="9334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5400"/>
                <a:gridCol w="1708496"/>
                <a:gridCol w="1787637"/>
                <a:gridCol w="1051895"/>
                <a:gridCol w="1090773"/>
              </a:tblGrid>
              <a:tr h="38100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Test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CRS pattern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Number of UE RX chains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Number of CRS APs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667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Serv. cell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Interf. cell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857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 smtClean="0">
                          <a:effectLst/>
                        </a:rPr>
                        <a:t>1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Non Colliding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2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 smtClean="0">
                          <a:effectLst/>
                        </a:rPr>
                        <a:t>2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95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Reference Receivers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u="sng" dirty="0" smtClean="0"/>
              <a:t>Number </a:t>
            </a:r>
            <a:r>
              <a:rPr lang="en-GB" u="sng" dirty="0"/>
              <a:t>of cancelled cells for non-colliding CRS-IM</a:t>
            </a:r>
            <a:endParaRPr lang="en-GB" dirty="0"/>
          </a:p>
          <a:p>
            <a:pPr lvl="1"/>
            <a:r>
              <a:rPr lang="en-US" dirty="0" smtClean="0"/>
              <a:t>The </a:t>
            </a:r>
            <a:r>
              <a:rPr lang="en-US" dirty="0"/>
              <a:t>PDSCH and DL Control </a:t>
            </a:r>
            <a:r>
              <a:rPr lang="en-US" dirty="0" smtClean="0"/>
              <a:t>Channels minimum </a:t>
            </a:r>
            <a:r>
              <a:rPr lang="en-US" dirty="0"/>
              <a:t>performance requirements are defined under assumption of single </a:t>
            </a:r>
            <a:r>
              <a:rPr lang="en-US" dirty="0" smtClean="0"/>
              <a:t>dominant interference cell </a:t>
            </a:r>
            <a:r>
              <a:rPr lang="en-US" dirty="0"/>
              <a:t>CRS-IM. </a:t>
            </a:r>
            <a:r>
              <a:rPr lang="en-US" dirty="0" smtClean="0"/>
              <a:t>UEs </a:t>
            </a:r>
            <a:r>
              <a:rPr lang="en-US" dirty="0"/>
              <a:t>may be capable for more than 1 cell CRS-IM (up to UE implementation)</a:t>
            </a:r>
          </a:p>
          <a:p>
            <a:r>
              <a:rPr lang="en-GB" u="sng" dirty="0" smtClean="0"/>
              <a:t>CRS-IM receivers for </a:t>
            </a:r>
            <a:r>
              <a:rPr lang="en-GB" u="sng" dirty="0"/>
              <a:t>4 CRS APs ports processing</a:t>
            </a:r>
            <a:endParaRPr lang="en-GB" dirty="0"/>
          </a:p>
          <a:p>
            <a:pPr marL="742950" lvl="2" indent="-342900"/>
            <a:r>
              <a:rPr lang="en-US" sz="2000" dirty="0"/>
              <a:t>Further </a:t>
            </a:r>
            <a:r>
              <a:rPr lang="en-US" sz="2000" dirty="0" smtClean="0"/>
              <a:t>bring analysis on the </a:t>
            </a:r>
            <a:r>
              <a:rPr lang="en-US" sz="2000" dirty="0"/>
              <a:t>performance/complexity for the following </a:t>
            </a:r>
            <a:r>
              <a:rPr lang="en-GB" sz="2000" dirty="0"/>
              <a:t>non-colliding CRS-IM </a:t>
            </a:r>
            <a:r>
              <a:rPr lang="en-US" sz="2000" dirty="0"/>
              <a:t>reference receivers </a:t>
            </a:r>
            <a:r>
              <a:rPr lang="en-GB" sz="2000" dirty="0"/>
              <a:t>for 4 CRS APs</a:t>
            </a:r>
          </a:p>
          <a:p>
            <a:pPr marL="1200150" lvl="3" indent="-342900"/>
            <a:r>
              <a:rPr lang="en-US" dirty="0"/>
              <a:t>Receiver #1: Full complexity four ports CRS-IM processing </a:t>
            </a:r>
          </a:p>
          <a:p>
            <a:pPr marL="1200150" lvl="3" indent="-342900"/>
            <a:r>
              <a:rPr lang="en-US" dirty="0"/>
              <a:t>Receiver #2: Reduced complexity CRS-IM processing </a:t>
            </a:r>
            <a:endParaRPr lang="en-US" dirty="0" smtClean="0"/>
          </a:p>
          <a:p>
            <a:r>
              <a:rPr lang="en-GB" u="sng" dirty="0" smtClean="0"/>
              <a:t>CRS-IM </a:t>
            </a:r>
            <a:r>
              <a:rPr lang="en-GB" u="sng" dirty="0"/>
              <a:t>assistance information signalling and blind detection</a:t>
            </a:r>
            <a:endParaRPr lang="en-GB" dirty="0"/>
          </a:p>
          <a:p>
            <a:pPr lvl="1"/>
            <a:r>
              <a:rPr lang="en-GB" dirty="0"/>
              <a:t>Companies encouraged to bring </a:t>
            </a:r>
            <a:r>
              <a:rPr lang="en-GB" dirty="0" smtClean="0"/>
              <a:t>inputs </a:t>
            </a:r>
            <a:r>
              <a:rPr lang="en-GB" dirty="0"/>
              <a:t>on CRS-IM assistance information availability </a:t>
            </a:r>
            <a:r>
              <a:rPr lang="en-GB" dirty="0" smtClean="0"/>
              <a:t>assumptions (e.g. RRC signalling</a:t>
            </a:r>
            <a:r>
              <a:rPr lang="en-GB" dirty="0"/>
              <a:t>, detection feasibility, </a:t>
            </a:r>
            <a:r>
              <a:rPr lang="en-GB" dirty="0" err="1"/>
              <a:t>etc</a:t>
            </a:r>
            <a:r>
              <a:rPr lang="en-GB" dirty="0"/>
              <a:t>).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11641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CRS-IM UE Capabilities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u="sng" dirty="0"/>
              <a:t>UE capabilities/features framework</a:t>
            </a:r>
            <a:endParaRPr lang="en-GB" dirty="0"/>
          </a:p>
          <a:p>
            <a:pPr lvl="1"/>
            <a:r>
              <a:rPr lang="en-GB" dirty="0"/>
              <a:t>Companies are encouraged to bring inputs on the following questions </a:t>
            </a:r>
          </a:p>
          <a:p>
            <a:pPr lvl="2"/>
            <a:r>
              <a:rPr lang="en-US" dirty="0"/>
              <a:t>Is new capability needed for R14 </a:t>
            </a:r>
            <a:r>
              <a:rPr lang="en-US" dirty="0" smtClean="0"/>
              <a:t>CRS-IM?</a:t>
            </a:r>
            <a:endParaRPr lang="en-GB" dirty="0"/>
          </a:p>
          <a:p>
            <a:pPr lvl="2"/>
            <a:r>
              <a:rPr lang="en-GB" dirty="0"/>
              <a:t>Are separate capabilities needed for CRS-IM for data and control </a:t>
            </a:r>
            <a:r>
              <a:rPr lang="en-GB" dirty="0" smtClean="0"/>
              <a:t>channels?</a:t>
            </a:r>
            <a:endParaRPr lang="en-GB" dirty="0"/>
          </a:p>
          <a:p>
            <a:pPr lvl="2"/>
            <a:r>
              <a:rPr lang="en-GB" dirty="0"/>
              <a:t>Are separate capabilities needed for CRS-IM for 2RX and 4RX </a:t>
            </a:r>
            <a:r>
              <a:rPr lang="en-GB" dirty="0" smtClean="0"/>
              <a:t>UEs?</a:t>
            </a:r>
            <a:endParaRPr lang="en-GB" dirty="0"/>
          </a:p>
          <a:p>
            <a:pPr lvl="2"/>
            <a:r>
              <a:rPr lang="en-GB" dirty="0"/>
              <a:t>Are separate capabilities needed for CRS-IM for 2 and 4 CRS </a:t>
            </a:r>
            <a:r>
              <a:rPr lang="en-GB" dirty="0" smtClean="0"/>
              <a:t>APs?</a:t>
            </a:r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7460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 smtClean="0"/>
              <a:t>The </a:t>
            </a:r>
            <a:r>
              <a:rPr lang="en-GB" sz="1800" dirty="0"/>
              <a:t>following CRS-IM enhancements work objectives are captured in the WID:</a:t>
            </a:r>
          </a:p>
          <a:p>
            <a:pPr lvl="1"/>
            <a:r>
              <a:rPr lang="en-US" sz="1600" i="1" dirty="0"/>
              <a:t>Stage 1: Investigate performance benefits and feasibility of using CRS-IM receivers:</a:t>
            </a:r>
          </a:p>
          <a:p>
            <a:pPr lvl="1"/>
            <a:r>
              <a:rPr lang="en-US" sz="1600" i="1" dirty="0"/>
              <a:t>Stage 2: Specify UE demodulation and CSI reporting performance requirements to verify practical CRS-IM operation for the identified scenarios based on the outcome of Stage 1.</a:t>
            </a:r>
          </a:p>
          <a:p>
            <a:r>
              <a:rPr lang="en-US" sz="1800" dirty="0"/>
              <a:t>Stage 1 includes the following components:</a:t>
            </a:r>
          </a:p>
          <a:p>
            <a:pPr lvl="1"/>
            <a:r>
              <a:rPr lang="en-US" sz="1400" dirty="0"/>
              <a:t>Identification of target scenarios</a:t>
            </a:r>
          </a:p>
          <a:p>
            <a:pPr lvl="1"/>
            <a:r>
              <a:rPr lang="en-US" sz="1400" dirty="0"/>
              <a:t>Identification of reference CRS-IM receiver structure assumptions</a:t>
            </a:r>
          </a:p>
          <a:p>
            <a:pPr lvl="1"/>
            <a:r>
              <a:rPr lang="en-US" sz="1400" dirty="0"/>
              <a:t>Evaluation of CRS-IM performance</a:t>
            </a:r>
          </a:p>
          <a:p>
            <a:r>
              <a:rPr lang="en-US" sz="1800" dirty="0" smtClean="0"/>
              <a:t>RAN4 #80bis agreements</a:t>
            </a:r>
          </a:p>
          <a:p>
            <a:pPr lvl="1"/>
            <a:r>
              <a:rPr lang="en-GB" sz="1400" dirty="0" smtClean="0">
                <a:hlinkClick r:id="rId2"/>
              </a:rPr>
              <a:t>R4-168638</a:t>
            </a:r>
            <a:r>
              <a:rPr lang="en-GB" sz="1400" dirty="0" smtClean="0"/>
              <a:t> Way </a:t>
            </a:r>
            <a:r>
              <a:rPr lang="en-GB" sz="1400" dirty="0"/>
              <a:t>forward on CRS-IM</a:t>
            </a:r>
          </a:p>
          <a:p>
            <a:pPr lvl="1"/>
            <a:r>
              <a:rPr lang="en-GB" sz="1400" dirty="0" smtClean="0">
                <a:hlinkClick r:id="rId3"/>
              </a:rPr>
              <a:t>R4-168642</a:t>
            </a:r>
            <a:r>
              <a:rPr lang="en-GB" sz="1400" dirty="0" smtClean="0"/>
              <a:t> WF </a:t>
            </a:r>
            <a:r>
              <a:rPr lang="en-GB" sz="1400" dirty="0"/>
              <a:t>on simulation assumptions for CRS-IM</a:t>
            </a:r>
          </a:p>
          <a:p>
            <a:r>
              <a:rPr lang="en-US" sz="1800" dirty="0" smtClean="0"/>
              <a:t>This </a:t>
            </a:r>
            <a:r>
              <a:rPr lang="en-US" sz="1800" dirty="0"/>
              <a:t>WF provides </a:t>
            </a:r>
            <a:r>
              <a:rPr lang="en-US" sz="1800" dirty="0" smtClean="0"/>
              <a:t>further agreements </a:t>
            </a:r>
            <a:r>
              <a:rPr lang="en-US" sz="1800" dirty="0"/>
              <a:t>on the target scenarios and reference receivers for the Stage 1 investigations of CRS-IM enhancements</a:t>
            </a:r>
          </a:p>
          <a:p>
            <a:r>
              <a:rPr lang="en-US" sz="1800" dirty="0"/>
              <a:t>Companies are encouraged to provide further inputs on the scenarios and reference receivers performance/complexity analysis in RAN4 #</a:t>
            </a:r>
            <a:r>
              <a:rPr lang="en-US" sz="1800" dirty="0" smtClean="0"/>
              <a:t>82</a:t>
            </a:r>
            <a:endParaRPr lang="en-US" sz="1800" dirty="0"/>
          </a:p>
          <a:p>
            <a:pPr lvl="1"/>
            <a:r>
              <a:rPr lang="en-US" sz="1400" dirty="0"/>
              <a:t>In RAN4 #82 the simulation results will be collected with the purpose to identify target scenarios for requirements definition and confirm reference receiver feasibility</a:t>
            </a:r>
          </a:p>
          <a:p>
            <a:pPr lvl="1"/>
            <a:r>
              <a:rPr lang="en-US" sz="1400" dirty="0" smtClean="0"/>
              <a:t>In </a:t>
            </a:r>
            <a:r>
              <a:rPr lang="en-US" sz="1400" dirty="0"/>
              <a:t>stage 2, test cases will be selected based on evaluation on performance gain, UE implementation complexity and test coverage</a:t>
            </a:r>
            <a:endParaRPr lang="en-GB" sz="1400" dirty="0"/>
          </a:p>
          <a:p>
            <a:endParaRPr lang="en-GB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450647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Interference Scenarios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Number </a:t>
            </a:r>
            <a:r>
              <a:rPr lang="en-US" dirty="0"/>
              <a:t>of explicitly modelled interference cells</a:t>
            </a:r>
          </a:p>
          <a:p>
            <a:pPr lvl="1"/>
            <a:r>
              <a:rPr lang="en-US" dirty="0" smtClean="0"/>
              <a:t>Baseline</a:t>
            </a:r>
            <a:r>
              <a:rPr lang="en-US" dirty="0"/>
              <a:t>: 2</a:t>
            </a:r>
          </a:p>
          <a:p>
            <a:pPr lvl="1"/>
            <a:r>
              <a:rPr lang="en-US" dirty="0" smtClean="0"/>
              <a:t>FFS </a:t>
            </a:r>
            <a:r>
              <a:rPr lang="en-US" dirty="0"/>
              <a:t>between 1 and 2 for 4 CRS APs + 4RX scenarios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226521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CRS-IM for PDSCH (1)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Baseline scenarios for further studies</a:t>
            </a:r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r>
              <a:rPr lang="x-none" sz="2000" dirty="0"/>
              <a:t>Companies are </a:t>
            </a:r>
            <a:r>
              <a:rPr lang="en-US" sz="2000" dirty="0" smtClean="0"/>
              <a:t>also </a:t>
            </a:r>
            <a:r>
              <a:rPr lang="x-none" sz="2000" dirty="0" smtClean="0"/>
              <a:t>encouraged </a:t>
            </a:r>
            <a:r>
              <a:rPr lang="x-none" sz="2000" dirty="0"/>
              <a:t>to bring results and analysis for </a:t>
            </a:r>
            <a:r>
              <a:rPr lang="en-US" sz="2000" dirty="0"/>
              <a:t>additional scenarios </a:t>
            </a:r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/>
              <a:t>Other scenarios are not precluded</a:t>
            </a:r>
            <a:endParaRPr lang="en-GB" sz="2000" dirty="0"/>
          </a:p>
          <a:p>
            <a:endParaRPr lang="en-US" sz="2000" dirty="0"/>
          </a:p>
          <a:p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1945219"/>
              </p:ext>
            </p:extLst>
          </p:nvPr>
        </p:nvGraphicFramePr>
        <p:xfrm>
          <a:off x="585968" y="1607102"/>
          <a:ext cx="8001000" cy="21867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0122"/>
                <a:gridCol w="1300178"/>
                <a:gridCol w="1600200"/>
                <a:gridCol w="1447800"/>
                <a:gridCol w="1276350"/>
                <a:gridCol w="1276350"/>
              </a:tblGrid>
              <a:tr h="364464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effectLst/>
                        </a:rPr>
                        <a:t>Test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TM</a:t>
                      </a:r>
                      <a:endParaRPr lang="en-GB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effectLst/>
                        </a:rPr>
                        <a:t>CRS pattern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effectLst/>
                        </a:rPr>
                        <a:t>Number of UE RX chains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effectLst/>
                        </a:rPr>
                        <a:t>Number of CRS APs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644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>
                          <a:effectLst/>
                        </a:rPr>
                        <a:t>Serv. cell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>
                          <a:effectLst/>
                        </a:rPr>
                        <a:t>Interf. cell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3644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effectLst/>
                        </a:rPr>
                        <a:t>1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TM4</a:t>
                      </a: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Non Colliding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364464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810260" algn="l"/>
                        </a:tabLst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TM4</a:t>
                      </a:r>
                      <a:endParaRPr lang="en-GB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Non Colliding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364464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GB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810260" algn="l"/>
                        </a:tabLst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TM9</a:t>
                      </a:r>
                      <a:endParaRPr lang="en-GB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Non Colliding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364464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GB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810260" algn="l"/>
                        </a:tabLst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TM4</a:t>
                      </a:r>
                      <a:endParaRPr lang="en-GB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Non Colliding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344828"/>
              </p:ext>
            </p:extLst>
          </p:nvPr>
        </p:nvGraphicFramePr>
        <p:xfrm>
          <a:off x="585968" y="4509081"/>
          <a:ext cx="8001000" cy="17321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0122"/>
                <a:gridCol w="1285710"/>
                <a:gridCol w="1600200"/>
                <a:gridCol w="1447800"/>
                <a:gridCol w="1283584"/>
                <a:gridCol w="1283584"/>
              </a:tblGrid>
              <a:tr h="364464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effectLst/>
                        </a:rPr>
                        <a:t>Test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TM</a:t>
                      </a:r>
                      <a:endParaRPr lang="en-GB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effectLst/>
                        </a:rPr>
                        <a:t>CRS pattern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effectLst/>
                        </a:rPr>
                        <a:t>Number of UE RX chains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effectLst/>
                        </a:rPr>
                        <a:t>Number of CRS APs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182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effectLst/>
                        </a:rPr>
                        <a:t>Serv. cell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>
                          <a:effectLst/>
                        </a:rPr>
                        <a:t>Interf. cell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364464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GB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810260" algn="l"/>
                        </a:tabLst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TM4</a:t>
                      </a:r>
                      <a:endParaRPr lang="en-GB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Colliding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364464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GB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810260" algn="l"/>
                        </a:tabLst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TM4</a:t>
                      </a:r>
                      <a:endParaRPr lang="en-GB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Colliding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364464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en-GB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810260" algn="l"/>
                        </a:tabLst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TM4</a:t>
                      </a:r>
                      <a:endParaRPr lang="en-GB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Colliding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608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CRS-IM for PDSCH (2)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Non-colliding CRS Cell ID pattern(S/I1/I2): 0/1/6</a:t>
            </a:r>
            <a:endParaRPr lang="en-US" dirty="0"/>
          </a:p>
          <a:p>
            <a:pPr fontAlgn="auto"/>
            <a:r>
              <a:rPr lang="en-GB" dirty="0" smtClean="0"/>
              <a:t>Interference </a:t>
            </a:r>
            <a:r>
              <a:rPr lang="en-GB" dirty="0"/>
              <a:t>profile for PDSCH test cases</a:t>
            </a:r>
          </a:p>
          <a:p>
            <a:pPr lvl="1" fontAlgn="auto"/>
            <a:r>
              <a:rPr lang="en-GB" dirty="0" smtClean="0"/>
              <a:t>Reuse </a:t>
            </a:r>
            <a:r>
              <a:rPr lang="en-GB" dirty="0"/>
              <a:t>Rel-13 CRS-IM interference </a:t>
            </a:r>
            <a:r>
              <a:rPr lang="en-GB" dirty="0" smtClean="0"/>
              <a:t>model: </a:t>
            </a:r>
          </a:p>
          <a:p>
            <a:pPr lvl="2" fontAlgn="auto"/>
            <a:r>
              <a:rPr lang="pl-PL" dirty="0" smtClean="0"/>
              <a:t>I1/Noc </a:t>
            </a:r>
            <a:r>
              <a:rPr lang="pl-PL" dirty="0"/>
              <a:t>= </a:t>
            </a:r>
            <a:r>
              <a:rPr lang="pl-PL" dirty="0" smtClean="0"/>
              <a:t>10.45</a:t>
            </a:r>
            <a:r>
              <a:rPr lang="en-US" dirty="0" smtClean="0"/>
              <a:t> </a:t>
            </a:r>
            <a:r>
              <a:rPr lang="pl-PL" dirty="0" smtClean="0"/>
              <a:t>dB</a:t>
            </a:r>
            <a:r>
              <a:rPr lang="pl-PL" dirty="0"/>
              <a:t>; I2/Noc = </a:t>
            </a:r>
            <a:r>
              <a:rPr lang="pl-PL" dirty="0" smtClean="0"/>
              <a:t>4.6 </a:t>
            </a:r>
            <a:r>
              <a:rPr lang="pl-PL" dirty="0"/>
              <a:t>dB; 20% </a:t>
            </a:r>
            <a:r>
              <a:rPr lang="pl-PL" dirty="0" smtClean="0"/>
              <a:t>RU</a:t>
            </a:r>
            <a:endParaRPr lang="en-US" dirty="0" smtClean="0"/>
          </a:p>
          <a:p>
            <a:pPr fontAlgn="auto"/>
            <a:r>
              <a:rPr lang="en-GB" dirty="0" smtClean="0"/>
              <a:t>De-prioritize </a:t>
            </a:r>
            <a:r>
              <a:rPr lang="en-GB" dirty="0"/>
              <a:t>TM10 CRS-IM </a:t>
            </a:r>
            <a:r>
              <a:rPr lang="en-GB" dirty="0" smtClean="0"/>
              <a:t>enhancements</a:t>
            </a:r>
            <a:endParaRPr lang="en-GB" dirty="0"/>
          </a:p>
          <a:p>
            <a:pPr fontAlgn="auto"/>
            <a:r>
              <a:rPr lang="en-GB" dirty="0"/>
              <a:t>PDSCH FRC </a:t>
            </a:r>
          </a:p>
          <a:p>
            <a:pPr lvl="1"/>
            <a:r>
              <a:rPr lang="en-GB" dirty="0"/>
              <a:t>Option 1: MIMO Rank 1 + 16QAM 1/2</a:t>
            </a:r>
          </a:p>
          <a:p>
            <a:pPr lvl="1"/>
            <a:r>
              <a:rPr lang="en-GB" dirty="0"/>
              <a:t>Option 2: MIMO Rank 1 + 64QAM 1/2</a:t>
            </a:r>
          </a:p>
          <a:p>
            <a:pPr lvl="1"/>
            <a:r>
              <a:rPr lang="en-GB" dirty="0"/>
              <a:t>Other MCS levels are not precluded and companies to bring inputs on additional scenarios</a:t>
            </a:r>
          </a:p>
          <a:p>
            <a:pPr lvl="1" fontAlgn="auto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85935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Control channel performance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DL Control Channel tests, investigate whether gain is coming from LMMSE-IRC or from CRS-IM and CRS-IM gains on top of LMMSE-IRC</a:t>
            </a:r>
          </a:p>
          <a:p>
            <a:endParaRPr lang="en-GB" dirty="0"/>
          </a:p>
          <a:p>
            <a:endParaRPr lang="en-GB" dirty="0"/>
          </a:p>
          <a:p>
            <a:pPr lvl="1" fontAlgn="auto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7838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CRS-IM </a:t>
            </a:r>
            <a:r>
              <a:rPr lang="en-US" dirty="0"/>
              <a:t>for </a:t>
            </a:r>
            <a:r>
              <a:rPr lang="en-US" dirty="0" smtClean="0"/>
              <a:t>PDCCH/PCFICH (1)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/>
            <a:r>
              <a:rPr lang="en-GB" dirty="0" smtClean="0"/>
              <a:t>Scenarios</a:t>
            </a:r>
          </a:p>
          <a:p>
            <a:pPr fontAlgn="auto"/>
            <a:endParaRPr lang="en-US" dirty="0"/>
          </a:p>
          <a:p>
            <a:pPr fontAlgn="auto"/>
            <a:endParaRPr lang="en-US" dirty="0" smtClean="0"/>
          </a:p>
          <a:p>
            <a:pPr fontAlgn="auto"/>
            <a:endParaRPr lang="en-US" dirty="0"/>
          </a:p>
          <a:p>
            <a:pPr fontAlgn="auto"/>
            <a:r>
              <a:rPr lang="en-GB" dirty="0"/>
              <a:t>Interference power profile</a:t>
            </a:r>
          </a:p>
          <a:p>
            <a:pPr lvl="1"/>
            <a:r>
              <a:rPr lang="en-GB" dirty="0" smtClean="0"/>
              <a:t>Option </a:t>
            </a:r>
            <a:r>
              <a:rPr lang="en-GB" dirty="0"/>
              <a:t>1: Reuse Rel-13 CCIM interference power profiles. I1/</a:t>
            </a:r>
            <a:r>
              <a:rPr lang="en-GB" dirty="0" err="1"/>
              <a:t>Noc</a:t>
            </a:r>
            <a:r>
              <a:rPr lang="en-GB" dirty="0"/>
              <a:t> = 13.91 dB; I2/</a:t>
            </a:r>
            <a:r>
              <a:rPr lang="en-GB" dirty="0" err="1"/>
              <a:t>Noc</a:t>
            </a:r>
            <a:r>
              <a:rPr lang="en-GB" dirty="0"/>
              <a:t> = 3.34 </a:t>
            </a:r>
            <a:r>
              <a:rPr lang="en-GB" dirty="0" err="1"/>
              <a:t>dB.</a:t>
            </a:r>
            <a:endParaRPr lang="en-GB" dirty="0"/>
          </a:p>
          <a:p>
            <a:pPr lvl="1"/>
            <a:r>
              <a:rPr lang="en-GB" dirty="0" smtClean="0"/>
              <a:t>Option </a:t>
            </a:r>
            <a:r>
              <a:rPr lang="en-GB" dirty="0"/>
              <a:t>2: Reuse Rel-13 CRS-IM interference power profiles. I1/</a:t>
            </a:r>
            <a:r>
              <a:rPr lang="en-GB" dirty="0" err="1"/>
              <a:t>Noc</a:t>
            </a:r>
            <a:r>
              <a:rPr lang="en-GB" dirty="0"/>
              <a:t> = 8.36 dB; I2/</a:t>
            </a:r>
            <a:r>
              <a:rPr lang="en-GB" dirty="0" err="1"/>
              <a:t>Noc</a:t>
            </a:r>
            <a:r>
              <a:rPr lang="en-GB" dirty="0"/>
              <a:t> = 1.66 dB (RU=50%, 50%-tile from 36.863</a:t>
            </a:r>
            <a:r>
              <a:rPr lang="en-GB" dirty="0" smtClean="0"/>
              <a:t>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0435853"/>
              </p:ext>
            </p:extLst>
          </p:nvPr>
        </p:nvGraphicFramePr>
        <p:xfrm>
          <a:off x="914400" y="1676400"/>
          <a:ext cx="6934201" cy="121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17498"/>
                <a:gridCol w="1686398"/>
                <a:gridCol w="1787637"/>
                <a:gridCol w="1051895"/>
                <a:gridCol w="1090773"/>
              </a:tblGrid>
              <a:tr h="38100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Test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CRS pattern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Number of UE RX chains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Number of CRS APs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667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Serv. cell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Interf. cell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857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1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Non Colliding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857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2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Non Colliding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 smtClean="0">
                          <a:effectLst/>
                        </a:rPr>
                        <a:t>2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626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CRS-IM for PDCCH/PCFICH </a:t>
            </a:r>
            <a:r>
              <a:rPr lang="en-US" dirty="0" smtClean="0"/>
              <a:t>(2)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/>
            <a:r>
              <a:rPr lang="en-GB" dirty="0" smtClean="0"/>
              <a:t>PDCCH </a:t>
            </a:r>
            <a:r>
              <a:rPr lang="en-GB" dirty="0"/>
              <a:t>parameters</a:t>
            </a:r>
          </a:p>
          <a:p>
            <a:pPr lvl="1"/>
            <a:r>
              <a:rPr lang="en-GB" dirty="0"/>
              <a:t>CFI</a:t>
            </a:r>
          </a:p>
          <a:p>
            <a:pPr lvl="2"/>
            <a:r>
              <a:rPr lang="en-GB" dirty="0" smtClean="0"/>
              <a:t>Test </a:t>
            </a:r>
            <a:r>
              <a:rPr lang="en-GB" dirty="0"/>
              <a:t>1: CFI = 2, 3</a:t>
            </a:r>
          </a:p>
          <a:p>
            <a:pPr lvl="2"/>
            <a:r>
              <a:rPr lang="en-GB" dirty="0"/>
              <a:t>Test 2: CFI = 1, 3</a:t>
            </a:r>
          </a:p>
          <a:p>
            <a:pPr lvl="1"/>
            <a:r>
              <a:rPr lang="en-GB" dirty="0"/>
              <a:t>PDCCH AL </a:t>
            </a:r>
          </a:p>
          <a:p>
            <a:pPr lvl="2"/>
            <a:r>
              <a:rPr lang="en-GB" dirty="0" smtClean="0"/>
              <a:t>Baseline: </a:t>
            </a:r>
            <a:r>
              <a:rPr lang="en-GB" dirty="0"/>
              <a:t>AL </a:t>
            </a:r>
            <a:r>
              <a:rPr lang="en-GB" dirty="0" smtClean="0"/>
              <a:t>2</a:t>
            </a:r>
          </a:p>
          <a:p>
            <a:pPr lvl="2"/>
            <a:r>
              <a:rPr lang="en-GB" dirty="0"/>
              <a:t>Other option is not precluded based on companies’ input</a:t>
            </a:r>
          </a:p>
          <a:p>
            <a:pPr marL="0" indent="0" fontAlgn="auto">
              <a:buNone/>
            </a:pPr>
            <a:endParaRPr lang="en-GB" sz="2800" dirty="0" smtClean="0"/>
          </a:p>
          <a:p>
            <a:pPr lvl="1" fontAlgn="auto"/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3543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CRS-IM </a:t>
            </a:r>
            <a:r>
              <a:rPr lang="en-US" dirty="0"/>
              <a:t>for </a:t>
            </a:r>
            <a:r>
              <a:rPr lang="en-US" dirty="0" smtClean="0"/>
              <a:t>PHICH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/>
            <a:r>
              <a:rPr lang="en-GB" dirty="0" smtClean="0"/>
              <a:t>Scenarios</a:t>
            </a:r>
          </a:p>
          <a:p>
            <a:pPr fontAlgn="auto"/>
            <a:endParaRPr lang="en-US" dirty="0"/>
          </a:p>
          <a:p>
            <a:pPr fontAlgn="auto"/>
            <a:endParaRPr lang="en-US" dirty="0" smtClean="0"/>
          </a:p>
          <a:p>
            <a:pPr fontAlgn="auto"/>
            <a:endParaRPr lang="en-US" dirty="0"/>
          </a:p>
          <a:p>
            <a:pPr fontAlgn="auto"/>
            <a:r>
              <a:rPr lang="en-GB" dirty="0"/>
              <a:t>Interference power profile</a:t>
            </a:r>
          </a:p>
          <a:p>
            <a:pPr lvl="1"/>
            <a:r>
              <a:rPr lang="en-GB" dirty="0"/>
              <a:t>Option 1: Reuse Rel-13 CCIM interference power profiles. I1/</a:t>
            </a:r>
            <a:r>
              <a:rPr lang="en-GB" dirty="0" err="1"/>
              <a:t>Noc</a:t>
            </a:r>
            <a:r>
              <a:rPr lang="en-GB" dirty="0"/>
              <a:t> = 13.91 dB; I2/</a:t>
            </a:r>
            <a:r>
              <a:rPr lang="en-GB" dirty="0" err="1"/>
              <a:t>Noc</a:t>
            </a:r>
            <a:r>
              <a:rPr lang="en-GB" dirty="0"/>
              <a:t> = 3.34 </a:t>
            </a:r>
            <a:r>
              <a:rPr lang="en-GB" dirty="0" err="1"/>
              <a:t>dB.</a:t>
            </a:r>
            <a:endParaRPr lang="en-GB" dirty="0"/>
          </a:p>
          <a:p>
            <a:pPr lvl="1"/>
            <a:r>
              <a:rPr lang="en-GB" dirty="0"/>
              <a:t>Option 2: Reuse Rel-13 CRS-IM interference power profiles. I1/</a:t>
            </a:r>
            <a:r>
              <a:rPr lang="en-GB" dirty="0" err="1"/>
              <a:t>Noc</a:t>
            </a:r>
            <a:r>
              <a:rPr lang="en-GB" dirty="0"/>
              <a:t> = 8.36 dB; I2/</a:t>
            </a:r>
            <a:r>
              <a:rPr lang="en-GB" dirty="0" err="1"/>
              <a:t>Noc</a:t>
            </a:r>
            <a:r>
              <a:rPr lang="en-GB" dirty="0"/>
              <a:t> = 1.66 dB (RU=50%, 50%-tile from 36.863)</a:t>
            </a:r>
          </a:p>
          <a:p>
            <a:pPr fontAlgn="auto"/>
            <a:r>
              <a:rPr lang="en-GB" dirty="0" smtClean="0"/>
              <a:t>PHICH parameters</a:t>
            </a:r>
            <a:endParaRPr lang="en-GB" dirty="0"/>
          </a:p>
          <a:p>
            <a:pPr lvl="1"/>
            <a:r>
              <a:rPr lang="en-US" dirty="0" smtClean="0"/>
              <a:t>Reuse Rel-13 CCIM PHICH FRC</a:t>
            </a:r>
          </a:p>
          <a:p>
            <a:pPr lvl="1"/>
            <a:r>
              <a:rPr lang="en-GB" dirty="0"/>
              <a:t>PHICH duration: </a:t>
            </a:r>
          </a:p>
          <a:p>
            <a:pPr lvl="2"/>
            <a:r>
              <a:rPr lang="en-US" dirty="0" smtClean="0"/>
              <a:t>Test </a:t>
            </a:r>
            <a:r>
              <a:rPr lang="en-US" dirty="0"/>
              <a:t>1: Extended</a:t>
            </a:r>
          </a:p>
          <a:p>
            <a:pPr lvl="2"/>
            <a:r>
              <a:rPr lang="en-US" dirty="0" smtClean="0"/>
              <a:t>Test </a:t>
            </a:r>
            <a:r>
              <a:rPr lang="en-US" dirty="0"/>
              <a:t>2: Normal </a:t>
            </a:r>
          </a:p>
          <a:p>
            <a:pPr lvl="2"/>
            <a:endParaRPr lang="en-GB" dirty="0" smtClean="0"/>
          </a:p>
          <a:p>
            <a:pPr fontAlgn="auto"/>
            <a:endParaRPr lang="en-GB" dirty="0"/>
          </a:p>
          <a:p>
            <a:pPr lvl="1" fontAlgn="auto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9</a:t>
            </a:fld>
            <a:endParaRPr lang="en-US" altLang="zh-CN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2857107"/>
              </p:ext>
            </p:extLst>
          </p:nvPr>
        </p:nvGraphicFramePr>
        <p:xfrm>
          <a:off x="914400" y="1676400"/>
          <a:ext cx="6934201" cy="121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17498"/>
                <a:gridCol w="1686398"/>
                <a:gridCol w="1787637"/>
                <a:gridCol w="1051895"/>
                <a:gridCol w="1090773"/>
              </a:tblGrid>
              <a:tr h="38100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Test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CRS pattern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Number of UE RX chains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Number of CRS APs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667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Serv. cell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Interf. cell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857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1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Non Colliding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857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2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Non Colliding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 smtClean="0">
                          <a:effectLst/>
                        </a:rPr>
                        <a:t>2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178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66EEDB98-F073-460B-B9B0-9643F9FE785E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17c5c574-4f42-45b3-8a7f-77d8e859d074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7061</TotalTime>
  <Words>955</Words>
  <Application>Microsoft Office PowerPoint</Application>
  <PresentationFormat>On-screen Show (4:3)</PresentationFormat>
  <Paragraphs>226</Paragraphs>
  <Slides>12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宋体</vt:lpstr>
      <vt:lpstr>宋体</vt:lpstr>
      <vt:lpstr>Arial</vt:lpstr>
      <vt:lpstr>Calibri</vt:lpstr>
      <vt:lpstr>Times New Roman</vt:lpstr>
      <vt:lpstr>Office Theme</vt:lpstr>
      <vt:lpstr>WF on Enhanced CRS-IM Performance Requirements</vt:lpstr>
      <vt:lpstr>Introduction</vt:lpstr>
      <vt:lpstr>Interference Scenarios</vt:lpstr>
      <vt:lpstr>CRS-IM for PDSCH (1)</vt:lpstr>
      <vt:lpstr>CRS-IM for PDSCH (2)</vt:lpstr>
      <vt:lpstr>Control channel performance </vt:lpstr>
      <vt:lpstr>CRS-IM for PDCCH/PCFICH (1)</vt:lpstr>
      <vt:lpstr>CRS-IM for PDCCH/PCFICH (2)</vt:lpstr>
      <vt:lpstr>CRS-IM for PHICH</vt:lpstr>
      <vt:lpstr>CRS-IM for EPDCCH</vt:lpstr>
      <vt:lpstr>Reference Receivers</vt:lpstr>
      <vt:lpstr>CRS-IM UE Capabilities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Intel user</cp:lastModifiedBy>
  <cp:revision>667</cp:revision>
  <dcterms:created xsi:type="dcterms:W3CDTF">2013-05-13T16:02:00Z</dcterms:created>
  <dcterms:modified xsi:type="dcterms:W3CDTF">2016-11-18T17:39:57Z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2016-11-16 13:03:46Z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1479483889</vt:lpwstr>
  </property>
</Properties>
</file>