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57" r:id="rId3"/>
    <p:sldId id="258" r:id="rId4"/>
    <p:sldId id="259" r:id="rId5"/>
    <p:sldId id="260" r:id="rId6"/>
    <p:sldId id="262" r:id="rId7"/>
    <p:sldId id="263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>
      <p:cViewPr varScale="1">
        <p:scale>
          <a:sx n="90" d="100"/>
          <a:sy n="90" d="100"/>
        </p:scale>
        <p:origin x="576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693E44A-505B-44BD-9471-3CAB5773298C}" type="datetimeFigureOut">
              <a:rPr lang="en-US" smtClean="0"/>
              <a:t>11/18/2016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519E83-DDC0-4695-81B1-1AC31EF80F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28808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519E83-DDC0-4695-81B1-1AC31EF80F2C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32860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11/18/2016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95637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11/18/2016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13211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11/18/2016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0255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11/18/2016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87243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11/18/2016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20357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11/18/2016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62852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11/18/2016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98218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11/18/2016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39302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11/18/2016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51522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11/18/2016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65545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11/18/2016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29769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354DF9-FBB4-4DB4-975A-B9D0E1F7617A}" type="datetimeFigureOut">
              <a:rPr lang="en-US" smtClean="0"/>
              <a:t>11/18/2016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72431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0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1.png"/><Relationship Id="rId4" Type="http://schemas.openxmlformats.org/officeDocument/2006/relationships/image" Target="../media/image16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2030819"/>
            <a:ext cx="9144000" cy="1479144"/>
          </a:xfrm>
        </p:spPr>
        <p:txBody>
          <a:bodyPr>
            <a:normAutofit fontScale="90000"/>
          </a:bodyPr>
          <a:lstStyle/>
          <a:p>
            <a:r>
              <a:rPr lang="en-US" dirty="0">
                <a:ea typeface="+mj-ea"/>
              </a:rPr>
              <a:t>Way Forward on </a:t>
            </a:r>
            <a:r>
              <a:rPr lang="en-GB" dirty="0"/>
              <a:t>Determination of PRACH CE Levels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086984"/>
            <a:ext cx="9144000" cy="1655762"/>
          </a:xfrm>
        </p:spPr>
        <p:txBody>
          <a:bodyPr/>
          <a:lstStyle/>
          <a:p>
            <a:r>
              <a:rPr lang="en-GB" dirty="0"/>
              <a:t>Nokia, Alcatel-Lucent Shanghai Bell, Ericsson, Intel</a:t>
            </a:r>
            <a:endParaRPr lang="en-US" altLang="en-US" sz="2000" dirty="0">
              <a:solidFill>
                <a:schemeClr val="tx1"/>
              </a:solidFill>
              <a:ea typeface="宋体" panose="02010600030101010101" pitchFamily="2" charset="-122"/>
            </a:endParaRPr>
          </a:p>
          <a:p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198474" y="128166"/>
            <a:ext cx="6096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sv-SE" b="1" dirty="0">
                <a:cs typeface="Arial" panose="020B0604020202020204" pitchFamily="34" charset="0"/>
              </a:rPr>
              <a:t>3GPP TSG-RAN WG4 Meeting #81                                                    Reno, Nevada, USA, 14th - 18th November 2016</a:t>
            </a:r>
          </a:p>
          <a:p>
            <a:pPr>
              <a:spcBef>
                <a:spcPct val="0"/>
              </a:spcBef>
            </a:pPr>
            <a:r>
              <a:rPr lang="en-US" b="1" dirty="0"/>
              <a:t>Agenda Item:	</a:t>
            </a:r>
            <a:r>
              <a:rPr lang="en-US" dirty="0"/>
              <a:t>5.5.3</a:t>
            </a:r>
          </a:p>
          <a:p>
            <a:pPr>
              <a:spcBef>
                <a:spcPct val="0"/>
              </a:spcBef>
            </a:pPr>
            <a:endParaRPr lang="en-US" altLang="sv-SE" b="1" dirty="0">
              <a:cs typeface="Arial" panose="020B0604020202020204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0230686" y="256585"/>
            <a:ext cx="13211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sv-SE" b="1">
                <a:cs typeface="Arial" panose="020B0604020202020204" pitchFamily="34" charset="0"/>
              </a:rPr>
              <a:t>R4-1610694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68248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71600"/>
            <a:ext cx="10515600" cy="4805363"/>
          </a:xfrm>
        </p:spPr>
        <p:txBody>
          <a:bodyPr>
            <a:normAutofit fontScale="92500" lnSpcReduction="20000"/>
          </a:bodyPr>
          <a:lstStyle/>
          <a:p>
            <a:r>
              <a:rPr lang="en-GB" dirty="0"/>
              <a:t>Before start transmitting PRACH preamble for initial access to the network, </a:t>
            </a:r>
            <a:r>
              <a:rPr lang="en-GB" dirty="0" err="1"/>
              <a:t>eMTC</a:t>
            </a:r>
            <a:r>
              <a:rPr lang="en-GB" dirty="0"/>
              <a:t> UEs are required to determines the PRACH enhanced coverage (CE) level based on its RSRP measurements of the downlink reference signals.</a:t>
            </a:r>
            <a:endParaRPr lang="en-US" dirty="0"/>
          </a:p>
          <a:p>
            <a:r>
              <a:rPr lang="en-GB" dirty="0"/>
              <a:t>Due to RSRP measurement error</a:t>
            </a:r>
          </a:p>
          <a:p>
            <a:pPr lvl="1"/>
            <a:r>
              <a:rPr lang="en-GB" dirty="0"/>
              <a:t>An </a:t>
            </a:r>
            <a:r>
              <a:rPr lang="en-GB" dirty="0" err="1"/>
              <a:t>eMTC</a:t>
            </a:r>
            <a:r>
              <a:rPr lang="en-GB" dirty="0"/>
              <a:t> UE may mistakenly select a lower CE level and then access the network with the PRACH configuration of the lower CE level. </a:t>
            </a:r>
          </a:p>
          <a:p>
            <a:pPr lvl="2"/>
            <a:r>
              <a:rPr lang="en-GB" dirty="0"/>
              <a:t>Consequence: UE may fail in the first initial access attempt, and then increase its CE level for re-access, resulting larger resource usage and longer initial access delays</a:t>
            </a:r>
            <a:endParaRPr lang="en-US" dirty="0"/>
          </a:p>
          <a:p>
            <a:pPr lvl="1"/>
            <a:r>
              <a:rPr lang="en-GB" dirty="0"/>
              <a:t>An </a:t>
            </a:r>
            <a:r>
              <a:rPr lang="en-GB" dirty="0" err="1"/>
              <a:t>eMTC</a:t>
            </a:r>
            <a:r>
              <a:rPr lang="en-GB" dirty="0"/>
              <a:t> UE may also mistakenly select a higher CE level and then access the network with the PRACH configuration of the higher CE level. </a:t>
            </a:r>
          </a:p>
          <a:p>
            <a:pPr lvl="2"/>
            <a:r>
              <a:rPr lang="en-GB" dirty="0"/>
              <a:t>Consequence: UE will use too much extra resource than needed for the initial access attempt, and also result in longer initial access delays.</a:t>
            </a:r>
            <a:endParaRPr lang="en-US" dirty="0"/>
          </a:p>
          <a:p>
            <a:pPr lvl="1"/>
            <a:r>
              <a:rPr lang="en-GB" dirty="0"/>
              <a:t>The penalty for a wrong selection of the higher CE level is in general much larger than the penalty for a wrong selection of the lower CE level in terms of the PRACH resource waste, since the resource usage for a higher CE level may be multiple times more than a lower CE level.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04043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66090"/>
          </a:xfrm>
        </p:spPr>
        <p:txBody>
          <a:bodyPr/>
          <a:lstStyle/>
          <a:p>
            <a:r>
              <a:rPr lang="en-US" i="1" dirty="0"/>
              <a:t>Proposed Solution 1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241828"/>
            <a:ext cx="10515600" cy="2310440"/>
          </a:xfrm>
        </p:spPr>
        <p:txBody>
          <a:bodyPr>
            <a:normAutofit fontScale="92500" lnSpcReduction="10000"/>
          </a:bodyPr>
          <a:lstStyle/>
          <a:p>
            <a:r>
              <a:rPr lang="en-GB" i="1" dirty="0"/>
              <a:t>If the PRACH CE level determined with the measured RSRP and configured RSRP thresholds is CE X, allow the UE to select  the UE to select CE Y (Y&lt;=X)</a:t>
            </a:r>
          </a:p>
          <a:p>
            <a:pPr lvl="1"/>
            <a:r>
              <a:rPr lang="en-GB" i="1" dirty="0"/>
              <a:t>In the following figure, when the measured RSRP=</a:t>
            </a:r>
            <a:r>
              <a:rPr lang="en-GB" i="1" dirty="0" err="1"/>
              <a:t>RSRP</a:t>
            </a:r>
            <a:r>
              <a:rPr lang="en-GB" sz="1700" i="1" dirty="0" err="1"/>
              <a:t>x</a:t>
            </a:r>
            <a:r>
              <a:rPr lang="en-GB" i="1" dirty="0"/>
              <a:t>, the UE may select {CE2, CE1, CE0}. measured RSRP=</a:t>
            </a:r>
            <a:r>
              <a:rPr lang="en-GB" i="1" dirty="0" err="1"/>
              <a:t>RSRP</a:t>
            </a:r>
            <a:r>
              <a:rPr lang="en-GB" sz="1600" i="1" dirty="0" err="1"/>
              <a:t>y</a:t>
            </a:r>
            <a:r>
              <a:rPr lang="en-GB" i="1" dirty="0"/>
              <a:t>, the UE may select {CE1, CE0}.</a:t>
            </a:r>
          </a:p>
          <a:p>
            <a:pPr lvl="1"/>
            <a:r>
              <a:rPr lang="en-GB" i="1" dirty="0"/>
              <a:t>Note: This option is equivalent to allow the UE to add additional INFINIT positive</a:t>
            </a:r>
            <a:r>
              <a:rPr lang="en-GB" dirty="0"/>
              <a:t> </a:t>
            </a:r>
            <a:r>
              <a:rPr lang="en-GB" i="1" dirty="0"/>
              <a:t>RSRP measurement offset on the measurement RSRP for PRACH CE level determination.</a:t>
            </a:r>
            <a:endParaRPr lang="en-US" dirty="0"/>
          </a:p>
          <a:p>
            <a:endParaRPr lang="en-US" dirty="0"/>
          </a:p>
        </p:txBody>
      </p:sp>
      <p:grpSp>
        <p:nvGrpSpPr>
          <p:cNvPr id="76" name="Group 75"/>
          <p:cNvGrpSpPr/>
          <p:nvPr/>
        </p:nvGrpSpPr>
        <p:grpSpPr>
          <a:xfrm>
            <a:off x="2351627" y="3450422"/>
            <a:ext cx="7036921" cy="3109866"/>
            <a:chOff x="2585544" y="3748134"/>
            <a:chExt cx="5232807" cy="1914737"/>
          </a:xfrm>
        </p:grpSpPr>
        <p:cxnSp>
          <p:nvCxnSpPr>
            <p:cNvPr id="33" name="Straight Arrow Connector 32"/>
            <p:cNvCxnSpPr/>
            <p:nvPr/>
          </p:nvCxnSpPr>
          <p:spPr>
            <a:xfrm>
              <a:off x="3238807" y="5080151"/>
              <a:ext cx="4066137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TextBox 33"/>
            <p:cNvSpPr txBox="1"/>
            <p:nvPr/>
          </p:nvSpPr>
          <p:spPr>
            <a:xfrm>
              <a:off x="7318342" y="4888486"/>
              <a:ext cx="500009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/>
                <a:t>RSRP</a:t>
              </a:r>
            </a:p>
          </p:txBody>
        </p:sp>
        <p:cxnSp>
          <p:nvCxnSpPr>
            <p:cNvPr id="35" name="Straight Connector 34"/>
            <p:cNvCxnSpPr>
              <a:endCxn id="37" idx="0"/>
            </p:cNvCxnSpPr>
            <p:nvPr/>
          </p:nvCxnSpPr>
          <p:spPr>
            <a:xfrm>
              <a:off x="4632673" y="4039672"/>
              <a:ext cx="0" cy="13462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/>
            <p:cNvCxnSpPr>
              <a:endCxn id="38" idx="0"/>
            </p:cNvCxnSpPr>
            <p:nvPr/>
          </p:nvCxnSpPr>
          <p:spPr>
            <a:xfrm>
              <a:off x="5553423" y="4039672"/>
              <a:ext cx="0" cy="13462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TextBox 36"/>
            <p:cNvSpPr txBox="1"/>
            <p:nvPr/>
          </p:nvSpPr>
          <p:spPr>
            <a:xfrm>
              <a:off x="4343395" y="5385872"/>
              <a:ext cx="57855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/>
                <a:t>RSRP2</a:t>
              </a: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5264145" y="5385872"/>
              <a:ext cx="57855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/>
                <a:t>RSRP1</a:t>
              </a: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5797939" y="5108873"/>
              <a:ext cx="4203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/>
                <a:t>CE0</a:t>
              </a:r>
            </a:p>
          </p:txBody>
        </p:sp>
        <p:cxnSp>
          <p:nvCxnSpPr>
            <p:cNvPr id="40" name="Straight Arrow Connector 39"/>
            <p:cNvCxnSpPr/>
            <p:nvPr/>
          </p:nvCxnSpPr>
          <p:spPr>
            <a:xfrm>
              <a:off x="5553423" y="5335072"/>
              <a:ext cx="1751521" cy="0"/>
            </a:xfrm>
            <a:prstGeom prst="straightConnector1">
              <a:avLst/>
            </a:prstGeom>
            <a:ln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Arrow Connector 40"/>
            <p:cNvCxnSpPr/>
            <p:nvPr/>
          </p:nvCxnSpPr>
          <p:spPr>
            <a:xfrm>
              <a:off x="4632673" y="5335072"/>
              <a:ext cx="920750" cy="0"/>
            </a:xfrm>
            <a:prstGeom prst="straightConnector1">
              <a:avLst/>
            </a:prstGeom>
            <a:ln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Arrow Connector 41"/>
            <p:cNvCxnSpPr/>
            <p:nvPr/>
          </p:nvCxnSpPr>
          <p:spPr>
            <a:xfrm>
              <a:off x="3238807" y="5335072"/>
              <a:ext cx="1393866" cy="0"/>
            </a:xfrm>
            <a:prstGeom prst="straightConnector1">
              <a:avLst/>
            </a:prstGeom>
            <a:ln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TextBox 42"/>
            <p:cNvSpPr txBox="1"/>
            <p:nvPr/>
          </p:nvSpPr>
          <p:spPr>
            <a:xfrm>
              <a:off x="4877188" y="5108872"/>
              <a:ext cx="4203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/>
                <a:t>CE1</a:t>
              </a:r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3923087" y="5108873"/>
              <a:ext cx="4203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/>
                <a:t>CE2</a:t>
              </a:r>
            </a:p>
          </p:txBody>
        </p:sp>
        <p:sp>
          <p:nvSpPr>
            <p:cNvPr id="45" name="Oval 44"/>
            <p:cNvSpPr/>
            <p:nvPr/>
          </p:nvSpPr>
          <p:spPr>
            <a:xfrm>
              <a:off x="4715125" y="4505180"/>
              <a:ext cx="74514" cy="51536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46" name="Straight Connector 45"/>
            <p:cNvCxnSpPr/>
            <p:nvPr/>
          </p:nvCxnSpPr>
          <p:spPr>
            <a:xfrm>
              <a:off x="5395833" y="4411174"/>
              <a:ext cx="0" cy="225335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/>
            <p:cNvCxnSpPr/>
            <p:nvPr/>
          </p:nvCxnSpPr>
          <p:spPr>
            <a:xfrm>
              <a:off x="4087481" y="4411174"/>
              <a:ext cx="4105" cy="21734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Arrow Connector 47"/>
            <p:cNvCxnSpPr/>
            <p:nvPr/>
          </p:nvCxnSpPr>
          <p:spPr>
            <a:xfrm flipV="1">
              <a:off x="4741657" y="4697503"/>
              <a:ext cx="655536" cy="4508"/>
            </a:xfrm>
            <a:prstGeom prst="straightConnector1">
              <a:avLst/>
            </a:prstGeom>
            <a:ln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/>
            <p:nvPr/>
          </p:nvCxnSpPr>
          <p:spPr>
            <a:xfrm>
              <a:off x="4750284" y="4617843"/>
              <a:ext cx="0" cy="168336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Arrow Connector 49"/>
            <p:cNvCxnSpPr/>
            <p:nvPr/>
          </p:nvCxnSpPr>
          <p:spPr>
            <a:xfrm flipV="1">
              <a:off x="4104611" y="4702243"/>
              <a:ext cx="655536" cy="4508"/>
            </a:xfrm>
            <a:prstGeom prst="straightConnector1">
              <a:avLst/>
            </a:prstGeom>
            <a:ln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1" name="TextBox 50"/>
                <p:cNvSpPr txBox="1"/>
                <p:nvPr/>
              </p:nvSpPr>
              <p:spPr>
                <a:xfrm>
                  <a:off x="4817330" y="4535298"/>
                  <a:ext cx="88250" cy="184666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1200" b="0" i="0" smtClean="0"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m:rPr>
                            <m:sty m:val="p"/>
                          </m:rPr>
                          <a:rPr lang="en-US" sz="1200" smtClean="0">
                            <a:latin typeface="Cambria Math" panose="02040503050406030204" pitchFamily="18" charset="0"/>
                          </a:rPr>
                          <m:t>Δ</m:t>
                        </m:r>
                        <m:r>
                          <m:rPr>
                            <m:sty m:val="p"/>
                          </m:rPr>
                          <a:rPr lang="en-US" sz="1200" b="0" i="0" smtClean="0">
                            <a:latin typeface="Cambria Math" panose="02040503050406030204" pitchFamily="18" charset="0"/>
                          </a:rPr>
                          <m:t>max</m:t>
                        </m:r>
                      </m:oMath>
                    </m:oMathPara>
                  </a14:m>
                  <a:endParaRPr lang="en-US" sz="1200" dirty="0"/>
                </a:p>
              </p:txBody>
            </p:sp>
          </mc:Choice>
          <mc:Fallback xmlns="">
            <p:sp>
              <p:nvSpPr>
                <p:cNvPr id="51" name="TextBox 50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817330" y="4535298"/>
                  <a:ext cx="88250" cy="184666"/>
                </a:xfrm>
                <a:prstGeom prst="rect">
                  <a:avLst/>
                </a:prstGeom>
                <a:blipFill>
                  <a:blip r:embed="rId2"/>
                  <a:stretch>
                    <a:fillRect l="-40000" r="-330000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2" name="TextBox 51"/>
                <p:cNvSpPr txBox="1"/>
                <p:nvPr/>
              </p:nvSpPr>
              <p:spPr>
                <a:xfrm>
                  <a:off x="4177603" y="4554791"/>
                  <a:ext cx="88250" cy="184666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1200" b="0" i="0" smtClean="0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m:rPr>
                            <m:sty m:val="p"/>
                          </m:rPr>
                          <a:rPr lang="en-US" sz="1200" smtClean="0">
                            <a:latin typeface="Cambria Math" panose="02040503050406030204" pitchFamily="18" charset="0"/>
                          </a:rPr>
                          <m:t>Δ</m:t>
                        </m:r>
                        <m:r>
                          <m:rPr>
                            <m:sty m:val="p"/>
                          </m:rPr>
                          <a:rPr lang="en-US" sz="1200" b="0" i="0" smtClean="0">
                            <a:latin typeface="Cambria Math" panose="02040503050406030204" pitchFamily="18" charset="0"/>
                          </a:rPr>
                          <m:t>max</m:t>
                        </m:r>
                      </m:oMath>
                    </m:oMathPara>
                  </a14:m>
                  <a:endParaRPr lang="en-US" sz="1200" dirty="0"/>
                </a:p>
              </p:txBody>
            </p:sp>
          </mc:Choice>
          <mc:Fallback xmlns="">
            <p:sp>
              <p:nvSpPr>
                <p:cNvPr id="52" name="TextBox 51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177603" y="4554791"/>
                  <a:ext cx="88250" cy="184666"/>
                </a:xfrm>
                <a:prstGeom prst="rect">
                  <a:avLst/>
                </a:prstGeom>
                <a:blipFill>
                  <a:blip r:embed="rId3"/>
                  <a:stretch>
                    <a:fillRect l="-26316" r="-347368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53" name="Rectangle 52"/>
            <p:cNvSpPr/>
            <p:nvPr/>
          </p:nvSpPr>
          <p:spPr>
            <a:xfrm>
              <a:off x="4896330" y="3756035"/>
              <a:ext cx="801886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200" dirty="0">
                  <a:solidFill>
                    <a:srgbClr val="C00000"/>
                  </a:solidFill>
                </a:rPr>
                <a:t>Real RSRP</a:t>
              </a:r>
            </a:p>
          </p:txBody>
        </p:sp>
        <p:cxnSp>
          <p:nvCxnSpPr>
            <p:cNvPr id="54" name="Straight Arrow Connector 53"/>
            <p:cNvCxnSpPr/>
            <p:nvPr/>
          </p:nvCxnSpPr>
          <p:spPr>
            <a:xfrm flipV="1">
              <a:off x="4087482" y="4519692"/>
              <a:ext cx="1308351" cy="1958"/>
            </a:xfrm>
            <a:prstGeom prst="straightConnector1">
              <a:avLst/>
            </a:prstGeom>
            <a:ln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5" name="Rectangle 54"/>
            <p:cNvSpPr/>
            <p:nvPr/>
          </p:nvSpPr>
          <p:spPr>
            <a:xfrm>
              <a:off x="2734064" y="3860761"/>
              <a:ext cx="1251368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200" dirty="0">
                  <a:solidFill>
                    <a:srgbClr val="0070C0"/>
                  </a:solidFill>
                </a:rPr>
                <a:t>Measured </a:t>
              </a:r>
              <a:r>
                <a:rPr lang="en-US" sz="1200" dirty="0" err="1">
                  <a:solidFill>
                    <a:srgbClr val="0070C0"/>
                  </a:solidFill>
                </a:rPr>
                <a:t>RSRP</a:t>
              </a:r>
              <a:r>
                <a:rPr lang="en-US" sz="900" dirty="0" err="1">
                  <a:solidFill>
                    <a:srgbClr val="0070C0"/>
                  </a:solidFill>
                </a:rPr>
                <a:t>x</a:t>
              </a:r>
              <a:r>
                <a:rPr lang="en-US" sz="1200" dirty="0">
                  <a:solidFill>
                    <a:srgbClr val="0070C0"/>
                  </a:solidFill>
                </a:rPr>
                <a:t> </a:t>
              </a:r>
            </a:p>
          </p:txBody>
        </p:sp>
        <p:cxnSp>
          <p:nvCxnSpPr>
            <p:cNvPr id="56" name="Straight Arrow Connector 55"/>
            <p:cNvCxnSpPr>
              <a:stCxn id="55" idx="2"/>
              <a:endCxn id="58" idx="0"/>
            </p:cNvCxnSpPr>
            <p:nvPr/>
          </p:nvCxnSpPr>
          <p:spPr>
            <a:xfrm>
              <a:off x="3359748" y="4137760"/>
              <a:ext cx="944876" cy="346154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Arrow Connector 56"/>
            <p:cNvCxnSpPr>
              <a:stCxn id="53" idx="2"/>
              <a:endCxn id="45" idx="5"/>
            </p:cNvCxnSpPr>
            <p:nvPr/>
          </p:nvCxnSpPr>
          <p:spPr>
            <a:xfrm flipH="1">
              <a:off x="4778727" y="4033034"/>
              <a:ext cx="518546" cy="516135"/>
            </a:xfrm>
            <a:prstGeom prst="straightConnector1">
              <a:avLst/>
            </a:prstGeom>
            <a:ln>
              <a:solidFill>
                <a:srgbClr val="C0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8" name="Rectangle 57"/>
            <p:cNvSpPr/>
            <p:nvPr/>
          </p:nvSpPr>
          <p:spPr>
            <a:xfrm>
              <a:off x="4265853" y="4483914"/>
              <a:ext cx="77542" cy="51536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Rectangle 58"/>
            <p:cNvSpPr/>
            <p:nvPr/>
          </p:nvSpPr>
          <p:spPr>
            <a:xfrm>
              <a:off x="5226067" y="4496070"/>
              <a:ext cx="77542" cy="51536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Rectangle 59"/>
            <p:cNvSpPr/>
            <p:nvPr/>
          </p:nvSpPr>
          <p:spPr>
            <a:xfrm>
              <a:off x="5630989" y="3748134"/>
              <a:ext cx="1271502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200" dirty="0">
                  <a:solidFill>
                    <a:srgbClr val="0070C0"/>
                  </a:solidFill>
                </a:rPr>
                <a:t>Measured </a:t>
              </a:r>
              <a:r>
                <a:rPr lang="en-US" sz="1200" dirty="0" err="1">
                  <a:solidFill>
                    <a:srgbClr val="0070C0"/>
                  </a:solidFill>
                </a:rPr>
                <a:t>RSRP</a:t>
              </a:r>
              <a:r>
                <a:rPr lang="en-US" sz="900" dirty="0" err="1">
                  <a:solidFill>
                    <a:srgbClr val="0070C0"/>
                  </a:solidFill>
                </a:rPr>
                <a:t>y</a:t>
              </a:r>
              <a:r>
                <a:rPr lang="en-US" sz="1200" dirty="0">
                  <a:solidFill>
                    <a:srgbClr val="0070C0"/>
                  </a:solidFill>
                </a:rPr>
                <a:t> </a:t>
              </a:r>
            </a:p>
          </p:txBody>
        </p:sp>
        <p:cxnSp>
          <p:nvCxnSpPr>
            <p:cNvPr id="61" name="Straight Arrow Connector 60"/>
            <p:cNvCxnSpPr>
              <a:stCxn id="60" idx="2"/>
              <a:endCxn id="59" idx="0"/>
            </p:cNvCxnSpPr>
            <p:nvPr/>
          </p:nvCxnSpPr>
          <p:spPr>
            <a:xfrm flipH="1">
              <a:off x="5264838" y="4025133"/>
              <a:ext cx="1001902" cy="470937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2" name="Oval 61"/>
            <p:cNvSpPr/>
            <p:nvPr/>
          </p:nvSpPr>
          <p:spPr>
            <a:xfrm>
              <a:off x="3213188" y="4662804"/>
              <a:ext cx="74514" cy="51536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63" name="Straight Connector 62"/>
            <p:cNvCxnSpPr/>
            <p:nvPr/>
          </p:nvCxnSpPr>
          <p:spPr>
            <a:xfrm>
              <a:off x="3893896" y="4568798"/>
              <a:ext cx="0" cy="225335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/>
            <p:cNvCxnSpPr/>
            <p:nvPr/>
          </p:nvCxnSpPr>
          <p:spPr>
            <a:xfrm>
              <a:off x="2585544" y="4568798"/>
              <a:ext cx="4105" cy="21734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Arrow Connector 64"/>
            <p:cNvCxnSpPr/>
            <p:nvPr/>
          </p:nvCxnSpPr>
          <p:spPr>
            <a:xfrm flipV="1">
              <a:off x="3239720" y="4855127"/>
              <a:ext cx="655536" cy="4508"/>
            </a:xfrm>
            <a:prstGeom prst="straightConnector1">
              <a:avLst/>
            </a:prstGeom>
            <a:ln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/>
            <p:cNvCxnSpPr/>
            <p:nvPr/>
          </p:nvCxnSpPr>
          <p:spPr>
            <a:xfrm>
              <a:off x="3248347" y="4775467"/>
              <a:ext cx="0" cy="168336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Arrow Connector 66"/>
            <p:cNvCxnSpPr/>
            <p:nvPr/>
          </p:nvCxnSpPr>
          <p:spPr>
            <a:xfrm flipV="1">
              <a:off x="2602674" y="4859867"/>
              <a:ext cx="655536" cy="4508"/>
            </a:xfrm>
            <a:prstGeom prst="straightConnector1">
              <a:avLst/>
            </a:prstGeom>
            <a:ln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8" name="TextBox 67"/>
                <p:cNvSpPr txBox="1"/>
                <p:nvPr/>
              </p:nvSpPr>
              <p:spPr>
                <a:xfrm>
                  <a:off x="3315393" y="4692922"/>
                  <a:ext cx="88250" cy="184666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1200" b="0" i="0" smtClean="0"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m:rPr>
                            <m:sty m:val="p"/>
                          </m:rPr>
                          <a:rPr lang="en-US" sz="1200" smtClean="0">
                            <a:latin typeface="Cambria Math" panose="02040503050406030204" pitchFamily="18" charset="0"/>
                          </a:rPr>
                          <m:t>Δ</m:t>
                        </m:r>
                        <m:r>
                          <m:rPr>
                            <m:sty m:val="p"/>
                          </m:rPr>
                          <a:rPr lang="en-US" sz="1200" b="0" i="0" smtClean="0">
                            <a:latin typeface="Cambria Math" panose="02040503050406030204" pitchFamily="18" charset="0"/>
                          </a:rPr>
                          <m:t>max</m:t>
                        </m:r>
                      </m:oMath>
                    </m:oMathPara>
                  </a14:m>
                  <a:endParaRPr lang="en-US" sz="1200" dirty="0"/>
                </a:p>
              </p:txBody>
            </p:sp>
          </mc:Choice>
          <mc:Fallback xmlns="">
            <p:sp>
              <p:nvSpPr>
                <p:cNvPr id="68" name="TextBox 67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315393" y="4692922"/>
                  <a:ext cx="88250" cy="184666"/>
                </a:xfrm>
                <a:prstGeom prst="rect">
                  <a:avLst/>
                </a:prstGeom>
                <a:blipFill>
                  <a:blip r:embed="rId4"/>
                  <a:stretch>
                    <a:fillRect l="-47368" r="-347368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9" name="TextBox 68"/>
                <p:cNvSpPr txBox="1"/>
                <p:nvPr/>
              </p:nvSpPr>
              <p:spPr>
                <a:xfrm>
                  <a:off x="2675666" y="4712415"/>
                  <a:ext cx="88250" cy="184666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1200" b="0" i="0" smtClean="0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m:rPr>
                            <m:sty m:val="p"/>
                          </m:rPr>
                          <a:rPr lang="en-US" sz="1200" smtClean="0">
                            <a:latin typeface="Cambria Math" panose="02040503050406030204" pitchFamily="18" charset="0"/>
                          </a:rPr>
                          <m:t>Δ</m:t>
                        </m:r>
                        <m:r>
                          <m:rPr>
                            <m:sty m:val="p"/>
                          </m:rPr>
                          <a:rPr lang="en-US" sz="1200" b="0" i="0" smtClean="0">
                            <a:latin typeface="Cambria Math" panose="02040503050406030204" pitchFamily="18" charset="0"/>
                          </a:rPr>
                          <m:t>max</m:t>
                        </m:r>
                      </m:oMath>
                    </m:oMathPara>
                  </a14:m>
                  <a:endParaRPr lang="en-US" sz="1200" dirty="0"/>
                </a:p>
              </p:txBody>
            </p:sp>
          </mc:Choice>
          <mc:Fallback xmlns="">
            <p:sp>
              <p:nvSpPr>
                <p:cNvPr id="69" name="TextBox 68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675666" y="4712415"/>
                  <a:ext cx="88250" cy="184666"/>
                </a:xfrm>
                <a:prstGeom prst="rect">
                  <a:avLst/>
                </a:prstGeom>
                <a:blipFill>
                  <a:blip r:embed="rId3"/>
                  <a:stretch>
                    <a:fillRect l="-26316" r="-347368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70" name="Straight Arrow Connector 69"/>
            <p:cNvCxnSpPr/>
            <p:nvPr/>
          </p:nvCxnSpPr>
          <p:spPr>
            <a:xfrm flipV="1">
              <a:off x="2585545" y="4677316"/>
              <a:ext cx="1308351" cy="1958"/>
            </a:xfrm>
            <a:prstGeom prst="straightConnector1">
              <a:avLst/>
            </a:prstGeom>
            <a:ln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1" name="Rectangle 70"/>
            <p:cNvSpPr/>
            <p:nvPr/>
          </p:nvSpPr>
          <p:spPr>
            <a:xfrm>
              <a:off x="2763916" y="4641538"/>
              <a:ext cx="77542" cy="51536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Rectangle 71"/>
            <p:cNvSpPr/>
            <p:nvPr/>
          </p:nvSpPr>
          <p:spPr>
            <a:xfrm>
              <a:off x="3724130" y="4653694"/>
              <a:ext cx="77542" cy="51536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73" name="Straight Arrow Connector 72"/>
            <p:cNvCxnSpPr>
              <a:stCxn id="55" idx="2"/>
              <a:endCxn id="71" idx="0"/>
            </p:cNvCxnSpPr>
            <p:nvPr/>
          </p:nvCxnSpPr>
          <p:spPr>
            <a:xfrm flipH="1">
              <a:off x="2802687" y="4137760"/>
              <a:ext cx="557061" cy="503778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Arrow Connector 73"/>
            <p:cNvCxnSpPr>
              <a:stCxn id="55" idx="2"/>
              <a:endCxn id="72" idx="0"/>
            </p:cNvCxnSpPr>
            <p:nvPr/>
          </p:nvCxnSpPr>
          <p:spPr>
            <a:xfrm>
              <a:off x="3359748" y="4137760"/>
              <a:ext cx="403153" cy="515934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Arrow Connector 74"/>
            <p:cNvCxnSpPr>
              <a:stCxn id="53" idx="2"/>
              <a:endCxn id="62" idx="0"/>
            </p:cNvCxnSpPr>
            <p:nvPr/>
          </p:nvCxnSpPr>
          <p:spPr>
            <a:xfrm flipH="1">
              <a:off x="3250445" y="4033034"/>
              <a:ext cx="2046828" cy="629770"/>
            </a:xfrm>
            <a:prstGeom prst="straightConnector1">
              <a:avLst/>
            </a:prstGeom>
            <a:ln>
              <a:solidFill>
                <a:srgbClr val="C0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2661397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66090"/>
          </a:xfrm>
        </p:spPr>
        <p:txBody>
          <a:bodyPr/>
          <a:lstStyle/>
          <a:p>
            <a:r>
              <a:rPr lang="en-US" i="1" dirty="0"/>
              <a:t>Proposed Solution 2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838200" y="1241828"/>
                <a:ext cx="10515600" cy="2310440"/>
              </a:xfrm>
            </p:spPr>
            <p:txBody>
              <a:bodyPr>
                <a:normAutofit/>
              </a:bodyPr>
              <a:lstStyle/>
              <a:p>
                <a:r>
                  <a:rPr lang="en-GB" i="1" dirty="0"/>
                  <a:t>PRACH CE level is determined with the measured RSRP plus the maximum UE measurement error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>
                        <a:latin typeface="Cambria Math" panose="02040503050406030204" pitchFamily="18" charset="0"/>
                      </a:rPr>
                      <m:t>Δmax</m:t>
                    </m:r>
                  </m:oMath>
                </a14:m>
                <a:endParaRPr lang="en-GB" i="1" dirty="0"/>
              </a:p>
              <a:p>
                <a:pPr lvl="1"/>
                <a:r>
                  <a:rPr lang="en-GB" i="1" dirty="0"/>
                  <a:t>In the following figure, the UE should select </a:t>
                </a:r>
              </a:p>
              <a:p>
                <a:pPr lvl="2"/>
                <a:r>
                  <a:rPr lang="en-GB" i="1" dirty="0"/>
                  <a:t>PRACH CE 2, when measured RSRP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+ </m:t>
                    </m:r>
                    <m:r>
                      <m:rPr>
                        <m:sty m:val="p"/>
                      </m:rPr>
                      <a:rPr lang="en-US" smtClean="0">
                        <a:latin typeface="Cambria Math" panose="02040503050406030204" pitchFamily="18" charset="0"/>
                      </a:rPr>
                      <m:t>Δmax</m:t>
                    </m:r>
                  </m:oMath>
                </a14:m>
                <a:r>
                  <a:rPr lang="en-GB" i="1" dirty="0"/>
                  <a:t> &lt; RSRP2</a:t>
                </a:r>
              </a:p>
              <a:p>
                <a:pPr lvl="2"/>
                <a:r>
                  <a:rPr lang="en-GB" i="1" dirty="0"/>
                  <a:t>PRACH CE 1, when RSRP2 &lt; measured RSRP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+ </m:t>
                    </m:r>
                    <m:r>
                      <m:rPr>
                        <m:sty m:val="p"/>
                      </m:rPr>
                      <a:rPr lang="en-US" smtClean="0">
                        <a:latin typeface="Cambria Math" panose="02040503050406030204" pitchFamily="18" charset="0"/>
                      </a:rPr>
                      <m:t>Δmax</m:t>
                    </m:r>
                  </m:oMath>
                </a14:m>
                <a:r>
                  <a:rPr lang="en-GB" i="1" dirty="0"/>
                  <a:t> &lt; RSRP1</a:t>
                </a:r>
              </a:p>
              <a:p>
                <a:pPr lvl="2"/>
                <a:r>
                  <a:rPr lang="en-GB" i="1" dirty="0"/>
                  <a:t>PRACH CE 0, when measured RSRP1 &lt; RSRP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+ </m:t>
                    </m:r>
                    <m:r>
                      <m:rPr>
                        <m:sty m:val="p"/>
                      </m:rPr>
                      <a:rPr lang="en-US" smtClean="0">
                        <a:latin typeface="Cambria Math" panose="02040503050406030204" pitchFamily="18" charset="0"/>
                      </a:rPr>
                      <m:t>Δma</m:t>
                    </m:r>
                    <m:r>
                      <m:rPr>
                        <m:sty m:val="p"/>
                      </m:rPr>
                      <a:rPr lang="en-US" b="0" i="0" smtClean="0">
                        <a:latin typeface="Cambria Math" panose="02040503050406030204" pitchFamily="18" charset="0"/>
                      </a:rPr>
                      <m:t>x</m:t>
                    </m:r>
                  </m:oMath>
                </a14:m>
                <a:r>
                  <a:rPr lang="en-GB" i="1" dirty="0"/>
                  <a:t>.</a:t>
                </a:r>
                <a:endParaRPr lang="en-US" dirty="0"/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200" y="1241828"/>
                <a:ext cx="10515600" cy="2310440"/>
              </a:xfrm>
              <a:blipFill>
                <a:blip r:embed="rId2"/>
                <a:stretch>
                  <a:fillRect l="-1043" t="-4485" b="-290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77" name="Straight Arrow Connector 76"/>
          <p:cNvCxnSpPr/>
          <p:nvPr/>
        </p:nvCxnSpPr>
        <p:spPr>
          <a:xfrm>
            <a:off x="2595537" y="5730518"/>
            <a:ext cx="5866245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TextBox 77"/>
          <p:cNvSpPr txBox="1"/>
          <p:nvPr/>
        </p:nvSpPr>
        <p:spPr>
          <a:xfrm>
            <a:off x="8481111" y="5359672"/>
            <a:ext cx="721367" cy="5359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RSRP</a:t>
            </a:r>
          </a:p>
        </p:txBody>
      </p:sp>
      <p:cxnSp>
        <p:nvCxnSpPr>
          <p:cNvPr id="79" name="Straight Connector 78"/>
          <p:cNvCxnSpPr>
            <a:endCxn id="81" idx="0"/>
          </p:cNvCxnSpPr>
          <p:nvPr/>
        </p:nvCxnSpPr>
        <p:spPr>
          <a:xfrm>
            <a:off x="4606477" y="3717335"/>
            <a:ext cx="0" cy="260471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Straight Connector 79"/>
          <p:cNvCxnSpPr/>
          <p:nvPr/>
        </p:nvCxnSpPr>
        <p:spPr>
          <a:xfrm>
            <a:off x="5528659" y="3727057"/>
            <a:ext cx="0" cy="260471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TextBox 80"/>
          <p:cNvSpPr txBox="1"/>
          <p:nvPr/>
        </p:nvSpPr>
        <p:spPr>
          <a:xfrm>
            <a:off x="4189134" y="6322045"/>
            <a:ext cx="834687" cy="5359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RSRP2</a:t>
            </a:r>
          </a:p>
        </p:txBody>
      </p:sp>
      <p:sp>
        <p:nvSpPr>
          <p:cNvPr id="82" name="TextBox 81"/>
          <p:cNvSpPr txBox="1"/>
          <p:nvPr/>
        </p:nvSpPr>
        <p:spPr>
          <a:xfrm>
            <a:off x="5517507" y="6322045"/>
            <a:ext cx="834687" cy="5359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RSRP1</a:t>
            </a:r>
          </a:p>
        </p:txBody>
      </p:sp>
      <p:sp>
        <p:nvSpPr>
          <p:cNvPr id="83" name="TextBox 82"/>
          <p:cNvSpPr txBox="1"/>
          <p:nvPr/>
        </p:nvSpPr>
        <p:spPr>
          <a:xfrm>
            <a:off x="6287615" y="5786091"/>
            <a:ext cx="606381" cy="5359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CE0</a:t>
            </a:r>
          </a:p>
        </p:txBody>
      </p:sp>
      <p:cxnSp>
        <p:nvCxnSpPr>
          <p:cNvPr id="84" name="Straight Arrow Connector 83"/>
          <p:cNvCxnSpPr/>
          <p:nvPr/>
        </p:nvCxnSpPr>
        <p:spPr>
          <a:xfrm>
            <a:off x="5934850" y="6223754"/>
            <a:ext cx="2526932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Straight Arrow Connector 84"/>
          <p:cNvCxnSpPr/>
          <p:nvPr/>
        </p:nvCxnSpPr>
        <p:spPr>
          <a:xfrm>
            <a:off x="4606477" y="6223754"/>
            <a:ext cx="1328373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Straight Arrow Connector 85"/>
          <p:cNvCxnSpPr/>
          <p:nvPr/>
        </p:nvCxnSpPr>
        <p:spPr>
          <a:xfrm>
            <a:off x="2595537" y="6223754"/>
            <a:ext cx="2010940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" name="TextBox 86"/>
          <p:cNvSpPr txBox="1"/>
          <p:nvPr/>
        </p:nvSpPr>
        <p:spPr>
          <a:xfrm>
            <a:off x="4959241" y="5786089"/>
            <a:ext cx="606381" cy="5359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CE1</a:t>
            </a:r>
          </a:p>
        </p:txBody>
      </p:sp>
      <p:sp>
        <p:nvSpPr>
          <p:cNvPr id="88" name="TextBox 87"/>
          <p:cNvSpPr txBox="1"/>
          <p:nvPr/>
        </p:nvSpPr>
        <p:spPr>
          <a:xfrm>
            <a:off x="3582753" y="5786091"/>
            <a:ext cx="606381" cy="5359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CE2</a:t>
            </a:r>
          </a:p>
        </p:txBody>
      </p:sp>
      <p:sp>
        <p:nvSpPr>
          <p:cNvPr id="89" name="Oval 88"/>
          <p:cNvSpPr/>
          <p:nvPr/>
        </p:nvSpPr>
        <p:spPr>
          <a:xfrm>
            <a:off x="4725432" y="4618028"/>
            <a:ext cx="107502" cy="99715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0" name="Straight Connector 89"/>
          <p:cNvCxnSpPr/>
          <p:nvPr/>
        </p:nvCxnSpPr>
        <p:spPr>
          <a:xfrm>
            <a:off x="5707494" y="4436140"/>
            <a:ext cx="0" cy="43599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Straight Connector 90"/>
          <p:cNvCxnSpPr/>
          <p:nvPr/>
        </p:nvCxnSpPr>
        <p:spPr>
          <a:xfrm>
            <a:off x="3819925" y="4436140"/>
            <a:ext cx="5922" cy="42053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Straight Arrow Connector 91"/>
          <p:cNvCxnSpPr/>
          <p:nvPr/>
        </p:nvCxnSpPr>
        <p:spPr>
          <a:xfrm flipV="1">
            <a:off x="4763709" y="4990147"/>
            <a:ext cx="945746" cy="8722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93" name="Rectangle 92"/>
              <p:cNvSpPr/>
              <p:nvPr/>
            </p:nvSpPr>
            <p:spPr>
              <a:xfrm>
                <a:off x="4751788" y="3552268"/>
                <a:ext cx="2478344" cy="53595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1200" dirty="0">
                    <a:solidFill>
                      <a:srgbClr val="FFC000"/>
                    </a:solidFill>
                  </a:rPr>
                  <a:t>Measured RSRP +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1200" smtClean="0">
                        <a:solidFill>
                          <a:srgbClr val="FFC000"/>
                        </a:solidFill>
                        <a:latin typeface="Cambria Math" panose="02040503050406030204" pitchFamily="18" charset="0"/>
                      </a:rPr>
                      <m:t>Δ</m:t>
                    </m:r>
                    <m:r>
                      <m:rPr>
                        <m:sty m:val="p"/>
                      </m:rPr>
                      <a:rPr lang="en-US" sz="1200" b="0" i="0" smtClean="0">
                        <a:solidFill>
                          <a:srgbClr val="FFC000"/>
                        </a:solidFill>
                        <a:latin typeface="Cambria Math" panose="02040503050406030204" pitchFamily="18" charset="0"/>
                      </a:rPr>
                      <m:t>max</m:t>
                    </m:r>
                  </m:oMath>
                </a14:m>
                <a:r>
                  <a:rPr lang="en-US" sz="1200" dirty="0">
                    <a:solidFill>
                      <a:srgbClr val="FFC000"/>
                    </a:solidFill>
                  </a:rPr>
                  <a:t> </a:t>
                </a:r>
              </a:p>
            </p:txBody>
          </p:sp>
        </mc:Choice>
        <mc:Fallback xmlns="">
          <p:sp>
            <p:nvSpPr>
              <p:cNvPr id="93" name="Rectangle 9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51788" y="3552268"/>
                <a:ext cx="2478344" cy="535955"/>
              </a:xfrm>
              <a:prstGeom prst="rect">
                <a:avLst/>
              </a:prstGeom>
              <a:blipFill>
                <a:blip r:embed="rId3"/>
                <a:stretch>
                  <a:fillRect t="-113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94" name="Straight Connector 93"/>
          <p:cNvCxnSpPr/>
          <p:nvPr/>
        </p:nvCxnSpPr>
        <p:spPr>
          <a:xfrm>
            <a:off x="4776156" y="4836016"/>
            <a:ext cx="0" cy="32570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Straight Arrow Connector 94"/>
          <p:cNvCxnSpPr/>
          <p:nvPr/>
        </p:nvCxnSpPr>
        <p:spPr>
          <a:xfrm flipV="1">
            <a:off x="3844639" y="4999318"/>
            <a:ext cx="945746" cy="8722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96" name="TextBox 95"/>
              <p:cNvSpPr txBox="1"/>
              <p:nvPr/>
            </p:nvSpPr>
            <p:spPr>
              <a:xfrm>
                <a:off x="4872883" y="4676303"/>
                <a:ext cx="127319" cy="357303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200" b="0" i="0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m:rPr>
                          <m:sty m:val="p"/>
                        </m:rPr>
                        <a:rPr lang="en-US" sz="1200" smtClean="0">
                          <a:latin typeface="Cambria Math" panose="02040503050406030204" pitchFamily="18" charset="0"/>
                        </a:rPr>
                        <m:t>Δ</m:t>
                      </m:r>
                      <m:r>
                        <m:rPr>
                          <m:sty m:val="p"/>
                        </m:rPr>
                        <a:rPr lang="en-US" sz="1200" b="0" i="0" smtClean="0">
                          <a:latin typeface="Cambria Math" panose="02040503050406030204" pitchFamily="18" charset="0"/>
                        </a:rPr>
                        <m:t>max</m:t>
                      </m:r>
                    </m:oMath>
                  </m:oMathPara>
                </a14:m>
                <a:endParaRPr lang="en-US" sz="1200" dirty="0"/>
              </a:p>
            </p:txBody>
          </p:sp>
        </mc:Choice>
        <mc:Fallback xmlns="">
          <p:sp>
            <p:nvSpPr>
              <p:cNvPr id="96" name="TextBox 9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72883" y="4676303"/>
                <a:ext cx="127319" cy="357303"/>
              </a:xfrm>
              <a:prstGeom prst="rect">
                <a:avLst/>
              </a:prstGeom>
              <a:blipFill>
                <a:blip r:embed="rId4"/>
                <a:stretch>
                  <a:fillRect l="-38095" r="-30952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7" name="TextBox 96"/>
              <p:cNvSpPr txBox="1"/>
              <p:nvPr/>
            </p:nvSpPr>
            <p:spPr>
              <a:xfrm>
                <a:off x="3949945" y="4714019"/>
                <a:ext cx="127319" cy="357303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200" b="0" i="0" smtClean="0">
                          <a:latin typeface="Cambria Math" panose="02040503050406030204" pitchFamily="18" charset="0"/>
                        </a:rPr>
                        <m:t>−</m:t>
                      </m:r>
                      <m:r>
                        <m:rPr>
                          <m:sty m:val="p"/>
                        </m:rPr>
                        <a:rPr lang="en-US" sz="1200" smtClean="0">
                          <a:latin typeface="Cambria Math" panose="02040503050406030204" pitchFamily="18" charset="0"/>
                        </a:rPr>
                        <m:t>Δ</m:t>
                      </m:r>
                      <m:r>
                        <m:rPr>
                          <m:sty m:val="p"/>
                        </m:rPr>
                        <a:rPr lang="en-US" sz="1200" b="0" i="0" smtClean="0">
                          <a:latin typeface="Cambria Math" panose="02040503050406030204" pitchFamily="18" charset="0"/>
                        </a:rPr>
                        <m:t>max</m:t>
                      </m:r>
                    </m:oMath>
                  </m:oMathPara>
                </a14:m>
                <a:endParaRPr lang="en-US" sz="1200" dirty="0"/>
              </a:p>
            </p:txBody>
          </p:sp>
        </mc:Choice>
        <mc:Fallback xmlns="">
          <p:sp>
            <p:nvSpPr>
              <p:cNvPr id="97" name="TextBox 9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49945" y="4714019"/>
                <a:ext cx="127319" cy="357303"/>
              </a:xfrm>
              <a:prstGeom prst="rect">
                <a:avLst/>
              </a:prstGeom>
              <a:blipFill>
                <a:blip r:embed="rId5"/>
                <a:stretch>
                  <a:fillRect l="-23810" r="-30476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8" name="Rectangle 97"/>
          <p:cNvSpPr/>
          <p:nvPr/>
        </p:nvSpPr>
        <p:spPr>
          <a:xfrm>
            <a:off x="5023821" y="5135871"/>
            <a:ext cx="1156887" cy="5359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>
                <a:solidFill>
                  <a:srgbClr val="C00000"/>
                </a:solidFill>
              </a:rPr>
              <a:t>Real RSRP</a:t>
            </a:r>
          </a:p>
        </p:txBody>
      </p:sp>
      <p:cxnSp>
        <p:nvCxnSpPr>
          <p:cNvPr id="99" name="Straight Arrow Connector 98"/>
          <p:cNvCxnSpPr/>
          <p:nvPr/>
        </p:nvCxnSpPr>
        <p:spPr>
          <a:xfrm flipV="1">
            <a:off x="3819927" y="4646107"/>
            <a:ext cx="1887567" cy="3788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Straight Connector 99"/>
          <p:cNvCxnSpPr/>
          <p:nvPr/>
        </p:nvCxnSpPr>
        <p:spPr>
          <a:xfrm>
            <a:off x="6670973" y="4124461"/>
            <a:ext cx="0" cy="29325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Straight Connector 100"/>
          <p:cNvCxnSpPr/>
          <p:nvPr/>
        </p:nvCxnSpPr>
        <p:spPr>
          <a:xfrm>
            <a:off x="4808116" y="4124461"/>
            <a:ext cx="1" cy="29325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Straight Arrow Connector 101"/>
          <p:cNvCxnSpPr/>
          <p:nvPr/>
        </p:nvCxnSpPr>
        <p:spPr>
          <a:xfrm flipV="1">
            <a:off x="4808117" y="4257531"/>
            <a:ext cx="1862855" cy="15018"/>
          </a:xfrm>
          <a:prstGeom prst="straightConnector1">
            <a:avLst/>
          </a:prstGeom>
          <a:ln>
            <a:solidFill>
              <a:srgbClr val="FFC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Rectangle 102"/>
          <p:cNvSpPr/>
          <p:nvPr/>
        </p:nvSpPr>
        <p:spPr>
          <a:xfrm>
            <a:off x="3177190" y="3566754"/>
            <a:ext cx="1733667" cy="5359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>
                <a:solidFill>
                  <a:srgbClr val="0070C0"/>
                </a:solidFill>
              </a:rPr>
              <a:t>Measured RSRP </a:t>
            </a:r>
          </a:p>
        </p:txBody>
      </p:sp>
      <p:cxnSp>
        <p:nvCxnSpPr>
          <p:cNvPr id="104" name="Straight Arrow Connector 103"/>
          <p:cNvCxnSpPr>
            <a:stCxn id="103" idx="2"/>
          </p:cNvCxnSpPr>
          <p:nvPr/>
        </p:nvCxnSpPr>
        <p:spPr>
          <a:xfrm>
            <a:off x="4044024" y="4102709"/>
            <a:ext cx="272089" cy="51531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Straight Arrow Connector 104"/>
          <p:cNvCxnSpPr>
            <a:stCxn id="98" idx="0"/>
            <a:endCxn id="89" idx="5"/>
          </p:cNvCxnSpPr>
          <p:nvPr/>
        </p:nvCxnSpPr>
        <p:spPr>
          <a:xfrm flipH="1" flipV="1">
            <a:off x="4817191" y="4703141"/>
            <a:ext cx="785074" cy="432730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Straight Arrow Connector 105"/>
          <p:cNvCxnSpPr>
            <a:stCxn id="93" idx="2"/>
          </p:cNvCxnSpPr>
          <p:nvPr/>
        </p:nvCxnSpPr>
        <p:spPr>
          <a:xfrm>
            <a:off x="5990961" y="4088223"/>
            <a:ext cx="189746" cy="169308"/>
          </a:xfrm>
          <a:prstGeom prst="straightConnector1">
            <a:avLst/>
          </a:prstGeom>
          <a:ln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Arrow Connector 37"/>
          <p:cNvCxnSpPr/>
          <p:nvPr/>
        </p:nvCxnSpPr>
        <p:spPr>
          <a:xfrm flipV="1">
            <a:off x="4606477" y="5481925"/>
            <a:ext cx="945746" cy="8722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/>
        </p:nvSpPr>
        <p:spPr>
          <a:xfrm>
            <a:off x="4846070" y="5253886"/>
            <a:ext cx="42672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5dB</a:t>
            </a:r>
          </a:p>
        </p:txBody>
      </p:sp>
    </p:spTree>
    <p:extLst>
      <p:ext uri="{BB962C8B-B14F-4D97-AF65-F5344CB8AC3E}">
        <p14:creationId xmlns:p14="http://schemas.microsoft.com/office/powerpoint/2010/main" val="23648411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66090"/>
          </a:xfrm>
        </p:spPr>
        <p:txBody>
          <a:bodyPr/>
          <a:lstStyle/>
          <a:p>
            <a:r>
              <a:rPr lang="en-US" i="1" dirty="0"/>
              <a:t>Proposed Solution 3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838200" y="1241828"/>
                <a:ext cx="10515600" cy="2310440"/>
              </a:xfrm>
            </p:spPr>
            <p:txBody>
              <a:bodyPr>
                <a:normAutofit fontScale="92500"/>
              </a:bodyPr>
              <a:lstStyle/>
              <a:p>
                <a:r>
                  <a:rPr lang="en-GB" i="1" dirty="0"/>
                  <a:t>PRACH CE level is determined with the measured RSRP plus the UE measurement bias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>
                        <a:latin typeface="Cambria Math" panose="02040503050406030204" pitchFamily="18" charset="0"/>
                      </a:rPr>
                      <m:t>Δ</m:t>
                    </m:r>
                  </m:oMath>
                </a14:m>
                <a:r>
                  <a:rPr lang="en-GB" i="1" dirty="0"/>
                  <a:t>, which decreases with the improve of RF conditions</a:t>
                </a:r>
              </a:p>
              <a:p>
                <a:pPr lvl="1"/>
                <a:r>
                  <a:rPr lang="en-GB" i="1" dirty="0"/>
                  <a:t>In the following figure, the UE may select </a:t>
                </a:r>
              </a:p>
              <a:p>
                <a:pPr lvl="2"/>
                <a:r>
                  <a:rPr lang="en-GB" i="1" dirty="0"/>
                  <a:t>PRACH CE 2, when measured RSRP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+ </m:t>
                    </m:r>
                    <m:r>
                      <m:rPr>
                        <m:sty m:val="p"/>
                      </m:rPr>
                      <a:rPr lang="en-US" smtClean="0">
                        <a:latin typeface="Cambria Math" panose="02040503050406030204" pitchFamily="18" charset="0"/>
                      </a:rPr>
                      <m:t>Δ</m:t>
                    </m:r>
                  </m:oMath>
                </a14:m>
                <a:r>
                  <a:rPr lang="en-GB" i="1" dirty="0"/>
                  <a:t> &lt; RSRP2</a:t>
                </a:r>
              </a:p>
              <a:p>
                <a:pPr lvl="2"/>
                <a:r>
                  <a:rPr lang="en-GB" i="1" dirty="0"/>
                  <a:t>PRACH CE 1, when RSRP2 &lt; measured RSRP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+ </m:t>
                    </m:r>
                    <m:r>
                      <m:rPr>
                        <m:sty m:val="p"/>
                      </m:rPr>
                      <a:rPr lang="en-US" smtClean="0">
                        <a:latin typeface="Cambria Math" panose="02040503050406030204" pitchFamily="18" charset="0"/>
                      </a:rPr>
                      <m:t>Δ</m:t>
                    </m:r>
                  </m:oMath>
                </a14:m>
                <a:r>
                  <a:rPr lang="en-GB" i="1" dirty="0"/>
                  <a:t> &lt; RSRP1</a:t>
                </a:r>
              </a:p>
              <a:p>
                <a:pPr lvl="2"/>
                <a:r>
                  <a:rPr lang="en-GB" i="1" dirty="0"/>
                  <a:t>PRACH CE 0, when measured RSRP1 &lt; RSRP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+ </m:t>
                    </m:r>
                    <m:r>
                      <m:rPr>
                        <m:sty m:val="p"/>
                      </m:rPr>
                      <a:rPr lang="en-US" smtClean="0">
                        <a:latin typeface="Cambria Math" panose="02040503050406030204" pitchFamily="18" charset="0"/>
                      </a:rPr>
                      <m:t>Δ</m:t>
                    </m:r>
                  </m:oMath>
                </a14:m>
                <a:endParaRPr lang="en-US" dirty="0"/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200" y="1241828"/>
                <a:ext cx="10515600" cy="2310440"/>
              </a:xfrm>
              <a:blipFill>
                <a:blip r:embed="rId2"/>
                <a:stretch>
                  <a:fillRect l="-928" t="-422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5" name="Group 4"/>
          <p:cNvGrpSpPr/>
          <p:nvPr/>
        </p:nvGrpSpPr>
        <p:grpSpPr>
          <a:xfrm>
            <a:off x="4502688" y="3907807"/>
            <a:ext cx="6624083" cy="3195120"/>
            <a:chOff x="425303" y="3662880"/>
            <a:chExt cx="4695456" cy="1650964"/>
          </a:xfrm>
        </p:grpSpPr>
        <p:cxnSp>
          <p:nvCxnSpPr>
            <p:cNvPr id="35" name="Straight Arrow Connector 34"/>
            <p:cNvCxnSpPr/>
            <p:nvPr/>
          </p:nvCxnSpPr>
          <p:spPr>
            <a:xfrm>
              <a:off x="570035" y="4690742"/>
              <a:ext cx="4066137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TextBox 35"/>
            <p:cNvSpPr txBox="1"/>
            <p:nvPr/>
          </p:nvSpPr>
          <p:spPr>
            <a:xfrm>
              <a:off x="4620750" y="4554842"/>
              <a:ext cx="500009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/>
                <a:t>RSRP</a:t>
              </a:r>
            </a:p>
          </p:txBody>
        </p:sp>
        <p:cxnSp>
          <p:nvCxnSpPr>
            <p:cNvPr id="37" name="Straight Connector 36"/>
            <p:cNvCxnSpPr>
              <a:endCxn id="39" idx="0"/>
            </p:cNvCxnSpPr>
            <p:nvPr/>
          </p:nvCxnSpPr>
          <p:spPr>
            <a:xfrm>
              <a:off x="1592581" y="3680706"/>
              <a:ext cx="0" cy="13462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/>
            <p:cNvCxnSpPr>
              <a:endCxn id="40" idx="0"/>
            </p:cNvCxnSpPr>
            <p:nvPr/>
          </p:nvCxnSpPr>
          <p:spPr>
            <a:xfrm>
              <a:off x="2554954" y="3690645"/>
              <a:ext cx="0" cy="13462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TextBox 38"/>
            <p:cNvSpPr txBox="1"/>
            <p:nvPr/>
          </p:nvSpPr>
          <p:spPr>
            <a:xfrm>
              <a:off x="1303303" y="5026906"/>
              <a:ext cx="57855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>
                  <a:solidFill>
                    <a:srgbClr val="C00000"/>
                  </a:solidFill>
                </a:rPr>
                <a:t>RSRP2</a:t>
              </a: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2265676" y="5036845"/>
              <a:ext cx="57855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>
                  <a:solidFill>
                    <a:srgbClr val="C00000"/>
                  </a:solidFill>
                </a:rPr>
                <a:t>RSRP1</a:t>
              </a: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3129167" y="4772629"/>
              <a:ext cx="4203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/>
                <a:t>CE0</a:t>
              </a:r>
            </a:p>
          </p:txBody>
        </p:sp>
        <p:cxnSp>
          <p:nvCxnSpPr>
            <p:cNvPr id="42" name="Straight Arrow Connector 41"/>
            <p:cNvCxnSpPr/>
            <p:nvPr/>
          </p:nvCxnSpPr>
          <p:spPr>
            <a:xfrm>
              <a:off x="2884651" y="4998828"/>
              <a:ext cx="1751521" cy="0"/>
            </a:xfrm>
            <a:prstGeom prst="straightConnector1">
              <a:avLst/>
            </a:prstGeom>
            <a:ln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Arrow Connector 42"/>
            <p:cNvCxnSpPr/>
            <p:nvPr/>
          </p:nvCxnSpPr>
          <p:spPr>
            <a:xfrm>
              <a:off x="1963901" y="4998828"/>
              <a:ext cx="920750" cy="0"/>
            </a:xfrm>
            <a:prstGeom prst="straightConnector1">
              <a:avLst/>
            </a:prstGeom>
            <a:ln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Arrow Connector 43"/>
            <p:cNvCxnSpPr/>
            <p:nvPr/>
          </p:nvCxnSpPr>
          <p:spPr>
            <a:xfrm>
              <a:off x="570035" y="4998828"/>
              <a:ext cx="1393866" cy="0"/>
            </a:xfrm>
            <a:prstGeom prst="straightConnector1">
              <a:avLst/>
            </a:prstGeom>
            <a:ln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TextBox 44"/>
            <p:cNvSpPr txBox="1"/>
            <p:nvPr/>
          </p:nvSpPr>
          <p:spPr>
            <a:xfrm>
              <a:off x="2208416" y="4772628"/>
              <a:ext cx="4203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/>
                <a:t>CE1</a:t>
              </a:r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1254315" y="4772629"/>
              <a:ext cx="4203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/>
                <a:t>CE2</a:t>
              </a:r>
            </a:p>
          </p:txBody>
        </p:sp>
        <p:grpSp>
          <p:nvGrpSpPr>
            <p:cNvPr id="47" name="Group 46"/>
            <p:cNvGrpSpPr/>
            <p:nvPr/>
          </p:nvGrpSpPr>
          <p:grpSpPr>
            <a:xfrm>
              <a:off x="1712882" y="4093181"/>
              <a:ext cx="1131350" cy="317998"/>
              <a:chOff x="6071880" y="3450707"/>
              <a:chExt cx="1976179" cy="317998"/>
            </a:xfrm>
          </p:grpSpPr>
          <p:sp>
            <p:nvSpPr>
              <p:cNvPr id="48" name="Oval 47"/>
              <p:cNvSpPr/>
              <p:nvPr/>
            </p:nvSpPr>
            <p:spPr>
              <a:xfrm>
                <a:off x="6699524" y="3637376"/>
                <a:ext cx="74514" cy="51536"/>
              </a:xfrm>
              <a:prstGeom prst="ellipse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49" name="Straight Connector 48"/>
              <p:cNvCxnSpPr/>
              <p:nvPr/>
            </p:nvCxnSpPr>
            <p:spPr>
              <a:xfrm>
                <a:off x="6071881" y="3666707"/>
                <a:ext cx="1308351" cy="0"/>
              </a:xfrm>
              <a:prstGeom prst="line">
                <a:avLst/>
              </a:prstGeom>
              <a:ln>
                <a:headEnd type="triangl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Straight Connector 49"/>
              <p:cNvCxnSpPr/>
              <p:nvPr/>
            </p:nvCxnSpPr>
            <p:spPr>
              <a:xfrm>
                <a:off x="7380232" y="3543370"/>
                <a:ext cx="0" cy="225335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Straight Connector 50"/>
              <p:cNvCxnSpPr/>
              <p:nvPr/>
            </p:nvCxnSpPr>
            <p:spPr>
              <a:xfrm>
                <a:off x="6071880" y="3543370"/>
                <a:ext cx="4105" cy="21734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Straight Connector 51"/>
              <p:cNvCxnSpPr/>
              <p:nvPr/>
            </p:nvCxnSpPr>
            <p:spPr>
              <a:xfrm>
                <a:off x="8048059" y="3450707"/>
                <a:ext cx="0" cy="151563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Straight Connector 52"/>
              <p:cNvCxnSpPr/>
              <p:nvPr/>
            </p:nvCxnSpPr>
            <p:spPr>
              <a:xfrm>
                <a:off x="6756836" y="3450707"/>
                <a:ext cx="1" cy="151563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Straight Arrow Connector 53"/>
              <p:cNvCxnSpPr/>
              <p:nvPr/>
            </p:nvCxnSpPr>
            <p:spPr>
              <a:xfrm flipV="1">
                <a:off x="6756837" y="3519482"/>
                <a:ext cx="1291222" cy="7762"/>
              </a:xfrm>
              <a:prstGeom prst="straightConnector1">
                <a:avLst/>
              </a:prstGeom>
              <a:ln>
                <a:solidFill>
                  <a:srgbClr val="FFC000"/>
                </a:solidFill>
                <a:headEnd type="triangl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5" name="Group 54"/>
            <p:cNvGrpSpPr/>
            <p:nvPr/>
          </p:nvGrpSpPr>
          <p:grpSpPr>
            <a:xfrm>
              <a:off x="425303" y="4414815"/>
              <a:ext cx="2338780" cy="317998"/>
              <a:chOff x="6071880" y="3450707"/>
              <a:chExt cx="1976179" cy="317998"/>
            </a:xfrm>
          </p:grpSpPr>
          <p:sp>
            <p:nvSpPr>
              <p:cNvPr id="56" name="Oval 55"/>
              <p:cNvSpPr/>
              <p:nvPr/>
            </p:nvSpPr>
            <p:spPr>
              <a:xfrm>
                <a:off x="6699524" y="3637376"/>
                <a:ext cx="74514" cy="51536"/>
              </a:xfrm>
              <a:prstGeom prst="ellipse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57" name="Straight Connector 56"/>
              <p:cNvCxnSpPr/>
              <p:nvPr/>
            </p:nvCxnSpPr>
            <p:spPr>
              <a:xfrm>
                <a:off x="6071881" y="3666707"/>
                <a:ext cx="1308351" cy="0"/>
              </a:xfrm>
              <a:prstGeom prst="line">
                <a:avLst/>
              </a:prstGeom>
              <a:ln>
                <a:headEnd type="triangl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Straight Connector 57"/>
              <p:cNvCxnSpPr/>
              <p:nvPr/>
            </p:nvCxnSpPr>
            <p:spPr>
              <a:xfrm>
                <a:off x="7380232" y="3543370"/>
                <a:ext cx="0" cy="225335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Straight Connector 58"/>
              <p:cNvCxnSpPr/>
              <p:nvPr/>
            </p:nvCxnSpPr>
            <p:spPr>
              <a:xfrm>
                <a:off x="6071880" y="3543370"/>
                <a:ext cx="4105" cy="21734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" name="Straight Connector 59"/>
              <p:cNvCxnSpPr/>
              <p:nvPr/>
            </p:nvCxnSpPr>
            <p:spPr>
              <a:xfrm>
                <a:off x="8048059" y="3450707"/>
                <a:ext cx="0" cy="151563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" name="Straight Connector 60"/>
              <p:cNvCxnSpPr/>
              <p:nvPr/>
            </p:nvCxnSpPr>
            <p:spPr>
              <a:xfrm>
                <a:off x="6756836" y="3450707"/>
                <a:ext cx="1" cy="151563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" name="Straight Arrow Connector 61"/>
              <p:cNvCxnSpPr/>
              <p:nvPr/>
            </p:nvCxnSpPr>
            <p:spPr>
              <a:xfrm flipV="1">
                <a:off x="6756837" y="3519482"/>
                <a:ext cx="1291222" cy="7762"/>
              </a:xfrm>
              <a:prstGeom prst="straightConnector1">
                <a:avLst/>
              </a:prstGeom>
              <a:ln>
                <a:solidFill>
                  <a:srgbClr val="FFC000"/>
                </a:solidFill>
                <a:headEnd type="triangl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3" name="Group 62"/>
            <p:cNvGrpSpPr/>
            <p:nvPr/>
          </p:nvGrpSpPr>
          <p:grpSpPr>
            <a:xfrm>
              <a:off x="2398835" y="3662880"/>
              <a:ext cx="636236" cy="317998"/>
              <a:chOff x="6071880" y="3450707"/>
              <a:chExt cx="1976179" cy="317998"/>
            </a:xfrm>
          </p:grpSpPr>
          <p:sp>
            <p:nvSpPr>
              <p:cNvPr id="64" name="Oval 63"/>
              <p:cNvSpPr/>
              <p:nvPr/>
            </p:nvSpPr>
            <p:spPr>
              <a:xfrm>
                <a:off x="6699524" y="3637376"/>
                <a:ext cx="74514" cy="51536"/>
              </a:xfrm>
              <a:prstGeom prst="ellipse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65" name="Straight Connector 64"/>
              <p:cNvCxnSpPr/>
              <p:nvPr/>
            </p:nvCxnSpPr>
            <p:spPr>
              <a:xfrm>
                <a:off x="6071881" y="3666707"/>
                <a:ext cx="1308351" cy="0"/>
              </a:xfrm>
              <a:prstGeom prst="line">
                <a:avLst/>
              </a:prstGeom>
              <a:ln>
                <a:headEnd type="triangl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" name="Straight Connector 65"/>
              <p:cNvCxnSpPr/>
              <p:nvPr/>
            </p:nvCxnSpPr>
            <p:spPr>
              <a:xfrm>
                <a:off x="7380232" y="3543370"/>
                <a:ext cx="0" cy="225335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" name="Straight Connector 66"/>
              <p:cNvCxnSpPr/>
              <p:nvPr/>
            </p:nvCxnSpPr>
            <p:spPr>
              <a:xfrm>
                <a:off x="6071880" y="3543370"/>
                <a:ext cx="4105" cy="21734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" name="Straight Connector 67"/>
              <p:cNvCxnSpPr/>
              <p:nvPr/>
            </p:nvCxnSpPr>
            <p:spPr>
              <a:xfrm>
                <a:off x="8048059" y="3450707"/>
                <a:ext cx="0" cy="151563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9" name="Straight Connector 68"/>
              <p:cNvCxnSpPr/>
              <p:nvPr/>
            </p:nvCxnSpPr>
            <p:spPr>
              <a:xfrm>
                <a:off x="6756836" y="3450707"/>
                <a:ext cx="1" cy="151563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0" name="Straight Arrow Connector 69"/>
              <p:cNvCxnSpPr/>
              <p:nvPr/>
            </p:nvCxnSpPr>
            <p:spPr>
              <a:xfrm flipV="1">
                <a:off x="6756837" y="3519482"/>
                <a:ext cx="1291222" cy="7762"/>
              </a:xfrm>
              <a:prstGeom prst="straightConnector1">
                <a:avLst/>
              </a:prstGeom>
              <a:ln>
                <a:solidFill>
                  <a:srgbClr val="FFC000"/>
                </a:solidFill>
                <a:headEnd type="triangl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cxnSp>
        <p:nvCxnSpPr>
          <p:cNvPr id="72" name="Straight Arrow Connector 71"/>
          <p:cNvCxnSpPr/>
          <p:nvPr/>
        </p:nvCxnSpPr>
        <p:spPr>
          <a:xfrm>
            <a:off x="1072274" y="4849826"/>
            <a:ext cx="3681759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Arrow Connector 72"/>
          <p:cNvCxnSpPr/>
          <p:nvPr/>
        </p:nvCxnSpPr>
        <p:spPr>
          <a:xfrm flipV="1">
            <a:off x="1211583" y="3258424"/>
            <a:ext cx="19902" cy="194099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74" name="Rectangle 73"/>
              <p:cNvSpPr/>
              <p:nvPr/>
            </p:nvSpPr>
            <p:spPr>
              <a:xfrm>
                <a:off x="2539775" y="4182885"/>
                <a:ext cx="497989" cy="41804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sz="1200">
                          <a:latin typeface="Cambria Math" panose="02040503050406030204" pitchFamily="18" charset="0"/>
                        </a:rPr>
                        <m:t>Δ</m:t>
                      </m:r>
                    </m:oMath>
                  </m:oMathPara>
                </a14:m>
                <a:endParaRPr lang="en-US" sz="1200" dirty="0"/>
              </a:p>
            </p:txBody>
          </p:sp>
        </mc:Choice>
        <mc:Fallback xmlns="">
          <p:sp>
            <p:nvSpPr>
              <p:cNvPr id="74" name="Rectangle 7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39775" y="4182885"/>
                <a:ext cx="497989" cy="418042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5" name="Rectangle 74"/>
              <p:cNvSpPr/>
              <p:nvPr/>
            </p:nvSpPr>
            <p:spPr>
              <a:xfrm>
                <a:off x="1356341" y="3568201"/>
                <a:ext cx="862426" cy="41804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1200">
                        <a:latin typeface="Cambria Math" panose="02040503050406030204" pitchFamily="18" charset="0"/>
                      </a:rPr>
                      <m:t>Δ</m:t>
                    </m:r>
                  </m:oMath>
                </a14:m>
                <a:r>
                  <a:rPr lang="en-US" sz="1200" dirty="0"/>
                  <a:t>max</a:t>
                </a:r>
              </a:p>
            </p:txBody>
          </p:sp>
        </mc:Choice>
        <mc:Fallback xmlns="">
          <p:sp>
            <p:nvSpPr>
              <p:cNvPr id="75" name="Rectangle 7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56341" y="3568201"/>
                <a:ext cx="862426" cy="418042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6" name="Oval 75"/>
          <p:cNvSpPr/>
          <p:nvPr/>
        </p:nvSpPr>
        <p:spPr>
          <a:xfrm>
            <a:off x="1191683" y="3804972"/>
            <a:ext cx="73136" cy="1059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Freeform 106"/>
          <p:cNvSpPr/>
          <p:nvPr/>
        </p:nvSpPr>
        <p:spPr>
          <a:xfrm>
            <a:off x="1231484" y="3858620"/>
            <a:ext cx="3114570" cy="807345"/>
          </a:xfrm>
          <a:custGeom>
            <a:avLst/>
            <a:gdLst>
              <a:gd name="connsiteX0" fmla="*/ 0 w 1946988"/>
              <a:gd name="connsiteY0" fmla="*/ 0 h 534955"/>
              <a:gd name="connsiteX1" fmla="*/ 572278 w 1946988"/>
              <a:gd name="connsiteY1" fmla="*/ 348343 h 534955"/>
              <a:gd name="connsiteX2" fmla="*/ 1474237 w 1946988"/>
              <a:gd name="connsiteY2" fmla="*/ 503853 h 534955"/>
              <a:gd name="connsiteX3" fmla="*/ 1946988 w 1946988"/>
              <a:gd name="connsiteY3" fmla="*/ 534955 h 5349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46988" h="534955">
                <a:moveTo>
                  <a:pt x="0" y="0"/>
                </a:moveTo>
                <a:cubicBezTo>
                  <a:pt x="163286" y="132184"/>
                  <a:pt x="326572" y="264368"/>
                  <a:pt x="572278" y="348343"/>
                </a:cubicBezTo>
                <a:cubicBezTo>
                  <a:pt x="817984" y="432319"/>
                  <a:pt x="1245119" y="472751"/>
                  <a:pt x="1474237" y="503853"/>
                </a:cubicBezTo>
                <a:cubicBezTo>
                  <a:pt x="1703355" y="534955"/>
                  <a:pt x="1825171" y="534955"/>
                  <a:pt x="1946988" y="534955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6"/>
          <p:cNvGrpSpPr/>
          <p:nvPr/>
        </p:nvGrpSpPr>
        <p:grpSpPr>
          <a:xfrm>
            <a:off x="8211769" y="2561401"/>
            <a:ext cx="3445352" cy="2047206"/>
            <a:chOff x="1614343" y="1058721"/>
            <a:chExt cx="2521555" cy="1095457"/>
          </a:xfrm>
        </p:grpSpPr>
        <p:sp>
          <p:nvSpPr>
            <p:cNvPr id="127" name="Oval 126"/>
            <p:cNvSpPr/>
            <p:nvPr/>
          </p:nvSpPr>
          <p:spPr>
            <a:xfrm>
              <a:off x="2687493" y="1609541"/>
              <a:ext cx="74514" cy="51536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28" name="Straight Connector 127"/>
            <p:cNvCxnSpPr/>
            <p:nvPr/>
          </p:nvCxnSpPr>
          <p:spPr>
            <a:xfrm>
              <a:off x="3368201" y="1515535"/>
              <a:ext cx="0" cy="225335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9" name="Straight Connector 128"/>
            <p:cNvCxnSpPr/>
            <p:nvPr/>
          </p:nvCxnSpPr>
          <p:spPr>
            <a:xfrm>
              <a:off x="2059849" y="1515535"/>
              <a:ext cx="4105" cy="21734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0" name="Straight Arrow Connector 129"/>
            <p:cNvCxnSpPr/>
            <p:nvPr/>
          </p:nvCxnSpPr>
          <p:spPr>
            <a:xfrm flipV="1">
              <a:off x="2714025" y="1801864"/>
              <a:ext cx="655536" cy="4508"/>
            </a:xfrm>
            <a:prstGeom prst="straightConnector1">
              <a:avLst/>
            </a:prstGeom>
            <a:ln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31" name="Rectangle 130"/>
                <p:cNvSpPr/>
                <p:nvPr/>
              </p:nvSpPr>
              <p:spPr>
                <a:xfrm>
                  <a:off x="2730642" y="1058721"/>
                  <a:ext cx="1405256" cy="276999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en-US" sz="1200" dirty="0">
                      <a:solidFill>
                        <a:srgbClr val="FFC000"/>
                      </a:solidFill>
                    </a:rPr>
                    <a:t>Measured RSRP + </a:t>
                  </a:r>
                  <a14:m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sz="1200" smtClean="0">
                          <a:solidFill>
                            <a:srgbClr val="FFC000"/>
                          </a:solidFill>
                          <a:latin typeface="Cambria Math" panose="02040503050406030204" pitchFamily="18" charset="0"/>
                        </a:rPr>
                        <m:t>Δ</m:t>
                      </m:r>
                    </m:oMath>
                  </a14:m>
                  <a:endParaRPr lang="en-US" sz="1200" dirty="0">
                    <a:solidFill>
                      <a:srgbClr val="FFC000"/>
                    </a:solidFill>
                  </a:endParaRPr>
                </a:p>
              </p:txBody>
            </p:sp>
          </mc:Choice>
          <mc:Fallback xmlns="">
            <p:sp>
              <p:nvSpPr>
                <p:cNvPr id="131" name="Rectangle 130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730642" y="1058721"/>
                  <a:ext cx="1405256" cy="276999"/>
                </a:xfrm>
                <a:prstGeom prst="rect">
                  <a:avLst/>
                </a:prstGeom>
                <a:blipFill>
                  <a:blip r:embed="rId5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132" name="Straight Connector 131"/>
            <p:cNvCxnSpPr/>
            <p:nvPr/>
          </p:nvCxnSpPr>
          <p:spPr>
            <a:xfrm>
              <a:off x="2722652" y="1722204"/>
              <a:ext cx="0" cy="168336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3" name="Straight Arrow Connector 132"/>
            <p:cNvCxnSpPr/>
            <p:nvPr/>
          </p:nvCxnSpPr>
          <p:spPr>
            <a:xfrm flipV="1">
              <a:off x="2076979" y="1806604"/>
              <a:ext cx="655536" cy="4508"/>
            </a:xfrm>
            <a:prstGeom prst="straightConnector1">
              <a:avLst/>
            </a:prstGeom>
            <a:ln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34" name="TextBox 133"/>
                <p:cNvSpPr txBox="1"/>
                <p:nvPr/>
              </p:nvSpPr>
              <p:spPr>
                <a:xfrm>
                  <a:off x="2945213" y="1639659"/>
                  <a:ext cx="88250" cy="184666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1200" b="0" i="0" smtClean="0"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m:rPr>
                            <m:sty m:val="p"/>
                          </m:rPr>
                          <a:rPr lang="en-US" sz="1200" smtClean="0">
                            <a:latin typeface="Cambria Math" panose="02040503050406030204" pitchFamily="18" charset="0"/>
                          </a:rPr>
                          <m:t>Δ</m:t>
                        </m:r>
                      </m:oMath>
                    </m:oMathPara>
                  </a14:m>
                  <a:endParaRPr lang="en-US" sz="1200" dirty="0"/>
                </a:p>
              </p:txBody>
            </p:sp>
          </mc:Choice>
          <mc:Fallback xmlns="">
            <p:sp>
              <p:nvSpPr>
                <p:cNvPr id="134" name="TextBox 133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945213" y="1639659"/>
                  <a:ext cx="88250" cy="184666"/>
                </a:xfrm>
                <a:prstGeom prst="rect">
                  <a:avLst/>
                </a:prstGeom>
                <a:blipFill>
                  <a:blip r:embed="rId6"/>
                  <a:stretch>
                    <a:fillRect l="-40000" r="-115000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35" name="TextBox 134"/>
                <p:cNvSpPr txBox="1"/>
                <p:nvPr/>
              </p:nvSpPr>
              <p:spPr>
                <a:xfrm>
                  <a:off x="2305486" y="1659152"/>
                  <a:ext cx="88250" cy="184666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1200" b="0" i="0" smtClean="0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m:rPr>
                            <m:sty m:val="p"/>
                          </m:rPr>
                          <a:rPr lang="en-US" sz="1200" smtClean="0">
                            <a:latin typeface="Cambria Math" panose="02040503050406030204" pitchFamily="18" charset="0"/>
                          </a:rPr>
                          <m:t>Δ</m:t>
                        </m:r>
                      </m:oMath>
                    </m:oMathPara>
                  </a14:m>
                  <a:endParaRPr lang="en-US" sz="1200" dirty="0"/>
                </a:p>
              </p:txBody>
            </p:sp>
          </mc:Choice>
          <mc:Fallback xmlns="">
            <p:sp>
              <p:nvSpPr>
                <p:cNvPr id="135" name="TextBox 134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305486" y="1659152"/>
                  <a:ext cx="88250" cy="184666"/>
                </a:xfrm>
                <a:prstGeom prst="rect">
                  <a:avLst/>
                </a:prstGeom>
                <a:blipFill>
                  <a:blip r:embed="rId7"/>
                  <a:stretch>
                    <a:fillRect l="-25000" r="-115000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36" name="Rectangle 135"/>
            <p:cNvSpPr/>
            <p:nvPr/>
          </p:nvSpPr>
          <p:spPr>
            <a:xfrm>
              <a:off x="2894319" y="1877179"/>
              <a:ext cx="801886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200" dirty="0">
                  <a:solidFill>
                    <a:srgbClr val="C00000"/>
                  </a:solidFill>
                </a:rPr>
                <a:t>Real RSRP</a:t>
              </a:r>
            </a:p>
          </p:txBody>
        </p:sp>
        <p:cxnSp>
          <p:nvCxnSpPr>
            <p:cNvPr id="137" name="Straight Arrow Connector 136"/>
            <p:cNvCxnSpPr/>
            <p:nvPr/>
          </p:nvCxnSpPr>
          <p:spPr>
            <a:xfrm flipV="1">
              <a:off x="2059850" y="1624053"/>
              <a:ext cx="1308351" cy="1958"/>
            </a:xfrm>
            <a:prstGeom prst="straightConnector1">
              <a:avLst/>
            </a:prstGeom>
            <a:ln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8" name="Straight Connector 137"/>
            <p:cNvCxnSpPr/>
            <p:nvPr/>
          </p:nvCxnSpPr>
          <p:spPr>
            <a:xfrm>
              <a:off x="4036028" y="1354449"/>
              <a:ext cx="0" cy="15156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9" name="Straight Connector 138"/>
            <p:cNvCxnSpPr/>
            <p:nvPr/>
          </p:nvCxnSpPr>
          <p:spPr>
            <a:xfrm>
              <a:off x="2744805" y="1354449"/>
              <a:ext cx="1" cy="15156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0" name="Straight Arrow Connector 139"/>
            <p:cNvCxnSpPr/>
            <p:nvPr/>
          </p:nvCxnSpPr>
          <p:spPr>
            <a:xfrm flipV="1">
              <a:off x="2738025" y="1423935"/>
              <a:ext cx="1291222" cy="7762"/>
            </a:xfrm>
            <a:prstGeom prst="straightConnector1">
              <a:avLst/>
            </a:prstGeom>
            <a:ln>
              <a:solidFill>
                <a:srgbClr val="FFC000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1" name="Rectangle 140"/>
            <p:cNvSpPr/>
            <p:nvPr/>
          </p:nvSpPr>
          <p:spPr>
            <a:xfrm>
              <a:off x="1614343" y="1066208"/>
              <a:ext cx="1201676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200" dirty="0">
                  <a:solidFill>
                    <a:srgbClr val="0070C0"/>
                  </a:solidFill>
                </a:rPr>
                <a:t>Measured RSRP </a:t>
              </a:r>
            </a:p>
          </p:txBody>
        </p:sp>
        <p:cxnSp>
          <p:nvCxnSpPr>
            <p:cNvPr id="142" name="Straight Arrow Connector 141"/>
            <p:cNvCxnSpPr>
              <a:stCxn id="141" idx="2"/>
            </p:cNvCxnSpPr>
            <p:nvPr/>
          </p:nvCxnSpPr>
          <p:spPr>
            <a:xfrm>
              <a:off x="2215181" y="1343207"/>
              <a:ext cx="188596" cy="266334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3" name="Straight Arrow Connector 142"/>
            <p:cNvCxnSpPr>
              <a:stCxn id="136" idx="0"/>
              <a:endCxn id="127" idx="5"/>
            </p:cNvCxnSpPr>
            <p:nvPr/>
          </p:nvCxnSpPr>
          <p:spPr>
            <a:xfrm flipH="1" flipV="1">
              <a:off x="2751095" y="1653530"/>
              <a:ext cx="544167" cy="223649"/>
            </a:xfrm>
            <a:prstGeom prst="straightConnector1">
              <a:avLst/>
            </a:prstGeom>
            <a:ln>
              <a:solidFill>
                <a:srgbClr val="C0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4" name="Straight Arrow Connector 143"/>
            <p:cNvCxnSpPr/>
            <p:nvPr/>
          </p:nvCxnSpPr>
          <p:spPr>
            <a:xfrm>
              <a:off x="3408390" y="1335720"/>
              <a:ext cx="287815" cy="87504"/>
            </a:xfrm>
            <a:prstGeom prst="straightConnector1">
              <a:avLst/>
            </a:prstGeom>
            <a:ln>
              <a:solidFill>
                <a:srgbClr val="FFC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Rectangle 3"/>
          <p:cNvSpPr/>
          <p:nvPr/>
        </p:nvSpPr>
        <p:spPr>
          <a:xfrm>
            <a:off x="3537463" y="4873672"/>
            <a:ext cx="245605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RSRP(SNR, </a:t>
            </a:r>
            <a:r>
              <a:rPr lang="en-US" dirty="0" err="1"/>
              <a:t>Es</a:t>
            </a:r>
            <a:r>
              <a:rPr lang="en-US" dirty="0"/>
              <a:t>/</a:t>
            </a:r>
            <a:r>
              <a:rPr lang="en-US" dirty="0" err="1"/>
              <a:t>Iot</a:t>
            </a:r>
            <a:r>
              <a:rPr lang="en-US" dirty="0"/>
              <a:t>, RSRQ)</a:t>
            </a:r>
          </a:p>
        </p:txBody>
      </p:sp>
    </p:spTree>
    <p:extLst>
      <p:ext uri="{BB962C8B-B14F-4D97-AF65-F5344CB8AC3E}">
        <p14:creationId xmlns:p14="http://schemas.microsoft.com/office/powerpoint/2010/main" val="22513755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Way Forward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/>
              <a:t>Rel-13: Use currently specified behavior in the Rel-13 specification</a:t>
            </a:r>
          </a:p>
          <a:p>
            <a:r>
              <a:rPr lang="en-US" dirty="0"/>
              <a:t>Rel-14: Study this issue further and consider the proposed solutions as a starting point for a potential resolution of the issue.  Other potential solutions are not precluded</a:t>
            </a:r>
          </a:p>
          <a:p>
            <a:pPr lvl="1"/>
            <a:r>
              <a:rPr lang="en-US" dirty="0"/>
              <a:t>A potential option to consider for Solution 3 may be to allow the UE to, but not have to, add a positive bias, up to </a:t>
            </a:r>
            <a:r>
              <a:rPr lang="en-US" dirty="0" err="1"/>
              <a:t>ΔdB</a:t>
            </a:r>
            <a:r>
              <a:rPr lang="en-US" dirty="0"/>
              <a:t>, on the RSRP measurements in the determination of the PRACH CE levels. The Δ decreases with the improve of RF conditions.</a:t>
            </a:r>
            <a:endParaRPr lang="en-US" i="1" dirty="0"/>
          </a:p>
          <a:p>
            <a:pPr lvl="1"/>
            <a:endParaRPr lang="en-US" i="1" dirty="0"/>
          </a:p>
          <a:p>
            <a:pPr lvl="1"/>
            <a:endParaRPr lang="en-US" i="1" dirty="0"/>
          </a:p>
          <a:p>
            <a:pPr marL="457200" lvl="1" indent="0">
              <a:buNone/>
            </a:pPr>
            <a:endParaRPr lang="en-US" i="1" dirty="0"/>
          </a:p>
          <a:p>
            <a:r>
              <a:rPr lang="en-US" i="1" dirty="0"/>
              <a:t>Send an LS to RAN1/RAN2 to inform RAN4’s decision</a:t>
            </a:r>
            <a:endParaRPr lang="en-US" i="1" dirty="0">
              <a:solidFill>
                <a:srgbClr val="FF0000"/>
              </a:solidFill>
            </a:endParaRPr>
          </a:p>
          <a:p>
            <a:pPr lvl="1"/>
            <a:endParaRPr lang="en-US" dirty="0"/>
          </a:p>
          <a:p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" name="Table 4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783807710"/>
                  </p:ext>
                </p:extLst>
              </p:nvPr>
            </p:nvGraphicFramePr>
            <p:xfrm>
              <a:off x="3143633" y="4384328"/>
              <a:ext cx="5756366" cy="894807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2878183">
                      <a:extLst>
                        <a:ext uri="{9D8B030D-6E8A-4147-A177-3AD203B41FA5}">
                          <a16:colId xmlns:a16="http://schemas.microsoft.com/office/drawing/2014/main" val="1015598211"/>
                        </a:ext>
                      </a:extLst>
                    </a:gridCol>
                    <a:gridCol w="2878183">
                      <a:extLst>
                        <a:ext uri="{9D8B030D-6E8A-4147-A177-3AD203B41FA5}">
                          <a16:colId xmlns:a16="http://schemas.microsoft.com/office/drawing/2014/main" val="3420738201"/>
                        </a:ext>
                      </a:extLst>
                    </a:gridCol>
                  </a:tblGrid>
                  <a:tr h="298269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ts val="12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Positive bias Δ  (dB)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Arial" panose="020B060402020202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ts val="12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200" dirty="0" err="1">
                              <a:solidFill>
                                <a:schemeClr val="tx1"/>
                              </a:solidFill>
                              <a:effectLst/>
                            </a:rPr>
                            <a:t>Ês</a:t>
                          </a: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/</a:t>
                          </a:r>
                          <a:r>
                            <a:rPr lang="en-GB" sz="1200" dirty="0" err="1">
                              <a:solidFill>
                                <a:schemeClr val="tx1"/>
                              </a:solidFill>
                              <a:effectLst/>
                            </a:rPr>
                            <a:t>Iot</a:t>
                          </a: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 (dB)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Arial" panose="020B060402020202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2817812862"/>
                      </a:ext>
                    </a:extLst>
                  </a:tr>
                  <a:tr h="298269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ts val="12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3</a:t>
                          </a:r>
                          <a:endParaRPr lang="en-US" sz="1200" b="0" dirty="0">
                            <a:solidFill>
                              <a:schemeClr val="tx1"/>
                            </a:solidFill>
                            <a:effectLst/>
                            <a:latin typeface="Arial" panose="020B060402020202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ts val="12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m:rPr>
                                    <m:nor/>
                                  </m:rPr>
                                  <a:rPr lang="en-GB" sz="1200" smtClean="0">
                                    <a:solidFill>
                                      <a:schemeClr val="tx1"/>
                                    </a:solidFill>
                                    <a:effectLst/>
                                  </a:rPr>
                                  <m:t>Ê</m:t>
                                </m:r>
                                <m:r>
                                  <m:rPr>
                                    <m:nor/>
                                  </m:rPr>
                                  <a:rPr lang="en-GB" sz="1200" smtClean="0">
                                    <a:solidFill>
                                      <a:schemeClr val="tx1"/>
                                    </a:solidFill>
                                    <a:effectLst/>
                                  </a:rPr>
                                  <m:t>s</m:t>
                                </m:r>
                                <m:r>
                                  <m:rPr>
                                    <m:nor/>
                                  </m:rPr>
                                  <a:rPr lang="en-GB" sz="1200" smtClean="0">
                                    <a:solidFill>
                                      <a:schemeClr val="tx1"/>
                                    </a:solidFill>
                                    <a:effectLst/>
                                  </a:rPr>
                                  <m:t>/</m:t>
                                </m:r>
                                <m:r>
                                  <m:rPr>
                                    <m:nor/>
                                  </m:rPr>
                                  <a:rPr lang="en-GB" sz="1200" smtClean="0">
                                    <a:solidFill>
                                      <a:schemeClr val="tx1"/>
                                    </a:solidFill>
                                    <a:effectLst/>
                                  </a:rPr>
                                  <m:t>Iot</m:t>
                                </m:r>
                                <m:r>
                                  <m:rPr>
                                    <m:nor/>
                                  </m:rPr>
                                  <a:rPr lang="en-GB" sz="1200" smtClean="0">
                                    <a:solidFill>
                                      <a:schemeClr val="tx1"/>
                                    </a:solidFill>
                                    <a:effectLst/>
                                  </a:rPr>
                                  <m:t> ≥</m:t>
                                </m:r>
                                <m:r>
                                  <m:rPr>
                                    <m:nor/>
                                  </m:rPr>
                                  <a:rPr lang="en-US" sz="1200" b="0" i="0" smtClean="0">
                                    <a:solidFill>
                                      <a:schemeClr val="tx1"/>
                                    </a:solidFill>
                                    <a:effectLst/>
                                  </a:rPr>
                                  <m:t> 0</m:t>
                                </m:r>
                                <m:r>
                                  <m:rPr>
                                    <m:nor/>
                                  </m:rPr>
                                  <a:rPr lang="en-GB" sz="1200" smtClean="0">
                                    <a:solidFill>
                                      <a:schemeClr val="tx1"/>
                                    </a:solidFill>
                                    <a:effectLst/>
                                  </a:rPr>
                                  <m:t> </m:t>
                                </m:r>
                              </m:oMath>
                            </m:oMathPara>
                          </a14:m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Arial" panose="020B060402020202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4084156951"/>
                      </a:ext>
                    </a:extLst>
                  </a:tr>
                  <a:tr h="298269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ts val="12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6</a:t>
                          </a:r>
                          <a:endParaRPr lang="en-US" sz="1200" b="0" dirty="0">
                            <a:solidFill>
                              <a:schemeClr val="tx1"/>
                            </a:solidFill>
                            <a:effectLst/>
                            <a:latin typeface="Arial" panose="020B060402020202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ts val="12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0&gt; 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nor/>
                                </m:rPr>
                                <a:rPr lang="en-GB" sz="1200" smtClean="0">
                                  <a:solidFill>
                                    <a:schemeClr val="tx1"/>
                                  </a:solidFill>
                                  <a:effectLst/>
                                </a:rPr>
                                <m:t>Ê</m:t>
                              </m:r>
                              <m:r>
                                <m:rPr>
                                  <m:nor/>
                                </m:rPr>
                                <a:rPr lang="en-GB" sz="1200" smtClean="0">
                                  <a:solidFill>
                                    <a:schemeClr val="tx1"/>
                                  </a:solidFill>
                                  <a:effectLst/>
                                </a:rPr>
                                <m:t>s</m:t>
                              </m:r>
                              <m:r>
                                <m:rPr>
                                  <m:nor/>
                                </m:rPr>
                                <a:rPr lang="en-GB" sz="1200" smtClean="0">
                                  <a:solidFill>
                                    <a:schemeClr val="tx1"/>
                                  </a:solidFill>
                                  <a:effectLst/>
                                </a:rPr>
                                <m:t>/</m:t>
                              </m:r>
                              <m:r>
                                <m:rPr>
                                  <m:nor/>
                                </m:rPr>
                                <a:rPr lang="en-GB" sz="1200" smtClean="0">
                                  <a:solidFill>
                                    <a:schemeClr val="tx1"/>
                                  </a:solidFill>
                                  <a:effectLst/>
                                </a:rPr>
                                <m:t>Iot</m:t>
                              </m:r>
                              <m:r>
                                <m:rPr>
                                  <m:nor/>
                                </m:rPr>
                                <a:rPr lang="en-GB" sz="1200" smtClean="0">
                                  <a:solidFill>
                                    <a:schemeClr val="tx1"/>
                                  </a:solidFill>
                                  <a:effectLst/>
                                </a:rPr>
                                <m:t> ≥−6 </m:t>
                              </m:r>
                            </m:oMath>
                          </a14:m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Arial" panose="020B060402020202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3596809386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5" name="Table 4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783807710"/>
                  </p:ext>
                </p:extLst>
              </p:nvPr>
            </p:nvGraphicFramePr>
            <p:xfrm>
              <a:off x="3143633" y="4384328"/>
              <a:ext cx="5756366" cy="894807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2878183">
                      <a:extLst>
                        <a:ext uri="{9D8B030D-6E8A-4147-A177-3AD203B41FA5}">
                          <a16:colId xmlns:a16="http://schemas.microsoft.com/office/drawing/2014/main" xmlns:a14="http://schemas.microsoft.com/office/drawing/2010/main" xmlns="" val="1015598211"/>
                        </a:ext>
                      </a:extLst>
                    </a:gridCol>
                    <a:gridCol w="2878183">
                      <a:extLst>
                        <a:ext uri="{9D8B030D-6E8A-4147-A177-3AD203B41FA5}">
                          <a16:colId xmlns:a16="http://schemas.microsoft.com/office/drawing/2014/main" xmlns:a14="http://schemas.microsoft.com/office/drawing/2010/main" xmlns="" val="3420738201"/>
                        </a:ext>
                      </a:extLst>
                    </a:gridCol>
                  </a:tblGrid>
                  <a:tr h="298269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ts val="12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Positive bias Δ  (dB)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Arial" panose="020B060402020202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ts val="12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200" dirty="0" err="1">
                              <a:solidFill>
                                <a:schemeClr val="tx1"/>
                              </a:solidFill>
                              <a:effectLst/>
                            </a:rPr>
                            <a:t>Ês</a:t>
                          </a: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/</a:t>
                          </a:r>
                          <a:r>
                            <a:rPr lang="en-GB" sz="1200" dirty="0" err="1">
                              <a:solidFill>
                                <a:schemeClr val="tx1"/>
                              </a:solidFill>
                              <a:effectLst/>
                            </a:rPr>
                            <a:t>Iot</a:t>
                          </a: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 (dB)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Arial" panose="020B060402020202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xmlns:a14="http://schemas.microsoft.com/office/drawing/2010/main" xmlns="" val="2817812862"/>
                      </a:ext>
                    </a:extLst>
                  </a:tr>
                  <a:tr h="298269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ts val="12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3</a:t>
                          </a:r>
                          <a:endParaRPr lang="en-US" sz="1200" b="0" dirty="0">
                            <a:solidFill>
                              <a:schemeClr val="tx1"/>
                            </a:solidFill>
                            <a:effectLst/>
                            <a:latin typeface="Arial" panose="020B060402020202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 rotWithShape="0">
                          <a:blip r:embed="rId3"/>
                          <a:stretch>
                            <a:fillRect l="-100424" t="-102041" r="-1059" b="-11020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xmlns:a14="http://schemas.microsoft.com/office/drawing/2010/main" xmlns="" val="4084156951"/>
                      </a:ext>
                    </a:extLst>
                  </a:tr>
                  <a:tr h="298269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ts val="12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6</a:t>
                          </a:r>
                          <a:endParaRPr lang="en-US" sz="1200" b="0" dirty="0">
                            <a:solidFill>
                              <a:schemeClr val="tx1"/>
                            </a:solidFill>
                            <a:effectLst/>
                            <a:latin typeface="Arial" panose="020B060402020202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 rotWithShape="0">
                          <a:blip r:embed="rId3"/>
                          <a:stretch>
                            <a:fillRect l="-100424" t="-202041" r="-1059" b="-1020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xmlns:a14="http://schemas.microsoft.com/office/drawing/2010/main" xmlns="" val="3596809386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" name="Table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671599990"/>
                  </p:ext>
                </p:extLst>
              </p:nvPr>
            </p:nvGraphicFramePr>
            <p:xfrm>
              <a:off x="3143633" y="5279135"/>
              <a:ext cx="5756366" cy="298269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2878183">
                      <a:extLst>
                        <a:ext uri="{9D8B030D-6E8A-4147-A177-3AD203B41FA5}">
                          <a16:colId xmlns:a16="http://schemas.microsoft.com/office/drawing/2014/main" val="769158122"/>
                        </a:ext>
                      </a:extLst>
                    </a:gridCol>
                    <a:gridCol w="2878183">
                      <a:extLst>
                        <a:ext uri="{9D8B030D-6E8A-4147-A177-3AD203B41FA5}">
                          <a16:colId xmlns:a16="http://schemas.microsoft.com/office/drawing/2014/main" val="1510987266"/>
                        </a:ext>
                      </a:extLst>
                    </a:gridCol>
                  </a:tblGrid>
                  <a:tr h="298269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ts val="12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9</a:t>
                          </a:r>
                          <a:endParaRPr lang="en-US" sz="1200" b="0" dirty="0">
                            <a:solidFill>
                              <a:schemeClr val="tx1"/>
                            </a:solidFill>
                            <a:effectLst/>
                            <a:latin typeface="Arial" panose="020B060402020202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ts val="12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m:rPr>
                                    <m:nor/>
                                  </m:rPr>
                                  <a:rPr lang="en-GB" sz="1200" b="0" smtClean="0">
                                    <a:solidFill>
                                      <a:schemeClr val="tx1"/>
                                    </a:solidFill>
                                    <a:effectLst/>
                                  </a:rPr>
                                  <m:t>Ê</m:t>
                                </m:r>
                                <m:r>
                                  <m:rPr>
                                    <m:nor/>
                                  </m:rPr>
                                  <a:rPr lang="en-GB" sz="1200" b="0" smtClean="0">
                                    <a:solidFill>
                                      <a:schemeClr val="tx1"/>
                                    </a:solidFill>
                                    <a:effectLst/>
                                  </a:rPr>
                                  <m:t>s</m:t>
                                </m:r>
                                <m:r>
                                  <m:rPr>
                                    <m:nor/>
                                  </m:rPr>
                                  <a:rPr lang="en-GB" sz="1200" b="0" smtClean="0">
                                    <a:solidFill>
                                      <a:schemeClr val="tx1"/>
                                    </a:solidFill>
                                    <a:effectLst/>
                                  </a:rPr>
                                  <m:t>/</m:t>
                                </m:r>
                                <m:r>
                                  <m:rPr>
                                    <m:nor/>
                                  </m:rPr>
                                  <a:rPr lang="en-GB" sz="1200" b="0" smtClean="0">
                                    <a:solidFill>
                                      <a:schemeClr val="tx1"/>
                                    </a:solidFill>
                                    <a:effectLst/>
                                  </a:rPr>
                                  <m:t>Iot</m:t>
                                </m:r>
                                <m:r>
                                  <m:rPr>
                                    <m:nor/>
                                  </m:rPr>
                                  <a:rPr lang="en-GB" sz="1200" b="0" smtClean="0">
                                    <a:solidFill>
                                      <a:schemeClr val="tx1"/>
                                    </a:solidFill>
                                    <a:effectLst/>
                                  </a:rPr>
                                  <m:t> </m:t>
                                </m:r>
                                <m:r>
                                  <m:rPr>
                                    <m:nor/>
                                  </m:rPr>
                                  <a:rPr lang="en-US" sz="1200" b="0" i="0" smtClean="0">
                                    <a:solidFill>
                                      <a:schemeClr val="tx1"/>
                                    </a:solidFill>
                                    <a:effectLst/>
                                  </a:rPr>
                                  <m:t>&lt; −6</m:t>
                                </m:r>
                                <m:r>
                                  <m:rPr>
                                    <m:nor/>
                                  </m:rPr>
                                  <a:rPr lang="en-GB" sz="1200" b="0" smtClean="0">
                                    <a:solidFill>
                                      <a:schemeClr val="tx1"/>
                                    </a:solidFill>
                                    <a:effectLst/>
                                  </a:rPr>
                                  <m:t> </m:t>
                                </m:r>
                              </m:oMath>
                            </m:oMathPara>
                          </a14:m>
                          <a:endParaRPr lang="en-US" sz="1200" b="0" dirty="0">
                            <a:solidFill>
                              <a:schemeClr val="tx1"/>
                            </a:solidFill>
                            <a:effectLst/>
                            <a:latin typeface="Arial" panose="020B060402020202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3523091985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6" name="Table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671599990"/>
                  </p:ext>
                </p:extLst>
              </p:nvPr>
            </p:nvGraphicFramePr>
            <p:xfrm>
              <a:off x="3143633" y="5279135"/>
              <a:ext cx="5756366" cy="298269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2878183">
                      <a:extLst>
                        <a:ext uri="{9D8B030D-6E8A-4147-A177-3AD203B41FA5}">
                          <a16:colId xmlns:a16="http://schemas.microsoft.com/office/drawing/2014/main" xmlns:a14="http://schemas.microsoft.com/office/drawing/2010/main" xmlns="" val="769158122"/>
                        </a:ext>
                      </a:extLst>
                    </a:gridCol>
                    <a:gridCol w="2878183">
                      <a:extLst>
                        <a:ext uri="{9D8B030D-6E8A-4147-A177-3AD203B41FA5}">
                          <a16:colId xmlns:a16="http://schemas.microsoft.com/office/drawing/2014/main" xmlns:a14="http://schemas.microsoft.com/office/drawing/2010/main" xmlns="" val="1510987266"/>
                        </a:ext>
                      </a:extLst>
                    </a:gridCol>
                  </a:tblGrid>
                  <a:tr h="298269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ts val="12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9</a:t>
                          </a:r>
                          <a:endParaRPr lang="en-US" sz="1200" b="0" dirty="0">
                            <a:solidFill>
                              <a:schemeClr val="tx1"/>
                            </a:solidFill>
                            <a:effectLst/>
                            <a:latin typeface="Arial" panose="020B060402020202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 rotWithShape="0">
                          <a:blip r:embed="rId4"/>
                          <a:stretch>
                            <a:fillRect l="-100424" t="-2000" r="-1059" b="-1000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xmlns:a14="http://schemas.microsoft.com/office/drawing/2010/main" xmlns="" val="3523091985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271259322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/>
              <a:t>Potential Proposed Changes in TS 36.133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838200" y="1489166"/>
                <a:ext cx="10515600" cy="4687797"/>
              </a:xfrm>
            </p:spPr>
            <p:txBody>
              <a:bodyPr>
                <a:normAutofit/>
              </a:bodyPr>
              <a:lstStyle/>
              <a:p>
                <a:pPr marL="0" indent="0" hangingPunct="0">
                  <a:buNone/>
                </a:pPr>
                <a:r>
                  <a:rPr lang="en-GB" sz="1800" b="1" dirty="0"/>
                  <a:t>6.2.3	Requirements for Cat-M1 UEs</a:t>
                </a:r>
                <a:endParaRPr lang="en-US" sz="1800" b="1" dirty="0"/>
              </a:p>
              <a:p>
                <a:pPr marL="0" indent="0" hangingPunct="0">
                  <a:buNone/>
                </a:pPr>
                <a:r>
                  <a:rPr lang="en-GB" sz="1800" dirty="0"/>
                  <a:t>In addition to the requirements defined in 6.2.1 and 6.2.2, a Cat-M1 UE shall also execute the random access procedure defined in clause 5.1 in TS 36.321 [17] using the PRACH configuration contained in </a:t>
                </a:r>
                <a:r>
                  <a:rPr lang="en-US" sz="1800" i="1" dirty="0"/>
                  <a:t>PRACH-</a:t>
                </a:r>
                <a:r>
                  <a:rPr lang="en-US" sz="1800" i="1" dirty="0" err="1"/>
                  <a:t>ConfigSIB</a:t>
                </a:r>
                <a:r>
                  <a:rPr lang="en-US" sz="1800" i="1" dirty="0"/>
                  <a:t> </a:t>
                </a:r>
                <a:r>
                  <a:rPr lang="en-US" sz="1800" dirty="0"/>
                  <a:t>in TS 36.331 [2]</a:t>
                </a:r>
              </a:p>
              <a:p>
                <a:pPr hangingPunct="0">
                  <a:buFontTx/>
                  <a:buChar char="-"/>
                </a:pPr>
                <a:r>
                  <a:rPr lang="en-GB" sz="1800" dirty="0"/>
                  <a:t>Determines the enhanced coverage level based on the RSRP measurement and the configured criterion (</a:t>
                </a:r>
                <a:r>
                  <a:rPr lang="en-GB" sz="1800" i="1" dirty="0"/>
                  <a:t>RSRP-</a:t>
                </a:r>
                <a:r>
                  <a:rPr lang="en-GB" sz="1800" i="1" dirty="0" err="1"/>
                  <a:t>ThresholdsPrach</a:t>
                </a:r>
                <a:r>
                  <a:rPr lang="en-GB" sz="1800" i="1" dirty="0"/>
                  <a:t> </a:t>
                </a:r>
                <a:r>
                  <a:rPr lang="en-GB" sz="1800" dirty="0"/>
                  <a:t>[2]) as defined in section 5.1.1, TS 36,321 [17]. </a:t>
                </a:r>
                <a:r>
                  <a:rPr lang="en-GB" sz="1800" dirty="0">
                    <a:solidFill>
                      <a:schemeClr val="tx1"/>
                    </a:solidFill>
                  </a:rPr>
                  <a:t>UE is allowed to add </a:t>
                </a:r>
                <a:r>
                  <a:rPr lang="en-US" sz="1800" dirty="0">
                    <a:solidFill>
                      <a:schemeClr val="tx1"/>
                    </a:solidFill>
                  </a:rPr>
                  <a:t>but not have to, add a positive bias, up to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180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Δ</m:t>
                    </m:r>
                  </m:oMath>
                </a14:m>
                <a:r>
                  <a:rPr lang="en-US" sz="1800" dirty="0">
                    <a:solidFill>
                      <a:schemeClr val="tx1"/>
                    </a:solidFill>
                  </a:rPr>
                  <a:t>dB on the RSRP measurements in the determination of the PRACH CE levels.</a:t>
                </a:r>
                <a:endParaRPr 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200" y="1489166"/>
                <a:ext cx="10515600" cy="4687797"/>
              </a:xfrm>
              <a:blipFill>
                <a:blip r:embed="rId2"/>
                <a:stretch>
                  <a:fillRect l="-522" t="-117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" name="Table 4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373819819"/>
                  </p:ext>
                </p:extLst>
              </p:nvPr>
            </p:nvGraphicFramePr>
            <p:xfrm>
              <a:off x="2599102" y="3654863"/>
              <a:ext cx="5756366" cy="894807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2878183">
                      <a:extLst>
                        <a:ext uri="{9D8B030D-6E8A-4147-A177-3AD203B41FA5}">
                          <a16:colId xmlns:a16="http://schemas.microsoft.com/office/drawing/2014/main" val="1015598211"/>
                        </a:ext>
                      </a:extLst>
                    </a:gridCol>
                    <a:gridCol w="2878183">
                      <a:extLst>
                        <a:ext uri="{9D8B030D-6E8A-4147-A177-3AD203B41FA5}">
                          <a16:colId xmlns:a16="http://schemas.microsoft.com/office/drawing/2014/main" val="3420738201"/>
                        </a:ext>
                      </a:extLst>
                    </a:gridCol>
                  </a:tblGrid>
                  <a:tr h="298269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ts val="12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Positive bias Δ  (dB)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Arial" panose="020B060402020202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ts val="12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200" dirty="0" err="1">
                              <a:solidFill>
                                <a:schemeClr val="tx1"/>
                              </a:solidFill>
                              <a:effectLst/>
                            </a:rPr>
                            <a:t>Ês</a:t>
                          </a: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/</a:t>
                          </a:r>
                          <a:r>
                            <a:rPr lang="en-GB" sz="1200" dirty="0" err="1">
                              <a:solidFill>
                                <a:schemeClr val="tx1"/>
                              </a:solidFill>
                              <a:effectLst/>
                            </a:rPr>
                            <a:t>Iot</a:t>
                          </a: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 (dB)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Arial" panose="020B060402020202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2817812862"/>
                      </a:ext>
                    </a:extLst>
                  </a:tr>
                  <a:tr h="298269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ts val="12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3</a:t>
                          </a:r>
                          <a:endParaRPr lang="en-US" sz="1200" b="0" dirty="0">
                            <a:solidFill>
                              <a:schemeClr val="tx1"/>
                            </a:solidFill>
                            <a:effectLst/>
                            <a:latin typeface="Arial" panose="020B060402020202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ts val="12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m:rPr>
                                    <m:nor/>
                                  </m:rPr>
                                  <a:rPr lang="en-GB" sz="1200" smtClean="0">
                                    <a:solidFill>
                                      <a:schemeClr val="tx1"/>
                                    </a:solidFill>
                                    <a:effectLst/>
                                  </a:rPr>
                                  <m:t>Ê</m:t>
                                </m:r>
                                <m:r>
                                  <m:rPr>
                                    <m:nor/>
                                  </m:rPr>
                                  <a:rPr lang="en-GB" sz="1200" smtClean="0">
                                    <a:solidFill>
                                      <a:schemeClr val="tx1"/>
                                    </a:solidFill>
                                    <a:effectLst/>
                                  </a:rPr>
                                  <m:t>s</m:t>
                                </m:r>
                                <m:r>
                                  <m:rPr>
                                    <m:nor/>
                                  </m:rPr>
                                  <a:rPr lang="en-GB" sz="1200" smtClean="0">
                                    <a:solidFill>
                                      <a:schemeClr val="tx1"/>
                                    </a:solidFill>
                                    <a:effectLst/>
                                  </a:rPr>
                                  <m:t>/</m:t>
                                </m:r>
                                <m:r>
                                  <m:rPr>
                                    <m:nor/>
                                  </m:rPr>
                                  <a:rPr lang="en-GB" sz="1200" smtClean="0">
                                    <a:solidFill>
                                      <a:schemeClr val="tx1"/>
                                    </a:solidFill>
                                    <a:effectLst/>
                                  </a:rPr>
                                  <m:t>Iot</m:t>
                                </m:r>
                                <m:r>
                                  <m:rPr>
                                    <m:nor/>
                                  </m:rPr>
                                  <a:rPr lang="en-GB" sz="1200" smtClean="0">
                                    <a:solidFill>
                                      <a:schemeClr val="tx1"/>
                                    </a:solidFill>
                                    <a:effectLst/>
                                  </a:rPr>
                                  <m:t> ≥</m:t>
                                </m:r>
                                <m:r>
                                  <m:rPr>
                                    <m:nor/>
                                  </m:rPr>
                                  <a:rPr lang="en-US" sz="1200" b="0" i="0" smtClean="0">
                                    <a:solidFill>
                                      <a:schemeClr val="tx1"/>
                                    </a:solidFill>
                                    <a:effectLst/>
                                  </a:rPr>
                                  <m:t> 0</m:t>
                                </m:r>
                                <m:r>
                                  <m:rPr>
                                    <m:nor/>
                                  </m:rPr>
                                  <a:rPr lang="en-GB" sz="1200" smtClean="0">
                                    <a:solidFill>
                                      <a:schemeClr val="tx1"/>
                                    </a:solidFill>
                                    <a:effectLst/>
                                  </a:rPr>
                                  <m:t> </m:t>
                                </m:r>
                              </m:oMath>
                            </m:oMathPara>
                          </a14:m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Arial" panose="020B060402020202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4084156951"/>
                      </a:ext>
                    </a:extLst>
                  </a:tr>
                  <a:tr h="298269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ts val="12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6</a:t>
                          </a:r>
                          <a:endParaRPr lang="en-US" sz="1200" b="0" dirty="0">
                            <a:solidFill>
                              <a:schemeClr val="tx1"/>
                            </a:solidFill>
                            <a:effectLst/>
                            <a:latin typeface="Arial" panose="020B060402020202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ts val="12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0&gt; 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nor/>
                                </m:rPr>
                                <a:rPr lang="en-GB" sz="1200" smtClean="0">
                                  <a:solidFill>
                                    <a:schemeClr val="tx1"/>
                                  </a:solidFill>
                                  <a:effectLst/>
                                </a:rPr>
                                <m:t>Ê</m:t>
                              </m:r>
                              <m:r>
                                <m:rPr>
                                  <m:nor/>
                                </m:rPr>
                                <a:rPr lang="en-GB" sz="1200" smtClean="0">
                                  <a:solidFill>
                                    <a:schemeClr val="tx1"/>
                                  </a:solidFill>
                                  <a:effectLst/>
                                </a:rPr>
                                <m:t>s</m:t>
                              </m:r>
                              <m:r>
                                <m:rPr>
                                  <m:nor/>
                                </m:rPr>
                                <a:rPr lang="en-GB" sz="1200" smtClean="0">
                                  <a:solidFill>
                                    <a:schemeClr val="tx1"/>
                                  </a:solidFill>
                                  <a:effectLst/>
                                </a:rPr>
                                <m:t>/</m:t>
                              </m:r>
                              <m:r>
                                <m:rPr>
                                  <m:nor/>
                                </m:rPr>
                                <a:rPr lang="en-GB" sz="1200" smtClean="0">
                                  <a:solidFill>
                                    <a:schemeClr val="tx1"/>
                                  </a:solidFill>
                                  <a:effectLst/>
                                </a:rPr>
                                <m:t>Iot</m:t>
                              </m:r>
                              <m:r>
                                <m:rPr>
                                  <m:nor/>
                                </m:rPr>
                                <a:rPr lang="en-GB" sz="1200" smtClean="0">
                                  <a:solidFill>
                                    <a:schemeClr val="tx1"/>
                                  </a:solidFill>
                                  <a:effectLst/>
                                </a:rPr>
                                <m:t> ≥−6 </m:t>
                              </m:r>
                            </m:oMath>
                          </a14:m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Arial" panose="020B060402020202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3596809386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5" name="Table 4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373819819"/>
                  </p:ext>
                </p:extLst>
              </p:nvPr>
            </p:nvGraphicFramePr>
            <p:xfrm>
              <a:off x="2599102" y="3654863"/>
              <a:ext cx="5756366" cy="894807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2878183">
                      <a:extLst>
                        <a:ext uri="{9D8B030D-6E8A-4147-A177-3AD203B41FA5}">
                          <a16:colId xmlns:a16="http://schemas.microsoft.com/office/drawing/2014/main" val="1015598211"/>
                        </a:ext>
                      </a:extLst>
                    </a:gridCol>
                    <a:gridCol w="2878183">
                      <a:extLst>
                        <a:ext uri="{9D8B030D-6E8A-4147-A177-3AD203B41FA5}">
                          <a16:colId xmlns:a16="http://schemas.microsoft.com/office/drawing/2014/main" val="3420738201"/>
                        </a:ext>
                      </a:extLst>
                    </a:gridCol>
                  </a:tblGrid>
                  <a:tr h="298269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ts val="12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Positive bias Δ  (dB)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Arial" panose="020B060402020202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ts val="12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200" dirty="0" err="1">
                              <a:solidFill>
                                <a:schemeClr val="tx1"/>
                              </a:solidFill>
                              <a:effectLst/>
                            </a:rPr>
                            <a:t>Ês</a:t>
                          </a: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/</a:t>
                          </a:r>
                          <a:r>
                            <a:rPr lang="en-GB" sz="1200" dirty="0" err="1">
                              <a:solidFill>
                                <a:schemeClr val="tx1"/>
                              </a:solidFill>
                              <a:effectLst/>
                            </a:rPr>
                            <a:t>Iot</a:t>
                          </a: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 (dB)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Arial" panose="020B060402020202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2817812862"/>
                      </a:ext>
                    </a:extLst>
                  </a:tr>
                  <a:tr h="298269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ts val="12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3</a:t>
                          </a:r>
                          <a:endParaRPr lang="en-US" sz="1200" b="0" dirty="0">
                            <a:solidFill>
                              <a:schemeClr val="tx1"/>
                            </a:solidFill>
                            <a:effectLst/>
                            <a:latin typeface="Arial" panose="020B060402020202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3"/>
                          <a:stretch>
                            <a:fillRect l="-100424" t="-100000" r="-847" b="-10600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4084156951"/>
                      </a:ext>
                    </a:extLst>
                  </a:tr>
                  <a:tr h="298269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ts val="12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6</a:t>
                          </a:r>
                          <a:endParaRPr lang="en-US" sz="1200" b="0" dirty="0">
                            <a:solidFill>
                              <a:schemeClr val="tx1"/>
                            </a:solidFill>
                            <a:effectLst/>
                            <a:latin typeface="Arial" panose="020B060402020202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3"/>
                          <a:stretch>
                            <a:fillRect l="-100424" t="-204082" r="-847" b="-816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596809386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" name="Table 3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201159290"/>
                  </p:ext>
                </p:extLst>
              </p:nvPr>
            </p:nvGraphicFramePr>
            <p:xfrm>
              <a:off x="2599102" y="4549670"/>
              <a:ext cx="5756366" cy="298269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2878183">
                      <a:extLst>
                        <a:ext uri="{9D8B030D-6E8A-4147-A177-3AD203B41FA5}">
                          <a16:colId xmlns:a16="http://schemas.microsoft.com/office/drawing/2014/main" val="769158122"/>
                        </a:ext>
                      </a:extLst>
                    </a:gridCol>
                    <a:gridCol w="2878183">
                      <a:extLst>
                        <a:ext uri="{9D8B030D-6E8A-4147-A177-3AD203B41FA5}">
                          <a16:colId xmlns:a16="http://schemas.microsoft.com/office/drawing/2014/main" val="1510987266"/>
                        </a:ext>
                      </a:extLst>
                    </a:gridCol>
                  </a:tblGrid>
                  <a:tr h="298269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ts val="12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9</a:t>
                          </a:r>
                          <a:endParaRPr lang="en-US" sz="1200" b="0" dirty="0">
                            <a:solidFill>
                              <a:schemeClr val="tx1"/>
                            </a:solidFill>
                            <a:effectLst/>
                            <a:latin typeface="Arial" panose="020B060402020202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ts val="12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m:rPr>
                                    <m:nor/>
                                  </m:rPr>
                                  <a:rPr lang="en-GB" sz="1200" b="0" smtClean="0">
                                    <a:solidFill>
                                      <a:schemeClr val="tx1"/>
                                    </a:solidFill>
                                    <a:effectLst/>
                                  </a:rPr>
                                  <m:t>Ê</m:t>
                                </m:r>
                                <m:r>
                                  <m:rPr>
                                    <m:nor/>
                                  </m:rPr>
                                  <a:rPr lang="en-GB" sz="1200" b="0" smtClean="0">
                                    <a:solidFill>
                                      <a:schemeClr val="tx1"/>
                                    </a:solidFill>
                                    <a:effectLst/>
                                  </a:rPr>
                                  <m:t>s</m:t>
                                </m:r>
                                <m:r>
                                  <m:rPr>
                                    <m:nor/>
                                  </m:rPr>
                                  <a:rPr lang="en-GB" sz="1200" b="0" smtClean="0">
                                    <a:solidFill>
                                      <a:schemeClr val="tx1"/>
                                    </a:solidFill>
                                    <a:effectLst/>
                                  </a:rPr>
                                  <m:t>/</m:t>
                                </m:r>
                                <m:r>
                                  <m:rPr>
                                    <m:nor/>
                                  </m:rPr>
                                  <a:rPr lang="en-GB" sz="1200" b="0" smtClean="0">
                                    <a:solidFill>
                                      <a:schemeClr val="tx1"/>
                                    </a:solidFill>
                                    <a:effectLst/>
                                  </a:rPr>
                                  <m:t>Iot</m:t>
                                </m:r>
                                <m:r>
                                  <m:rPr>
                                    <m:nor/>
                                  </m:rPr>
                                  <a:rPr lang="en-GB" sz="1200" b="0" smtClean="0">
                                    <a:solidFill>
                                      <a:schemeClr val="tx1"/>
                                    </a:solidFill>
                                    <a:effectLst/>
                                  </a:rPr>
                                  <m:t> </m:t>
                                </m:r>
                                <m:r>
                                  <m:rPr>
                                    <m:nor/>
                                  </m:rPr>
                                  <a:rPr lang="en-US" sz="1200" b="0" i="0" smtClean="0">
                                    <a:solidFill>
                                      <a:schemeClr val="tx1"/>
                                    </a:solidFill>
                                    <a:effectLst/>
                                  </a:rPr>
                                  <m:t>&lt; −6</m:t>
                                </m:r>
                                <m:r>
                                  <m:rPr>
                                    <m:nor/>
                                  </m:rPr>
                                  <a:rPr lang="en-GB" sz="1200" b="0" smtClean="0">
                                    <a:solidFill>
                                      <a:schemeClr val="tx1"/>
                                    </a:solidFill>
                                    <a:effectLst/>
                                  </a:rPr>
                                  <m:t> </m:t>
                                </m:r>
                              </m:oMath>
                            </m:oMathPara>
                          </a14:m>
                          <a:endParaRPr lang="en-US" sz="1200" b="0" dirty="0">
                            <a:solidFill>
                              <a:schemeClr val="tx1"/>
                            </a:solidFill>
                            <a:effectLst/>
                            <a:latin typeface="Arial" panose="020B060402020202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3523091985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4" name="Table 3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201159290"/>
                  </p:ext>
                </p:extLst>
              </p:nvPr>
            </p:nvGraphicFramePr>
            <p:xfrm>
              <a:off x="2599102" y="4549670"/>
              <a:ext cx="5756366" cy="298269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2878183">
                      <a:extLst>
                        <a:ext uri="{9D8B030D-6E8A-4147-A177-3AD203B41FA5}">
                          <a16:colId xmlns:a16="http://schemas.microsoft.com/office/drawing/2014/main" val="769158122"/>
                        </a:ext>
                      </a:extLst>
                    </a:gridCol>
                    <a:gridCol w="2878183">
                      <a:extLst>
                        <a:ext uri="{9D8B030D-6E8A-4147-A177-3AD203B41FA5}">
                          <a16:colId xmlns:a16="http://schemas.microsoft.com/office/drawing/2014/main" val="1510987266"/>
                        </a:ext>
                      </a:extLst>
                    </a:gridCol>
                  </a:tblGrid>
                  <a:tr h="298269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ts val="12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9</a:t>
                          </a:r>
                          <a:endParaRPr lang="en-US" sz="1200" b="0" dirty="0">
                            <a:solidFill>
                              <a:schemeClr val="tx1"/>
                            </a:solidFill>
                            <a:effectLst/>
                            <a:latin typeface="Arial" panose="020B060402020202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4"/>
                          <a:stretch>
                            <a:fillRect l="-100424" t="-2000" r="-847" b="-800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523091985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Content Placeholder 2"/>
              <p:cNvSpPr txBox="1">
                <a:spLocks/>
              </p:cNvSpPr>
              <p:nvPr/>
            </p:nvSpPr>
            <p:spPr>
              <a:xfrm>
                <a:off x="838200" y="5064573"/>
                <a:ext cx="10515600" cy="907408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hangingPunct="0">
                  <a:buNone/>
                </a:pPr>
                <a:r>
                  <a:rPr lang="en-US" sz="1800" dirty="0">
                    <a:solidFill>
                      <a:schemeClr val="tx1"/>
                    </a:solidFill>
                  </a:rPr>
                  <a:t>NOTE1: in the above solution, other values of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180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Δ</m:t>
                    </m:r>
                  </m:oMath>
                </a14:m>
                <a:r>
                  <a:rPr lang="en-US" sz="1800" dirty="0">
                    <a:solidFill>
                      <a:schemeClr val="tx1"/>
                    </a:solidFill>
                  </a:rPr>
                  <a:t> are not precluded</a:t>
                </a:r>
              </a:p>
              <a:p>
                <a:pPr marL="0" indent="0" hangingPunct="0">
                  <a:buFont typeface="Arial" panose="020B0604020202020204" pitchFamily="34" charset="0"/>
                  <a:buNone/>
                </a:pPr>
                <a:r>
                  <a:rPr lang="en-US" sz="1800" dirty="0">
                    <a:solidFill>
                      <a:schemeClr val="tx1"/>
                    </a:solidFill>
                  </a:rPr>
                  <a:t>NOTE2: other proposals are not precluded</a:t>
                </a:r>
                <a:endParaRPr lang="en-US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6" name="Content Placeholder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8200" y="5064573"/>
                <a:ext cx="10515600" cy="907408"/>
              </a:xfrm>
              <a:prstGeom prst="rect">
                <a:avLst/>
              </a:prstGeom>
              <a:blipFill>
                <a:blip r:embed="rId5"/>
                <a:stretch>
                  <a:fillRect l="-522" t="-671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71131302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258</TotalTime>
  <Words>724</Words>
  <Application>Microsoft Office PowerPoint</Application>
  <PresentationFormat>Widescreen</PresentationFormat>
  <Paragraphs>99</Paragraphs>
  <Slides>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4" baseType="lpstr">
      <vt:lpstr>SimSun</vt:lpstr>
      <vt:lpstr>Arial</vt:lpstr>
      <vt:lpstr>Calibri</vt:lpstr>
      <vt:lpstr>Calibri Light</vt:lpstr>
      <vt:lpstr>Cambria Math</vt:lpstr>
      <vt:lpstr>Times New Roman</vt:lpstr>
      <vt:lpstr>Office Theme</vt:lpstr>
      <vt:lpstr>Way Forward on Determination of PRACH CE Levels</vt:lpstr>
      <vt:lpstr>Background</vt:lpstr>
      <vt:lpstr>Proposed Solution 1</vt:lpstr>
      <vt:lpstr>Proposed Solution 2</vt:lpstr>
      <vt:lpstr>Proposed Solution 3</vt:lpstr>
      <vt:lpstr>Way Forward</vt:lpstr>
      <vt:lpstr>Potential Proposed Changes in TS 36.133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Da, Ren (Nokia - US)</dc:creator>
  <cp:keywords>CTPClassification=CTP_PUBLIC:VisualMarkings=</cp:keywords>
  <cp:lastModifiedBy>Da, Ren (Nokia - US)</cp:lastModifiedBy>
  <cp:revision>59</cp:revision>
  <dcterms:created xsi:type="dcterms:W3CDTF">2016-11-16T01:29:09Z</dcterms:created>
  <dcterms:modified xsi:type="dcterms:W3CDTF">2016-11-18T18:31:36Z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TitusGUID">
    <vt:lpwstr>aa779638-5a2d-4083-b952-c8619f6c14be</vt:lpwstr>
  </property>
  <property fmtid="{D5CDD505-2E9C-101B-9397-08002B2CF9AE}" pid="4" name="CTP_TimeStamp">
    <vt:lpwstr>2016-11-17 17:33:22Z</vt:lpwstr>
  </property>
  <property fmtid="{D5CDD505-2E9C-101B-9397-08002B2CF9AE}" pid="5" name="CTP_BU">
    <vt:lpwstr>NA</vt:lpwstr>
  </property>
  <property fmtid="{D5CDD505-2E9C-101B-9397-08002B2CF9AE}" pid="6" name="CTP_IDSID">
    <vt:lpwstr>NA</vt:lpwstr>
  </property>
  <property fmtid="{D5CDD505-2E9C-101B-9397-08002B2CF9AE}" pid="7" name="CTP_WWID">
    <vt:lpwstr>NA</vt:lpwstr>
  </property>
  <property fmtid="{D5CDD505-2E9C-101B-9397-08002B2CF9AE}" pid="8" name="CTPClassification">
    <vt:lpwstr>CTP_PUBLIC</vt:lpwstr>
  </property>
  <property fmtid="{D5CDD505-2E9C-101B-9397-08002B2CF9AE}" pid="9" name="_AdHocReviewCycleID">
    <vt:i4>-1494178841</vt:i4>
  </property>
  <property fmtid="{D5CDD505-2E9C-101B-9397-08002B2CF9AE}" pid="10" name="_EmailSubject">
    <vt:lpwstr>[Cat-M forum] Starting PRACH CE level selection</vt:lpwstr>
  </property>
  <property fmtid="{D5CDD505-2E9C-101B-9397-08002B2CF9AE}" pid="11" name="_AuthorEmail">
    <vt:lpwstr>sahaia@qti.qualcomm.com</vt:lpwstr>
  </property>
  <property fmtid="{D5CDD505-2E9C-101B-9397-08002B2CF9AE}" pid="12" name="_AuthorEmailDisplayName">
    <vt:lpwstr>Sahai, Achaleshwar</vt:lpwstr>
  </property>
</Properties>
</file>