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611" autoAdjust="0"/>
  </p:normalViewPr>
  <p:slideViewPr>
    <p:cSldViewPr>
      <p:cViewPr>
        <p:scale>
          <a:sx n="66" d="100"/>
          <a:sy n="66" d="100"/>
        </p:scale>
        <p:origin x="-11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9689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WF on </a:t>
            </a:r>
            <a:r>
              <a:rPr lang="en-US" altLang="zh-CN" sz="4000" dirty="0"/>
              <a:t>l</a:t>
            </a:r>
            <a:r>
              <a:rPr lang="en-US" altLang="zh-CN" sz="4000" dirty="0" smtClean="0"/>
              <a:t>ink-level </a:t>
            </a:r>
            <a:r>
              <a:rPr lang="en-US" altLang="zh-CN" sz="4000" dirty="0"/>
              <a:t>simulation </a:t>
            </a:r>
            <a:r>
              <a:rPr lang="en-US" altLang="zh-CN" sz="4000" dirty="0" smtClean="0"/>
              <a:t>assumptions for BS IC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819600"/>
            <a:ext cx="6400800" cy="69763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Telecom, Huawei, ZTE, Nokia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 smtClean="0"/>
              <a:t>3GPP TSG-RAN WG4 Meeting #81</a:t>
            </a:r>
          </a:p>
          <a:p>
            <a:pPr algn="l"/>
            <a:r>
              <a:rPr lang="en-US" altLang="zh-CN" sz="2200" dirty="0" smtClean="0"/>
              <a:t>Reno</a:t>
            </a:r>
            <a:r>
              <a:rPr lang="en-US" altLang="zh-CN" sz="2200" dirty="0"/>
              <a:t>, Nevada, USA, 14 - 18 November, 2016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R4-1610661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Background: agreements in RAN4 #80bis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Performance </a:t>
            </a:r>
            <a:r>
              <a:rPr lang="en-US" altLang="zh-CN" sz="2400" dirty="0"/>
              <a:t>Metric: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1: compare the target user throughput between advanced receiver and baseline receiver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2: compare the sum of throughputs of all the intra-cell users between advanced receiver and baseline receiver</a:t>
            </a:r>
          </a:p>
          <a:p>
            <a:pPr lvl="1"/>
            <a:r>
              <a:rPr lang="en-US" altLang="zh-CN" sz="1800" dirty="0"/>
              <a:t>Other option not precluded</a:t>
            </a:r>
          </a:p>
          <a:p>
            <a:pPr lvl="0"/>
            <a:r>
              <a:rPr lang="en-US" altLang="zh-CN" sz="2400" dirty="0" smtClean="0"/>
              <a:t>Bandwidth</a:t>
            </a:r>
            <a:r>
              <a:rPr lang="en-US" altLang="zh-CN" sz="2400" dirty="0"/>
              <a:t>: 10MHz</a:t>
            </a:r>
          </a:p>
          <a:p>
            <a:pPr lvl="0"/>
            <a:r>
              <a:rPr lang="en-US" altLang="zh-CN" sz="2400" dirty="0" smtClean="0"/>
              <a:t>PRB </a:t>
            </a:r>
            <a:r>
              <a:rPr lang="en-US" altLang="zh-CN" sz="2400" dirty="0"/>
              <a:t>allocation: 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1: full PRB allocation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2: 6 PRB in the middle of the channel bandwidth. </a:t>
            </a:r>
          </a:p>
          <a:p>
            <a:pPr lvl="0"/>
            <a:r>
              <a:rPr lang="en-US" altLang="zh-CN" sz="2400" dirty="0" smtClean="0"/>
              <a:t>UE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 antenna number: 1</a:t>
            </a:r>
          </a:p>
          <a:p>
            <a:pPr lvl="0"/>
            <a:r>
              <a:rPr lang="en-US" altLang="zh-CN" sz="2400" dirty="0" smtClean="0"/>
              <a:t>BS </a:t>
            </a:r>
            <a:r>
              <a:rPr lang="en-US" altLang="zh-CN" sz="2400" dirty="0"/>
              <a:t>Rx antenna number: 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1: 2, 4, 8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2: 2, 4 as baseline, and FFS on </a:t>
            </a:r>
            <a:r>
              <a:rPr lang="en-US" altLang="zh-CN" sz="1800" dirty="0" smtClean="0"/>
              <a:t>8</a:t>
            </a: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3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WF (1)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892480" cy="5760640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fixed reference channels</a:t>
            </a:r>
          </a:p>
          <a:p>
            <a:pPr>
              <a:spcBef>
                <a:spcPts val="200"/>
              </a:spcBef>
            </a:pPr>
            <a:r>
              <a:rPr lang="en-US" altLang="zh-CN" sz="2000" dirty="0" smtClean="0"/>
              <a:t>PRB </a:t>
            </a:r>
            <a:r>
              <a:rPr lang="en-US" altLang="zh-CN" sz="2000" dirty="0"/>
              <a:t>allocation</a:t>
            </a:r>
          </a:p>
          <a:p>
            <a:pPr lvl="1">
              <a:spcBef>
                <a:spcPts val="200"/>
              </a:spcBef>
            </a:pPr>
            <a:r>
              <a:rPr lang="en-US" altLang="zh-CN" sz="1800" dirty="0"/>
              <a:t>use full PRB allocation</a:t>
            </a:r>
          </a:p>
          <a:p>
            <a:pPr lvl="1">
              <a:spcBef>
                <a:spcPts val="200"/>
              </a:spcBef>
            </a:pPr>
            <a:r>
              <a:rPr lang="en-US" altLang="zh-CN" sz="1800" dirty="0"/>
              <a:t>Note: the PRB allocation is aligned for all the UEs involved in the simulation</a:t>
            </a:r>
          </a:p>
          <a:p>
            <a:pPr>
              <a:spcBef>
                <a:spcPts val="200"/>
              </a:spcBef>
            </a:pPr>
            <a:r>
              <a:rPr lang="en-US" altLang="zh-CN" sz="2000" dirty="0" smtClean="0"/>
              <a:t>Rx </a:t>
            </a:r>
            <a:r>
              <a:rPr lang="en-US" altLang="zh-CN" sz="2000" dirty="0"/>
              <a:t>antenna </a:t>
            </a:r>
            <a:r>
              <a:rPr lang="en-US" altLang="zh-CN" sz="2000" dirty="0" smtClean="0"/>
              <a:t>number: Cover </a:t>
            </a:r>
            <a:r>
              <a:rPr lang="en-US" altLang="zh-CN" sz="2000" dirty="0"/>
              <a:t>2, 4 and 8Rx; Prioritize 2 and 4 Rx</a:t>
            </a:r>
          </a:p>
          <a:p>
            <a:pPr>
              <a:spcBef>
                <a:spcPts val="200"/>
              </a:spcBef>
            </a:pPr>
            <a:r>
              <a:rPr lang="en-US" altLang="zh-CN" sz="2000" dirty="0" smtClean="0"/>
              <a:t>Timing </a:t>
            </a:r>
            <a:r>
              <a:rPr lang="en-US" altLang="zh-CN" sz="2000" dirty="0"/>
              <a:t>delay and frequency offset</a:t>
            </a:r>
          </a:p>
          <a:p>
            <a:pPr marL="620713" lvl="1" indent="-261938">
              <a:spcBef>
                <a:spcPts val="200"/>
              </a:spcBef>
            </a:pPr>
            <a:r>
              <a:rPr lang="en-US" altLang="zh-CN" sz="1800" dirty="0" smtClean="0"/>
              <a:t>Option 1: No </a:t>
            </a:r>
            <a:r>
              <a:rPr lang="en-US" altLang="zh-CN" sz="1800" dirty="0"/>
              <a:t>timing delay and frequency offset for all the intra-cell and inter-cell UEs</a:t>
            </a:r>
            <a:r>
              <a:rPr lang="en-US" altLang="zh-CN" sz="1800" dirty="0" smtClean="0"/>
              <a:t>.</a:t>
            </a:r>
          </a:p>
          <a:p>
            <a:pPr marL="620713" lvl="1" indent="-261938">
              <a:spcBef>
                <a:spcPts val="200"/>
              </a:spcBef>
            </a:pPr>
            <a:r>
              <a:rPr lang="en-US" altLang="zh-CN" sz="1800" dirty="0" smtClean="0"/>
              <a:t>Option 2: Non-zero timing </a:t>
            </a:r>
            <a:r>
              <a:rPr lang="en-US" altLang="zh-CN" sz="1800" dirty="0"/>
              <a:t>delay </a:t>
            </a:r>
            <a:r>
              <a:rPr lang="en-US" altLang="zh-CN" sz="1800" dirty="0" smtClean="0"/>
              <a:t>and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non-zero </a:t>
            </a:r>
            <a:r>
              <a:rPr lang="en-US" altLang="zh-CN" sz="1800" dirty="0"/>
              <a:t>frequency offset for </a:t>
            </a:r>
            <a:r>
              <a:rPr lang="en-US" altLang="zh-CN" sz="1800" dirty="0" smtClean="0"/>
              <a:t>the intra-cell UEs, zero timing </a:t>
            </a:r>
            <a:r>
              <a:rPr lang="en-US" altLang="zh-CN" sz="1800" dirty="0"/>
              <a:t>delay and frequency offset for </a:t>
            </a:r>
            <a:r>
              <a:rPr lang="en-US" altLang="zh-CN" sz="1800" dirty="0" smtClean="0"/>
              <a:t>the inter-cell </a:t>
            </a:r>
            <a:r>
              <a:rPr lang="en-US" altLang="zh-CN" sz="1800" dirty="0"/>
              <a:t>UEs</a:t>
            </a:r>
            <a:r>
              <a:rPr lang="en-US" altLang="zh-CN" sz="1800" dirty="0" smtClean="0"/>
              <a:t>.</a:t>
            </a:r>
            <a:endParaRPr lang="en-US" altLang="zh-CN" sz="1800" dirty="0"/>
          </a:p>
          <a:p>
            <a:pPr>
              <a:spcBef>
                <a:spcPts val="200"/>
              </a:spcBef>
            </a:pPr>
            <a:r>
              <a:rPr lang="en-US" altLang="zh-CN" sz="2000" dirty="0" smtClean="0"/>
              <a:t>Propagation </a:t>
            </a:r>
            <a:r>
              <a:rPr lang="en-US" altLang="zh-CN" sz="2000" dirty="0"/>
              <a:t>condition</a:t>
            </a:r>
          </a:p>
          <a:p>
            <a:pPr lvl="1">
              <a:spcBef>
                <a:spcPts val="200"/>
              </a:spcBef>
            </a:pPr>
            <a:r>
              <a:rPr lang="en-US" altLang="zh-CN" sz="1800" dirty="0" smtClean="0"/>
              <a:t>As </a:t>
            </a:r>
            <a:r>
              <a:rPr lang="en-US" altLang="zh-CN" sz="1800" dirty="0"/>
              <a:t>baseline, (EPA5 low, ETU5 low), (EVA70 low, ETU70 low)</a:t>
            </a:r>
          </a:p>
          <a:p>
            <a:pPr lvl="1">
              <a:spcBef>
                <a:spcPts val="200"/>
              </a:spcBef>
            </a:pPr>
            <a:r>
              <a:rPr lang="en-US" altLang="zh-CN" sz="1800" dirty="0" smtClean="0"/>
              <a:t>Note</a:t>
            </a:r>
            <a:r>
              <a:rPr lang="en-US" altLang="zh-CN" sz="1800" dirty="0"/>
              <a:t>: the first element is for intra-cell users and the second element is for inter-cell </a:t>
            </a:r>
            <a:r>
              <a:rPr lang="en-US" altLang="zh-CN" sz="1800" dirty="0" smtClean="0"/>
              <a:t>interferers</a:t>
            </a:r>
          </a:p>
          <a:p>
            <a:pPr>
              <a:spcBef>
                <a:spcPts val="200"/>
              </a:spcBef>
            </a:pPr>
            <a:r>
              <a:rPr lang="en-US" altLang="zh-CN" sz="2000" dirty="0"/>
              <a:t>DMRS configuration</a:t>
            </a:r>
          </a:p>
          <a:p>
            <a:pPr marL="620713" lvl="1" indent="-261938">
              <a:spcBef>
                <a:spcPts val="200"/>
              </a:spcBef>
            </a:pPr>
            <a:r>
              <a:rPr lang="en-US" altLang="zh-CN" sz="1800" dirty="0"/>
              <a:t>Assign the same base sequence and different phase rotations/cyclic shifts for co-scheduled intra-cell UEs, and assign different base sequences for UEs associated with different cells. </a:t>
            </a:r>
          </a:p>
          <a:p>
            <a:pPr marL="620713" lvl="1" indent="-261938">
              <a:spcBef>
                <a:spcPts val="200"/>
              </a:spcBef>
            </a:pPr>
            <a:r>
              <a:rPr lang="en-US" altLang="zh-CN" sz="1800" dirty="0"/>
              <a:t>Further discuss the details on base sequence and phase rotation configuration in the next meeting.</a:t>
            </a:r>
          </a:p>
          <a:p>
            <a:pPr lvl="1"/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8863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US" altLang="zh-CN" sz="2400" dirty="0" smtClean="0"/>
              <a:t>MCS </a:t>
            </a:r>
            <a:r>
              <a:rPr lang="en-US" altLang="zh-CN" sz="2400" dirty="0"/>
              <a:t>level</a:t>
            </a:r>
          </a:p>
          <a:p>
            <a:pPr lvl="1">
              <a:spcBef>
                <a:spcPts val="300"/>
              </a:spcBef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cases with equal SNR:</a:t>
            </a:r>
          </a:p>
          <a:p>
            <a:pPr lvl="2">
              <a:spcBef>
                <a:spcPts val="300"/>
              </a:spcBef>
            </a:pPr>
            <a:r>
              <a:rPr lang="en-US" altLang="zh-CN" sz="1800" dirty="0" smtClean="0"/>
              <a:t>As </a:t>
            </a:r>
            <a:r>
              <a:rPr lang="en-US" altLang="zh-CN" sz="1800" dirty="0"/>
              <a:t>starting point, use MCS 6, 10, 15 for 2Rx BS, and use MCS 10, 15, 20 for 4/8 Rx BS.</a:t>
            </a:r>
          </a:p>
          <a:p>
            <a:pPr lvl="2">
              <a:spcBef>
                <a:spcPts val="300"/>
              </a:spcBef>
            </a:pPr>
            <a:r>
              <a:rPr lang="en-US" altLang="zh-CN" sz="1800" dirty="0" smtClean="0"/>
              <a:t>Note </a:t>
            </a:r>
            <a:r>
              <a:rPr lang="en-US" altLang="zh-CN" sz="1800" dirty="0"/>
              <a:t>1: use the same MCS for the multiple co-scheduled UEs</a:t>
            </a:r>
          </a:p>
          <a:p>
            <a:pPr lvl="2">
              <a:spcBef>
                <a:spcPts val="300"/>
              </a:spcBef>
            </a:pPr>
            <a:r>
              <a:rPr lang="en-US" altLang="zh-CN" sz="1800" dirty="0" smtClean="0"/>
              <a:t>Note </a:t>
            </a:r>
            <a:r>
              <a:rPr lang="en-US" altLang="zh-CN" sz="1800" dirty="0"/>
              <a:t>2: only MCS 10, 15 are used for 2/4/8 Rx BS in the initial simulation </a:t>
            </a:r>
            <a:r>
              <a:rPr lang="en-US" altLang="zh-CN" sz="1800" dirty="0" smtClean="0"/>
              <a:t>(listed in the next page) in </a:t>
            </a:r>
            <a:r>
              <a:rPr lang="en-US" altLang="zh-CN" sz="1800" dirty="0"/>
              <a:t>order to reduce simulation workload</a:t>
            </a:r>
          </a:p>
          <a:p>
            <a:pPr lvl="1">
              <a:spcBef>
                <a:spcPts val="300"/>
              </a:spcBef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cases with unequal SNR: discuss further in the next meeting</a:t>
            </a:r>
          </a:p>
          <a:p>
            <a:pPr>
              <a:spcBef>
                <a:spcPts val="300"/>
              </a:spcBef>
            </a:pPr>
            <a:r>
              <a:rPr lang="en-US" altLang="zh-CN" sz="2400" dirty="0"/>
              <a:t>Performance metric &amp; Simulation output</a:t>
            </a:r>
          </a:p>
          <a:p>
            <a:pPr lvl="1">
              <a:spcBef>
                <a:spcPts val="300"/>
              </a:spcBef>
            </a:pPr>
            <a:r>
              <a:rPr lang="en-US" altLang="zh-CN" sz="2000" dirty="0"/>
              <a:t>For cases with equal SNR: Provide throughput </a:t>
            </a:r>
            <a:r>
              <a:rPr lang="en-US" altLang="zh-CN" sz="2000" dirty="0" err="1"/>
              <a:t>v.s</a:t>
            </a:r>
            <a:r>
              <a:rPr lang="en-US" altLang="zh-CN" sz="2000" dirty="0"/>
              <a:t>. SINR curves for each intra-cell UE for the reference receiver and baseline receiver</a:t>
            </a:r>
          </a:p>
          <a:p>
            <a:pPr lvl="2">
              <a:spcBef>
                <a:spcPts val="300"/>
              </a:spcBef>
            </a:pPr>
            <a:r>
              <a:rPr lang="en-US" altLang="zh-CN" sz="1800" dirty="0" smtClean="0"/>
              <a:t>Note </a:t>
            </a:r>
            <a:r>
              <a:rPr lang="en-US" altLang="zh-CN" sz="1800" dirty="0" smtClean="0"/>
              <a:t>1: Companies to report whether or not the </a:t>
            </a:r>
            <a:r>
              <a:rPr lang="en-US" altLang="zh-CN" sz="1800" dirty="0"/>
              <a:t>intra-cell inter-user interference is </a:t>
            </a:r>
            <a:r>
              <a:rPr lang="en-US" altLang="zh-CN" sz="1800" dirty="0" smtClean="0"/>
              <a:t>included </a:t>
            </a:r>
            <a:r>
              <a:rPr lang="en-US" altLang="zh-CN" sz="1800" dirty="0"/>
              <a:t>in the “I” part of </a:t>
            </a:r>
            <a:r>
              <a:rPr lang="en-US" altLang="zh-CN" sz="1800" dirty="0" smtClean="0"/>
              <a:t>SINR in the simulation</a:t>
            </a:r>
          </a:p>
          <a:p>
            <a:pPr lvl="2">
              <a:spcBef>
                <a:spcPts val="300"/>
              </a:spcBef>
            </a:pPr>
            <a:r>
              <a:rPr lang="en-US" altLang="zh-CN" sz="1800" dirty="0" smtClean="0"/>
              <a:t>Note 2: the </a:t>
            </a:r>
            <a:r>
              <a:rPr lang="en-US" altLang="zh-CN" sz="1800" dirty="0"/>
              <a:t>signal power in “S” part is the power of one intra-cell </a:t>
            </a:r>
            <a:r>
              <a:rPr lang="en-US" altLang="zh-CN" sz="1800" dirty="0" smtClean="0"/>
              <a:t>UE</a:t>
            </a:r>
            <a:endParaRPr lang="en-US" altLang="zh-CN" sz="1800" dirty="0"/>
          </a:p>
          <a:p>
            <a:pPr lvl="1">
              <a:spcBef>
                <a:spcPts val="300"/>
              </a:spcBef>
            </a:pPr>
            <a:r>
              <a:rPr lang="en-US" altLang="zh-CN" sz="2000" dirty="0"/>
              <a:t>For cases with unequal SNR: discuss further in the next meeting</a:t>
            </a:r>
          </a:p>
          <a:p>
            <a:pPr>
              <a:spcBef>
                <a:spcPts val="300"/>
              </a:spcBef>
            </a:pPr>
            <a:endParaRPr lang="en-US" altLang="zh-CN" sz="2000" dirty="0"/>
          </a:p>
          <a:p>
            <a:pPr>
              <a:spcBef>
                <a:spcPts val="300"/>
              </a:spcBef>
            </a:pP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/>
              <a:t>WF (2)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4478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34082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</a:t>
            </a:r>
            <a:r>
              <a:rPr lang="en-US" altLang="zh-CN" sz="3600" dirty="0" smtClean="0"/>
              <a:t>(3)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</a:pPr>
            <a:r>
              <a:rPr lang="en-US" altLang="zh-CN" sz="2000" dirty="0" smtClean="0"/>
              <a:t>Simulation </a:t>
            </a:r>
            <a:r>
              <a:rPr lang="en-US" altLang="zh-CN" sz="2000" dirty="0"/>
              <a:t>cases towards the next meeting in Feb </a:t>
            </a:r>
            <a:r>
              <a:rPr lang="en-US" altLang="zh-CN" sz="2000" dirty="0" smtClean="0"/>
              <a:t>2017</a:t>
            </a:r>
          </a:p>
          <a:p>
            <a:pPr lvl="1">
              <a:spcBef>
                <a:spcPts val="200"/>
              </a:spcBef>
            </a:pPr>
            <a:r>
              <a:rPr lang="en-US" altLang="zh-CN" sz="1800" dirty="0"/>
              <a:t>Simulation cases for 2Rx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200"/>
              </a:spcBef>
            </a:pPr>
            <a:endParaRPr lang="en-US" altLang="zh-CN" sz="800" dirty="0" smtClean="0"/>
          </a:p>
          <a:p>
            <a:pPr lvl="1">
              <a:spcBef>
                <a:spcPts val="200"/>
              </a:spcBef>
            </a:pPr>
            <a:endParaRPr lang="en-US" altLang="zh-CN" sz="2000" dirty="0"/>
          </a:p>
          <a:p>
            <a:pPr lvl="1">
              <a:spcBef>
                <a:spcPts val="200"/>
              </a:spcBef>
            </a:pPr>
            <a:endParaRPr lang="en-US" altLang="zh-CN" sz="2000" dirty="0" smtClean="0"/>
          </a:p>
          <a:p>
            <a:pPr lvl="1">
              <a:spcBef>
                <a:spcPts val="200"/>
              </a:spcBef>
            </a:pPr>
            <a:endParaRPr lang="en-US" altLang="zh-CN" sz="2000" dirty="0"/>
          </a:p>
          <a:p>
            <a:pPr lvl="1">
              <a:spcBef>
                <a:spcPts val="200"/>
              </a:spcBef>
            </a:pPr>
            <a:endParaRPr lang="en-US" altLang="zh-CN" sz="500" dirty="0" smtClean="0"/>
          </a:p>
          <a:p>
            <a:pPr lvl="1">
              <a:spcBef>
                <a:spcPts val="200"/>
              </a:spcBef>
            </a:pPr>
            <a:r>
              <a:rPr lang="en-US" altLang="zh-CN" sz="1800" dirty="0" smtClean="0"/>
              <a:t>Simulation </a:t>
            </a:r>
            <a:r>
              <a:rPr lang="en-US" altLang="zh-CN" sz="1800" dirty="0"/>
              <a:t>cases for </a:t>
            </a:r>
            <a:r>
              <a:rPr lang="en-US" altLang="zh-CN" sz="1800" dirty="0" smtClean="0"/>
              <a:t>4/8Rx</a:t>
            </a:r>
            <a:r>
              <a:rPr lang="en-US" altLang="zh-CN" sz="1800" dirty="0"/>
              <a:t>:</a:t>
            </a:r>
            <a:endParaRPr lang="zh-CN" altLang="zh-CN" sz="1800" dirty="0"/>
          </a:p>
          <a:p>
            <a:pPr lvl="1"/>
            <a:endParaRPr lang="zh-CN" altLang="zh-CN" sz="2000" dirty="0"/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320183"/>
              </p:ext>
            </p:extLst>
          </p:nvPr>
        </p:nvGraphicFramePr>
        <p:xfrm>
          <a:off x="107504" y="1405872"/>
          <a:ext cx="8928992" cy="1159032"/>
        </p:xfrm>
        <a:graphic>
          <a:graphicData uri="http://schemas.openxmlformats.org/drawingml/2006/table">
            <a:tbl>
              <a:tblPr firstRow="1" firstCol="1" bandRow="1"/>
              <a:tblGrid>
                <a:gridCol w="432048"/>
                <a:gridCol w="1224136"/>
                <a:gridCol w="1872208"/>
                <a:gridCol w="1656184"/>
                <a:gridCol w="3744416"/>
              </a:tblGrid>
              <a:tr h="504056"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Case No.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宋体"/>
                        </a:rPr>
                        <a:t>No. </a:t>
                      </a: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of co-scheduled UEs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Propagation condition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 level</a:t>
                      </a: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 </a:t>
                      </a:r>
                      <a:br>
                        <a:rPr lang="en-US" sz="1400" dirty="0">
                          <a:effectLst/>
                          <a:latin typeface="+mn-lt"/>
                          <a:ea typeface="宋体"/>
                        </a:rPr>
                      </a:b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(intra-cell UEs)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Inter-cell interference scenario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20436"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1-1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宋体"/>
                        </a:rPr>
                        <a:t>2 UEs with equal SNR</a:t>
                      </a:r>
                      <a:endParaRPr lang="zh-CN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(EPA5 low, ETU5 low)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MCS10 (QPSK 0.61)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High interference level in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/>
                        </a:rPr>
                        <a:t>HetNet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: DIP1= -0.43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436"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1-2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(EVA70 low, ETU70 low)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MCS15 (16QAM 0.5)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 interference level in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Times New Roman"/>
                        </a:rPr>
                        <a:t>HomNet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: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DIP1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= -5.45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243977"/>
              </p:ext>
            </p:extLst>
          </p:nvPr>
        </p:nvGraphicFramePr>
        <p:xfrm>
          <a:off x="107504" y="2959576"/>
          <a:ext cx="8928992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432048"/>
                <a:gridCol w="1224136"/>
                <a:gridCol w="1872208"/>
                <a:gridCol w="1656184"/>
                <a:gridCol w="3744416"/>
              </a:tblGrid>
              <a:tr h="432048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Case No.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宋体"/>
                        </a:rPr>
                        <a:t>No. of </a:t>
                      </a: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co-scheduled UEs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Propagation condition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 level</a:t>
                      </a: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 </a:t>
                      </a:r>
                      <a:br>
                        <a:rPr lang="en-US" sz="1400" dirty="0">
                          <a:effectLst/>
                          <a:latin typeface="+mn-lt"/>
                          <a:ea typeface="宋体"/>
                        </a:rPr>
                      </a:b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(intra-cell UEs)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Inter-cell interference scenario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73928">
                <a:tc rowSpan="2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2-1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4 UEs with equal SNR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(EPA5 low, ETU5 low)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MCS10 (QPSK 0.61)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High interference level in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/>
                        </a:rPr>
                        <a:t>HetNet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: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DIP1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= -0.43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High interference level in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/>
                        </a:rPr>
                        <a:t>HetNet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: </a:t>
                      </a:r>
                      <a:endParaRPr lang="en-US" sz="14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DIP1, DIP2) = (-0.43, -13.78)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2-2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104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/>
                        </a:rPr>
                        <a:t>2-3</a:t>
                      </a:r>
                      <a:endParaRPr lang="zh-CN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(EVA70 low, ETU70 low)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MCS15 (16QAM 0.5)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 interference level in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HomNet:DIP1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= -5.45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8">
                <a:tc rowSpan="2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/>
                        </a:rPr>
                        <a:t>2-</a:t>
                      </a:r>
                      <a:r>
                        <a:rPr lang="en-US" sz="1400">
                          <a:effectLst/>
                          <a:latin typeface="+mn-lt"/>
                          <a:ea typeface="宋体"/>
                        </a:rPr>
                        <a:t>4</a:t>
                      </a:r>
                      <a:endParaRPr lang="zh-CN" sz="14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2 UEs with equal SNR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(EPA5 low, ETU5 low)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MCS10 (QPSK 0.61)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High interference level in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/>
                        </a:rPr>
                        <a:t>HetNet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: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DIP1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= -0.43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High interference level in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/>
                        </a:rPr>
                        <a:t>HetNet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: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/>
                      </a:r>
                      <a:b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DIP1, DIP2) = (-0.43, -13.78)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64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2-</a:t>
                      </a: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5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16"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2-</a:t>
                      </a: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6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(EVA70 low, ETU70 low)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MCS15 (16QAM 0.5)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 interference level in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/>
                        </a:rPr>
                        <a:t>HomNet:DIP1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/>
                        </a:rPr>
                        <a:t>= -5.45 dB</a:t>
                      </a:r>
                      <a:endParaRPr lang="zh-CN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0" y="5733256"/>
            <a:ext cx="824440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ts val="300"/>
              </a:spcBef>
              <a:buFont typeface="Arial" pitchFamily="34" charset="0"/>
              <a:buChar char="–"/>
            </a:pPr>
            <a:r>
              <a:rPr lang="en-US" altLang="zh-CN" sz="1600" dirty="0"/>
              <a:t>No timing delay and frequency offset for all the intra-cell and inter-cell </a:t>
            </a:r>
            <a:r>
              <a:rPr lang="en-US" altLang="zh-CN" sz="1600" dirty="0" smtClean="0"/>
              <a:t>UEs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are assumed as baseline for the initial simulation submitted for the next meeting.</a:t>
            </a:r>
          </a:p>
          <a:p>
            <a:pPr marL="742950" lvl="1" indent="-285750">
              <a:spcBef>
                <a:spcPts val="3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Interested </a:t>
            </a:r>
            <a:r>
              <a:rPr lang="en-US" altLang="zh-CN" sz="1600" dirty="0"/>
              <a:t>companies are invited to provide results for the above cases, and it is FFS whether all </a:t>
            </a:r>
            <a:r>
              <a:rPr lang="en-US" altLang="zh-CN" sz="1600" dirty="0" smtClean="0"/>
              <a:t>the </a:t>
            </a:r>
            <a:r>
              <a:rPr lang="en-US" altLang="zh-CN" sz="1600" dirty="0"/>
              <a:t>results will be captured in the TR.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37647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For information: Other simulation assumptions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443587"/>
              </p:ext>
            </p:extLst>
          </p:nvPr>
        </p:nvGraphicFramePr>
        <p:xfrm>
          <a:off x="1331640" y="1844824"/>
          <a:ext cx="6120680" cy="2808312"/>
        </p:xfrm>
        <a:graphic>
          <a:graphicData uri="http://schemas.openxmlformats.org/drawingml/2006/table">
            <a:tbl>
              <a:tblPr firstRow="1" firstCol="1" bandRow="1"/>
              <a:tblGrid>
                <a:gridCol w="4032448"/>
                <a:gridCol w="2088232"/>
              </a:tblGrid>
              <a:tr h="365729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+mj-ea"/>
                        </a:rPr>
                        <a:t>Parameters</a:t>
                      </a:r>
                      <a:endParaRPr lang="zh-CN" sz="1600" dirty="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b="1">
                          <a:effectLst/>
                          <a:latin typeface="+mn-lt"/>
                          <a:ea typeface="+mj-ea"/>
                        </a:rPr>
                        <a:t>Values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58041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Cyclic prefix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Normal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6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HARQ RV sequence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0, 2, 3, 1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1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Maximal number of HARQ transmissions </a:t>
                      </a:r>
                      <a:br>
                        <a:rPr lang="en-GB" sz="1600">
                          <a:effectLst/>
                          <a:latin typeface="+mn-lt"/>
                          <a:ea typeface="+mj-ea"/>
                        </a:rPr>
                      </a:b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(including 1st Tx and re-Tx)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4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73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Frequency hopping, TTI bundling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Disabled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73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+mn-lt"/>
                          <a:ea typeface="+mj-ea"/>
                        </a:rPr>
                        <a:t>Modulation of inter-cell interferers</a:t>
                      </a:r>
                      <a:endParaRPr lang="zh-CN" sz="160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+mj-ea"/>
                        </a:rPr>
                        <a:t>16QAM</a:t>
                      </a:r>
                      <a:endParaRPr lang="zh-CN" sz="1600" dirty="0">
                        <a:effectLst/>
                        <a:latin typeface="+mn-lt"/>
                        <a:ea typeface="+mj-ea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82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828</Words>
  <Application>Microsoft Office PowerPoint</Application>
  <PresentationFormat>全屏显示(4:3)</PresentationFormat>
  <Paragraphs>120</Paragraphs>
  <Slides>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WF on link-level simulation assumptions for BS IC</vt:lpstr>
      <vt:lpstr>Background: agreements in RAN4 #80bis</vt:lpstr>
      <vt:lpstr>WF (1)</vt:lpstr>
      <vt:lpstr>PowerPoint 演示文稿</vt:lpstr>
      <vt:lpstr>WF (3)</vt:lpstr>
      <vt:lpstr>For information: Other simulation assumptions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China Telecom</cp:lastModifiedBy>
  <cp:revision>47</cp:revision>
  <dcterms:created xsi:type="dcterms:W3CDTF">2016-10-20T10:53:20Z</dcterms:created>
  <dcterms:modified xsi:type="dcterms:W3CDTF">2016-11-17T07:50:08Z</dcterms:modified>
</cp:coreProperties>
</file>