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7" r:id="rId3"/>
    <p:sldId id="272" r:id="rId4"/>
    <p:sldId id="274" r:id="rId5"/>
    <p:sldId id="278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11/16/2016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BS</a:t>
            </a:r>
            <a:r>
              <a:rPr lang="en-US" dirty="0" smtClean="0">
                <a:solidFill>
                  <a:srgbClr val="92D050"/>
                </a:solidFill>
                <a:ea typeface="+mj-ea"/>
              </a:rPr>
              <a:t> </a:t>
            </a:r>
            <a:r>
              <a:rPr lang="en-US" dirty="0">
                <a:ea typeface="+mj-ea"/>
              </a:rPr>
              <a:t>RF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</a:t>
            </a:r>
            <a:r>
              <a:rPr lang="en-US" altLang="sv-SE" sz="3000" dirty="0" smtClean="0">
                <a:solidFill>
                  <a:schemeClr val="tx1"/>
                </a:solidFill>
              </a:rPr>
              <a:t>11.5.3</a:t>
            </a:r>
            <a:endParaRPr lang="en-US" altLang="sv-SE" sz="30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 smtClean="0">
                <a:solidFill>
                  <a:schemeClr val="tx1"/>
                </a:solidFill>
              </a:rPr>
              <a:t>Nokia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	</a:t>
            </a:r>
            <a:r>
              <a:rPr lang="en-US" altLang="sv-SE" sz="2000" b="1" dirty="0" smtClean="0">
                <a:cs typeface="Arial" panose="020B0604020202020204" pitchFamily="34" charset="0"/>
              </a:rPr>
              <a:t>Tdoc R4-1610619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18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34 </a:t>
            </a:r>
            <a:r>
              <a:rPr lang="en-US" sz="2400" dirty="0"/>
              <a:t>contributions were discussed in agenda item </a:t>
            </a:r>
            <a:r>
              <a:rPr lang="en-US" sz="2400" dirty="0" smtClean="0"/>
              <a:t>11.5.3 </a:t>
            </a:r>
            <a:r>
              <a:rPr lang="en-US" sz="2400" dirty="0"/>
              <a:t>in the NR session </a:t>
            </a:r>
          </a:p>
          <a:p>
            <a:pPr>
              <a:defRPr/>
            </a:pPr>
            <a:r>
              <a:rPr lang="en-US" sz="2400" dirty="0"/>
              <a:t>This contribution summaries the issues and agreed WF for BS RF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BS output </a:t>
            </a:r>
            <a:r>
              <a:rPr lang="en-GB" dirty="0" smtClean="0"/>
              <a:t>power </a:t>
            </a:r>
            <a:r>
              <a:rPr lang="en-GB" strike="sngStrike" dirty="0" smtClean="0"/>
              <a:t>accuracy</a:t>
            </a:r>
            <a:r>
              <a:rPr lang="en-GB" dirty="0" smtClean="0"/>
              <a:t> </a:t>
            </a:r>
            <a:endParaRPr lang="en-US" alt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>
              <a:defRPr/>
            </a:pPr>
            <a:r>
              <a:rPr lang="fi-FI" altLang="en-US" sz="2400" dirty="0"/>
              <a:t>BS Output </a:t>
            </a:r>
            <a:r>
              <a:rPr lang="fi-FI" altLang="en-US" sz="2400" dirty="0"/>
              <a:t>power </a:t>
            </a:r>
            <a:r>
              <a:rPr lang="fi-FI" altLang="en-US" sz="2400" dirty="0"/>
              <a:t>accuraccy </a:t>
            </a:r>
            <a:r>
              <a:rPr lang="sv-SE" altLang="en-US" sz="2400" dirty="0"/>
              <a:t>requirement </a:t>
            </a:r>
            <a:r>
              <a:rPr lang="sv-SE" altLang="en-US" sz="2400" dirty="0" smtClean="0"/>
              <a:t>is specified as </a:t>
            </a:r>
            <a:r>
              <a:rPr lang="sv-SE" altLang="en-US" sz="2400" dirty="0" smtClean="0"/>
              <a:t>EIRP</a:t>
            </a:r>
          </a:p>
          <a:p>
            <a:pPr lvl="1">
              <a:defRPr/>
            </a:pPr>
            <a:r>
              <a:rPr lang="sv-SE" altLang="en-US" sz="2000" dirty="0" smtClean="0">
                <a:solidFill>
                  <a:srgbClr val="0070C0"/>
                </a:solidFill>
              </a:rPr>
              <a:t>EIRP </a:t>
            </a:r>
            <a:r>
              <a:rPr lang="sv-SE" altLang="en-US" sz="2000" dirty="0">
                <a:solidFill>
                  <a:srgbClr val="0070C0"/>
                </a:solidFill>
              </a:rPr>
              <a:t>is directional and the </a:t>
            </a:r>
            <a:r>
              <a:rPr lang="sv-SE" altLang="en-US" sz="2000" dirty="0" smtClean="0">
                <a:solidFill>
                  <a:srgbClr val="0070C0"/>
                </a:solidFill>
              </a:rPr>
              <a:t>requirement </a:t>
            </a:r>
            <a:r>
              <a:rPr lang="sv-SE" altLang="en-US" sz="2000" dirty="0">
                <a:solidFill>
                  <a:srgbClr val="0070C0"/>
                </a:solidFill>
              </a:rPr>
              <a:t>should be met over a range of </a:t>
            </a:r>
            <a:r>
              <a:rPr lang="sv-SE" altLang="en-US" sz="2000" dirty="0" smtClean="0">
                <a:solidFill>
                  <a:srgbClr val="0070C0"/>
                </a:solidFill>
              </a:rPr>
              <a:t>directions. </a:t>
            </a:r>
            <a:r>
              <a:rPr lang="sv-SE" altLang="en-US" sz="2000" dirty="0">
                <a:solidFill>
                  <a:srgbClr val="0070C0"/>
                </a:solidFill>
              </a:rPr>
              <a:t>F</a:t>
            </a:r>
            <a:r>
              <a:rPr lang="sv-SE" altLang="en-US" sz="2000" dirty="0" smtClean="0">
                <a:solidFill>
                  <a:srgbClr val="0070C0"/>
                </a:solidFill>
              </a:rPr>
              <a:t>ollow </a:t>
            </a:r>
            <a:r>
              <a:rPr lang="sv-SE" altLang="en-US" sz="2000" dirty="0">
                <a:solidFill>
                  <a:srgbClr val="0070C0"/>
                </a:solidFill>
              </a:rPr>
              <a:t>eAAS </a:t>
            </a:r>
            <a:r>
              <a:rPr lang="sv-SE" altLang="en-US" sz="2000" dirty="0" smtClean="0">
                <a:solidFill>
                  <a:srgbClr val="0070C0"/>
                </a:solidFill>
              </a:rPr>
              <a:t>WF (</a:t>
            </a:r>
            <a:r>
              <a:rPr lang="sv-SE" altLang="en-US" sz="2000" dirty="0">
                <a:solidFill>
                  <a:srgbClr val="0070C0"/>
                </a:solidFill>
              </a:rPr>
              <a:t>R4-1610800</a:t>
            </a:r>
            <a:r>
              <a:rPr lang="sv-SE" altLang="en-US" sz="2000" dirty="0" smtClean="0">
                <a:solidFill>
                  <a:srgbClr val="0070C0"/>
                </a:solidFill>
              </a:rPr>
              <a:t>)</a:t>
            </a:r>
            <a:endParaRPr lang="sv-SE" altLang="en-US" sz="2000" dirty="0" smtClean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For </a:t>
            </a:r>
            <a:r>
              <a:rPr lang="en-US" sz="2400" dirty="0">
                <a:solidFill>
                  <a:srgbClr val="0070C0"/>
                </a:solidFill>
              </a:rPr>
              <a:t>other power </a:t>
            </a:r>
            <a:r>
              <a:rPr lang="en-US" sz="2400" dirty="0">
                <a:solidFill>
                  <a:srgbClr val="0070C0"/>
                </a:solidFill>
                <a:highlight>
                  <a:srgbClr val="FFFF00"/>
                </a:highlight>
              </a:rPr>
              <a:t>issues </a:t>
            </a:r>
            <a:r>
              <a:rPr lang="en-US" sz="24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 </a:t>
            </a:r>
            <a:r>
              <a:rPr lang="en-US" sz="2400" strike="sngStrike" dirty="0" smtClean="0">
                <a:solidFill>
                  <a:srgbClr val="0070C0"/>
                </a:solidFill>
              </a:rPr>
              <a:t>requirements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eAAS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WF </a:t>
            </a:r>
            <a:r>
              <a:rPr lang="en-US" sz="2400" dirty="0" smtClean="0">
                <a:solidFill>
                  <a:srgbClr val="0070C0"/>
                </a:solidFill>
              </a:rPr>
              <a:t>will </a:t>
            </a:r>
            <a:r>
              <a:rPr lang="en-US" sz="2400" dirty="0">
                <a:solidFill>
                  <a:srgbClr val="0070C0"/>
                </a:solidFill>
              </a:rPr>
              <a:t>be adopted for NR </a:t>
            </a:r>
            <a:endParaRPr lang="fi-FI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fi-FI" altLang="sv-SE" dirty="0"/>
              <a:t>BS </a:t>
            </a:r>
            <a:r>
              <a:rPr lang="fi-FI" altLang="sv-SE" dirty="0" err="1" smtClean="0"/>
              <a:t>unwa</a:t>
            </a:r>
            <a:r>
              <a:rPr lang="fi-FI" altLang="sv-SE" dirty="0" err="1" smtClean="0">
                <a:solidFill>
                  <a:srgbClr val="0070C0"/>
                </a:solidFill>
              </a:rPr>
              <a:t>n</a:t>
            </a:r>
            <a:r>
              <a:rPr lang="fi-FI" altLang="sv-SE" dirty="0" err="1" smtClean="0"/>
              <a:t>ted</a:t>
            </a:r>
            <a:r>
              <a:rPr lang="fi-FI" altLang="sv-SE" dirty="0" smtClean="0"/>
              <a:t> </a:t>
            </a:r>
            <a:r>
              <a:rPr lang="fi-FI" altLang="sv-SE" dirty="0"/>
              <a:t>emissions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764704"/>
            <a:ext cx="8425184" cy="511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Adopt 1MHz resolution bandwidth for defining the </a:t>
            </a:r>
            <a:r>
              <a:rPr lang="en-GB" sz="2000" dirty="0" smtClean="0"/>
              <a:t>mask</a:t>
            </a:r>
          </a:p>
          <a:p>
            <a:r>
              <a:rPr lang="en-US" sz="2000" dirty="0"/>
              <a:t>Study </a:t>
            </a:r>
            <a:r>
              <a:rPr lang="en-US" sz="2000" dirty="0"/>
              <a:t>further the Pros and </a:t>
            </a:r>
            <a:r>
              <a:rPr lang="en-US" sz="2000" dirty="0"/>
              <a:t>Cons for both </a:t>
            </a:r>
            <a:r>
              <a:rPr lang="en-US" sz="2000" dirty="0"/>
              <a:t>SEM or UEM </a:t>
            </a:r>
            <a:r>
              <a:rPr lang="en-US" sz="2000" dirty="0"/>
              <a:t>principle</a:t>
            </a:r>
          </a:p>
          <a:p>
            <a:r>
              <a:rPr lang="en-GB" sz="2000" dirty="0"/>
              <a:t>Boundary between OOB and spurious </a:t>
            </a:r>
            <a:r>
              <a:rPr lang="en-GB" sz="2000" dirty="0" smtClean="0"/>
              <a:t>domain</a:t>
            </a:r>
          </a:p>
          <a:p>
            <a:pPr lvl="1"/>
            <a:r>
              <a:rPr lang="fi-FI" altLang="en-US" sz="2000" dirty="0"/>
              <a:t>Investigate further the </a:t>
            </a:r>
            <a:r>
              <a:rPr lang="fi-FI" altLang="en-US" sz="2000" dirty="0" smtClean="0"/>
              <a:t>options for defining the limit as</a:t>
            </a:r>
          </a:p>
          <a:p>
            <a:pPr lvl="2">
              <a:defRPr/>
            </a:pPr>
            <a:r>
              <a:rPr lang="en-US" sz="1800" dirty="0"/>
              <a:t>Single fixed boundary for </a:t>
            </a:r>
            <a:r>
              <a:rPr lang="en-US" sz="1800" strike="sngStrike" dirty="0"/>
              <a:t>all bands </a:t>
            </a:r>
            <a:r>
              <a:rPr lang="en-US" sz="1800" dirty="0">
                <a:solidFill>
                  <a:srgbClr val="FF0000"/>
                </a:solidFill>
              </a:rPr>
              <a:t>channel BW</a:t>
            </a:r>
          </a:p>
          <a:p>
            <a:pPr lvl="2"/>
            <a:r>
              <a:rPr lang="en-US" sz="1800" dirty="0" smtClean="0"/>
              <a:t>Multiple </a:t>
            </a:r>
            <a:r>
              <a:rPr lang="en-US" sz="1800" dirty="0"/>
              <a:t>fixed boundaries based on frequency </a:t>
            </a:r>
            <a:r>
              <a:rPr lang="en-US" sz="1800" dirty="0" smtClean="0"/>
              <a:t>range</a:t>
            </a:r>
          </a:p>
          <a:p>
            <a:pPr lvl="2"/>
            <a:r>
              <a:rPr lang="en-US" sz="1800" dirty="0"/>
              <a:t>Variable boundary based on frequency range and channel </a:t>
            </a:r>
            <a:r>
              <a:rPr lang="en-US" sz="1800" dirty="0" smtClean="0"/>
              <a:t>BW</a:t>
            </a:r>
          </a:p>
          <a:p>
            <a:pPr lvl="2"/>
            <a:r>
              <a:rPr lang="en-US" sz="1800" dirty="0">
                <a:solidFill>
                  <a:srgbClr val="FF0000"/>
                </a:solidFill>
              </a:rPr>
              <a:t>Other possible </a:t>
            </a:r>
            <a:r>
              <a:rPr lang="en-US" sz="1800" dirty="0" smtClean="0">
                <a:solidFill>
                  <a:srgbClr val="FF0000"/>
                </a:solidFill>
              </a:rPr>
              <a:t>options</a:t>
            </a:r>
            <a:endParaRPr lang="en-US" sz="1800" dirty="0" smtClean="0"/>
          </a:p>
          <a:p>
            <a:r>
              <a:rPr lang="en-US" sz="2000" dirty="0" smtClean="0"/>
              <a:t>Mask to be aligned with ACLR based on co-existence studies</a:t>
            </a:r>
          </a:p>
          <a:p>
            <a:pPr lvl="1">
              <a:defRPr/>
            </a:pPr>
            <a:r>
              <a:rPr lang="en-US" altLang="zh-CN" sz="1600" strike="sngStrike" dirty="0"/>
              <a:t>The basis for the mask are </a:t>
            </a:r>
            <a:r>
              <a:rPr lang="en-US" altLang="zh-CN" sz="1600" dirty="0"/>
              <a:t>FCC limits and ACLR </a:t>
            </a:r>
            <a:r>
              <a:rPr lang="en-US" altLang="zh-CN" sz="1600" dirty="0">
                <a:solidFill>
                  <a:srgbClr val="FF0000"/>
                </a:solidFill>
              </a:rPr>
              <a:t>can be considered as starting point to define the mask</a:t>
            </a:r>
            <a:r>
              <a:rPr lang="en-US" altLang="zh-CN" sz="1600" strike="sngStrike" dirty="0"/>
              <a:t>, giving the mask both absolute and relative components</a:t>
            </a:r>
          </a:p>
          <a:p>
            <a:pPr lvl="1">
              <a:defRPr/>
            </a:pPr>
            <a:r>
              <a:rPr lang="en-US" altLang="zh-CN" sz="1600" strike="sngStrike" dirty="0"/>
              <a:t>The emissions in the out-of-band domain should reflect the expected ACLR performance by having a relative component corresponding to the ACLR in two first adjacent </a:t>
            </a:r>
            <a:r>
              <a:rPr lang="en-US" altLang="zh-CN" sz="1600" strike="sngStrike" dirty="0" err="1">
                <a:solidFill>
                  <a:srgbClr val="FF0000"/>
                </a:solidFill>
              </a:rPr>
              <a:t>channels</a:t>
            </a:r>
            <a:r>
              <a:rPr lang="en-US" altLang="zh-CN" sz="1600" dirty="0" err="1">
                <a:solidFill>
                  <a:srgbClr val="FF0000"/>
                </a:solidFill>
              </a:rPr>
              <a:t>The</a:t>
            </a:r>
            <a:r>
              <a:rPr lang="en-US" altLang="zh-CN" sz="1600" dirty="0">
                <a:solidFill>
                  <a:srgbClr val="FF0000"/>
                </a:solidFill>
              </a:rPr>
              <a:t> method to define the E-UTRA mask can be considered for NR as well, i.e. considering the link between SEM and ACLR, especially for the second adjacent channel.</a:t>
            </a:r>
          </a:p>
          <a:p>
            <a:r>
              <a:rPr lang="en-US" sz="2000" dirty="0" smtClean="0"/>
              <a:t>Emission scaling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For &lt;6GHz OTA </a:t>
            </a:r>
            <a:r>
              <a:rPr lang="en-US" sz="1600" dirty="0"/>
              <a:t>c</a:t>
            </a:r>
            <a:r>
              <a:rPr lang="en-US" sz="1600" dirty="0" smtClean="0"/>
              <a:t>onsider </a:t>
            </a:r>
            <a:r>
              <a:rPr lang="en-US" sz="1600" dirty="0" err="1">
                <a:highlight>
                  <a:srgbClr val="FFFF00"/>
                </a:highlight>
              </a:rPr>
              <a:t>whether</a:t>
            </a:r>
            <a:r>
              <a:rPr lang="en-US" sz="1600" strike="sngStrike" dirty="0" err="1">
                <a:solidFill>
                  <a:srgbClr val="FF0000"/>
                </a:solidFill>
                <a:highlight>
                  <a:srgbClr val="FFFF00"/>
                </a:highlight>
              </a:rPr>
              <a:t>using</a:t>
            </a:r>
            <a:r>
              <a:rPr lang="en-US" sz="1600" dirty="0">
                <a:solidFill>
                  <a:srgbClr val="FF0000"/>
                </a:solidFill>
              </a:rPr>
              <a:t> the </a:t>
            </a:r>
            <a:r>
              <a:rPr lang="en-US" sz="1600" dirty="0" smtClean="0"/>
              <a:t>same methodology as in AAS OTA </a:t>
            </a:r>
            <a:r>
              <a:rPr lang="en-US" sz="1600" dirty="0"/>
              <a:t>with some modifications to the </a:t>
            </a:r>
            <a:r>
              <a:rPr lang="en-US" sz="1600" dirty="0" smtClean="0"/>
              <a:t>definitions </a:t>
            </a:r>
            <a:r>
              <a:rPr lang="en-US" sz="1600" dirty="0" smtClean="0">
                <a:solidFill>
                  <a:srgbClr val="0070C0"/>
                </a:solidFill>
              </a:rPr>
              <a:t>should </a:t>
            </a:r>
            <a:r>
              <a:rPr lang="en-US" sz="1600" dirty="0">
                <a:solidFill>
                  <a:srgbClr val="0070C0"/>
                </a:solidFill>
              </a:rPr>
              <a:t>be used, or the emissions should be fixed and not scaled </a:t>
            </a:r>
            <a:r>
              <a:rPr lang="en-US" sz="1600" strike="sngStrike" dirty="0">
                <a:solidFill>
                  <a:srgbClr val="0070C0"/>
                </a:solidFill>
                <a:highlight>
                  <a:srgbClr val="FFFF00"/>
                </a:highlight>
              </a:rPr>
              <a:t>for below 6GHz</a:t>
            </a:r>
            <a:r>
              <a:rPr lang="en-US" sz="1600" dirty="0" smtClean="0">
                <a:solidFill>
                  <a:srgbClr val="0070C0"/>
                </a:solidFill>
              </a:rPr>
              <a:t>. </a:t>
            </a:r>
            <a:r>
              <a:rPr lang="en-US" sz="1600" dirty="0">
                <a:solidFill>
                  <a:srgbClr val="0070C0"/>
                </a:solidFill>
              </a:rPr>
              <a:t>For &gt;6GHz, do not apply the AAS emissions scaling </a:t>
            </a:r>
            <a:r>
              <a:rPr lang="en-US" sz="1600" dirty="0" smtClean="0">
                <a:solidFill>
                  <a:srgbClr val="0070C0"/>
                </a:solidFill>
              </a:rPr>
              <a:t>methodology</a:t>
            </a:r>
            <a:endParaRPr lang="en-US" sz="1600" dirty="0">
              <a:solidFill>
                <a:srgbClr val="0070C0"/>
              </a:solidFill>
            </a:endParaRPr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pPr lvl="1"/>
            <a:endParaRPr lang="en-US" sz="1600" dirty="0"/>
          </a:p>
          <a:p>
            <a:pPr>
              <a:defRPr/>
            </a:pPr>
            <a:endParaRPr lang="en-US" sz="2400" dirty="0"/>
          </a:p>
          <a:p>
            <a:pPr lvl="1">
              <a:defRPr/>
            </a:pPr>
            <a:endParaRPr lang="en-US" sz="2400" dirty="0"/>
          </a:p>
          <a:p>
            <a:pPr lvl="1">
              <a:defRPr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BS </a:t>
            </a:r>
            <a:r>
              <a:rPr lang="fi-FI" altLang="sv-SE" dirty="0" smtClean="0">
                <a:solidFill>
                  <a:srgbClr val="0070C0"/>
                </a:solidFill>
              </a:rPr>
              <a:t>TX </a:t>
            </a:r>
            <a:r>
              <a:rPr lang="fi-FI" altLang="sv-SE" dirty="0" err="1" smtClean="0"/>
              <a:t>spurious</a:t>
            </a:r>
            <a:r>
              <a:rPr lang="fi-FI" altLang="sv-SE" dirty="0" smtClean="0"/>
              <a:t> </a:t>
            </a:r>
            <a:r>
              <a:rPr lang="fi-FI" altLang="sv-SE" dirty="0"/>
              <a:t>emissions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4752528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Apply 30 MHz </a:t>
            </a:r>
            <a:r>
              <a:rPr lang="en-US" sz="2400" dirty="0">
                <a:solidFill>
                  <a:srgbClr val="0070C0"/>
                </a:solidFill>
              </a:rPr>
              <a:t>(</a:t>
            </a:r>
            <a:r>
              <a:rPr lang="en-US" sz="2400" dirty="0">
                <a:solidFill>
                  <a:srgbClr val="FF0000"/>
                </a:solidFill>
              </a:rPr>
              <a:t>for</a:t>
            </a:r>
            <a:r>
              <a:rPr lang="en-US" sz="2400" dirty="0">
                <a:solidFill>
                  <a:srgbClr val="0070C0"/>
                </a:solidFill>
              </a:rPr>
              <a:t> above 6 GHz) </a:t>
            </a:r>
            <a:r>
              <a:rPr lang="en-US" sz="2400" dirty="0"/>
              <a:t>as the lower frequency limit for the spurious emissions requirements, as recommended in SM.329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For</a:t>
            </a:r>
            <a:r>
              <a:rPr lang="en-US" sz="2000" dirty="0">
                <a:solidFill>
                  <a:srgbClr val="0070C0"/>
                </a:solidFill>
              </a:rPr>
              <a:t> below 6GHz </a:t>
            </a:r>
            <a:r>
              <a:rPr lang="en-US" sz="2000" dirty="0">
                <a:solidFill>
                  <a:srgbClr val="FF0000"/>
                </a:solidFill>
              </a:rPr>
              <a:t>as a </a:t>
            </a:r>
            <a:r>
              <a:rPr lang="en-US" sz="2000" dirty="0">
                <a:solidFill>
                  <a:srgbClr val="0070C0"/>
                </a:solidFill>
              </a:rPr>
              <a:t>conducted </a:t>
            </a:r>
            <a:r>
              <a:rPr lang="en-US" sz="2000" dirty="0">
                <a:solidFill>
                  <a:srgbClr val="FF0000"/>
                </a:solidFill>
              </a:rPr>
              <a:t>and OTA, lower limit is </a:t>
            </a:r>
            <a:r>
              <a:rPr lang="en-US" sz="2000" dirty="0">
                <a:solidFill>
                  <a:srgbClr val="0070C0"/>
                </a:solidFill>
              </a:rPr>
              <a:t>FFS</a:t>
            </a:r>
          </a:p>
          <a:p>
            <a:pPr>
              <a:defRPr/>
            </a:pPr>
            <a:r>
              <a:rPr lang="en-GB" sz="2400" dirty="0"/>
              <a:t>Adopt 1MHz resolution bandwidth for defining the mask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For 2nd harmonic as upper limit of frequency range for measurements of </a:t>
            </a:r>
            <a:r>
              <a:rPr lang="en-US" sz="2400" dirty="0">
                <a:solidFill>
                  <a:srgbClr val="0070C0"/>
                </a:solidFill>
              </a:rPr>
              <a:t>OTA </a:t>
            </a:r>
            <a:r>
              <a:rPr lang="en-US" sz="2400" dirty="0"/>
              <a:t>spurious emissions for NR bands above 13GHz</a:t>
            </a:r>
          </a:p>
          <a:p>
            <a:pPr lvl="1">
              <a:defRPr/>
            </a:pPr>
            <a:r>
              <a:rPr lang="en-US" sz="2000" dirty="0"/>
              <a:t>Further studies are needed before concluding on how high in frequency it would be reasonable to test and set the requirements</a:t>
            </a:r>
          </a:p>
          <a:p>
            <a:pPr>
              <a:defRPr/>
            </a:pPr>
            <a:r>
              <a:rPr lang="en-US" sz="2400" strike="sngStrike" dirty="0"/>
              <a:t>TRP or EIRP metric is an open issue</a:t>
            </a:r>
          </a:p>
          <a:p>
            <a:pPr lvl="1">
              <a:defRPr/>
            </a:pPr>
            <a:r>
              <a:rPr lang="en-US" sz="2000" strike="sngStrike" dirty="0">
                <a:solidFill>
                  <a:srgbClr val="0070C0"/>
                </a:solidFill>
              </a:rPr>
              <a:t>Consider adopting the </a:t>
            </a:r>
            <a:r>
              <a:rPr lang="en-US" sz="2000" strike="sngStrike" dirty="0" err="1">
                <a:solidFill>
                  <a:srgbClr val="0070C0"/>
                </a:solidFill>
              </a:rPr>
              <a:t>eAAS</a:t>
            </a:r>
            <a:r>
              <a:rPr lang="en-US" sz="2000" strike="sngStrike" dirty="0">
                <a:solidFill>
                  <a:srgbClr val="0070C0"/>
                </a:solidFill>
              </a:rPr>
              <a:t> approach</a:t>
            </a:r>
          </a:p>
          <a:p>
            <a:pPr>
              <a:defRPr/>
            </a:pPr>
            <a:r>
              <a:rPr kumimoji="1" lang="en-US" altLang="ja-JP" sz="2400" dirty="0">
                <a:solidFill>
                  <a:srgbClr val="FF0000"/>
                </a:solidFill>
              </a:rPr>
              <a:t>Whether TRP or EIRP metric follows </a:t>
            </a:r>
            <a:r>
              <a:rPr kumimoji="1" lang="en-US" altLang="ja-JP" sz="2400" dirty="0" err="1">
                <a:solidFill>
                  <a:srgbClr val="FF0000"/>
                </a:solidFill>
              </a:rPr>
              <a:t>eAAS</a:t>
            </a:r>
            <a:r>
              <a:rPr kumimoji="1" lang="en-US" altLang="ja-JP" sz="2400" dirty="0">
                <a:solidFill>
                  <a:srgbClr val="FF0000"/>
                </a:solidFill>
              </a:rPr>
              <a:t> decision</a:t>
            </a:r>
            <a:endParaRPr lang="en-US" sz="2400" strike="sngStrike" dirty="0">
              <a:solidFill>
                <a:srgbClr val="0070C0"/>
              </a:solidFill>
            </a:endParaRPr>
          </a:p>
          <a:p>
            <a:endParaRPr lang="en-US" sz="2400" dirty="0">
              <a:solidFill>
                <a:srgbClr val="0000FF"/>
              </a:solidFill>
            </a:endParaRPr>
          </a:p>
          <a:p>
            <a:pPr marL="0" indent="0">
              <a:buNone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fi-FI" altLang="en-US" dirty="0"/>
              <a:t>BS classes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>
              <a:defRPr/>
            </a:pPr>
            <a:r>
              <a:rPr lang="en-US" sz="2000" strike="sngStrike" dirty="0">
                <a:solidFill>
                  <a:srgbClr val="0070C0"/>
                </a:solidFill>
              </a:rPr>
              <a:t>For OTA </a:t>
            </a:r>
            <a:r>
              <a:rPr lang="en-US" sz="2000" strike="sngStrike" dirty="0"/>
              <a:t>adopt </a:t>
            </a:r>
            <a:r>
              <a:rPr lang="en-US" sz="2000" strike="sngStrike" dirty="0">
                <a:solidFill>
                  <a:srgbClr val="FF0000"/>
                </a:solidFill>
              </a:rPr>
              <a:t>at least </a:t>
            </a:r>
            <a:r>
              <a:rPr lang="en-US" sz="2000" strike="sngStrike" dirty="0"/>
              <a:t>minimum distance as a parameter for describing expected deployments for the BS classes, both for below and above 6GHz. Study further whether more parameters are </a:t>
            </a:r>
            <a:r>
              <a:rPr lang="en-US" sz="2000" strike="sngStrike" dirty="0" smtClean="0"/>
              <a:t>required</a:t>
            </a:r>
          </a:p>
          <a:p>
            <a:pPr>
              <a:defRPr/>
            </a:pPr>
            <a:r>
              <a:rPr lang="en-US" sz="2000" dirty="0">
                <a:solidFill>
                  <a:srgbClr val="7030A0"/>
                </a:solidFill>
              </a:rPr>
              <a:t>For </a:t>
            </a:r>
            <a:r>
              <a:rPr lang="en-US" sz="2000" dirty="0" smtClean="0">
                <a:solidFill>
                  <a:srgbClr val="7030A0"/>
                </a:solidFill>
              </a:rPr>
              <a:t>OTA, set of parameters would be a criteria for definition of BS classes. Possible parameters candidates are minimum distance, </a:t>
            </a:r>
            <a:r>
              <a:rPr lang="en-US" sz="2000" dirty="0" err="1" smtClean="0">
                <a:solidFill>
                  <a:srgbClr val="7030A0"/>
                </a:solidFill>
              </a:rPr>
              <a:t>pathloss</a:t>
            </a:r>
            <a:r>
              <a:rPr lang="en-US" sz="2000" dirty="0" smtClean="0">
                <a:solidFill>
                  <a:srgbClr val="7030A0"/>
                </a:solidFill>
              </a:rPr>
              <a:t>, antenna to antenna distance</a:t>
            </a:r>
            <a:endParaRPr lang="en-US" sz="2000" dirty="0">
              <a:solidFill>
                <a:srgbClr val="7030A0"/>
              </a:solidFill>
            </a:endParaRPr>
          </a:p>
          <a:p>
            <a:pPr>
              <a:defRPr/>
            </a:pPr>
            <a:r>
              <a:rPr lang="fi-FI" sz="2000" dirty="0">
                <a:solidFill>
                  <a:srgbClr val="0070C0"/>
                </a:solidFill>
              </a:rPr>
              <a:t>For the </a:t>
            </a:r>
            <a:r>
              <a:rPr lang="en-US" altLang="zh-CN" sz="2000" dirty="0" smtClean="0">
                <a:solidFill>
                  <a:srgbClr val="00B050"/>
                </a:solidFill>
              </a:rPr>
              <a:t>conduct</a:t>
            </a:r>
            <a:r>
              <a:rPr lang="en-US" altLang="zh-CN" sz="2000" dirty="0" smtClean="0">
                <a:solidFill>
                  <a:srgbClr val="7030A0"/>
                </a:solidFill>
              </a:rPr>
              <a:t>ed</a:t>
            </a:r>
            <a:r>
              <a:rPr lang="en-US" altLang="zh-CN" sz="2000" dirty="0">
                <a:solidFill>
                  <a:srgbClr val="0070C0"/>
                </a:solidFill>
              </a:rPr>
              <a:t>  </a:t>
            </a:r>
            <a:r>
              <a:rPr lang="fi-FI" sz="2000" dirty="0">
                <a:solidFill>
                  <a:srgbClr val="0070C0"/>
                </a:solidFill>
              </a:rPr>
              <a:t>RF requirements of below 6GHz, the existing 3GPP requirements for LTE and MSR including AAS should be re-used for NR as much as possible. However, how to re-</a:t>
            </a:r>
            <a:r>
              <a:rPr lang="fi-FI" sz="2000" dirty="0" err="1">
                <a:solidFill>
                  <a:srgbClr val="0070C0"/>
                </a:solidFill>
              </a:rPr>
              <a:t>use</a:t>
            </a:r>
            <a:r>
              <a:rPr lang="fi-FI" sz="2000" dirty="0">
                <a:solidFill>
                  <a:srgbClr val="0070C0"/>
                </a:solidFill>
              </a:rPr>
              <a:t> the existing requirements as much as possible (based on the </a:t>
            </a:r>
            <a:r>
              <a:rPr lang="en-US" sz="2000" dirty="0">
                <a:solidFill>
                  <a:srgbClr val="00B050"/>
                </a:solidFill>
              </a:rPr>
              <a:t>BS classes defined by the parameters of</a:t>
            </a:r>
            <a:r>
              <a:rPr lang="en-US" sz="2000" dirty="0">
                <a:solidFill>
                  <a:srgbClr val="0070C0"/>
                </a:solidFill>
              </a:rPr>
              <a:t> </a:t>
            </a:r>
            <a:r>
              <a:rPr lang="fi-FI" sz="2000" dirty="0">
                <a:solidFill>
                  <a:srgbClr val="0070C0"/>
                </a:solidFill>
              </a:rPr>
              <a:t>minimum </a:t>
            </a:r>
            <a:r>
              <a:rPr lang="fi-FI" sz="2000" dirty="0">
                <a:solidFill>
                  <a:srgbClr val="00B050"/>
                </a:solidFill>
              </a:rPr>
              <a:t>distance </a:t>
            </a:r>
            <a:r>
              <a:rPr lang="en-US" sz="2000" dirty="0">
                <a:solidFill>
                  <a:srgbClr val="00B050"/>
                </a:solidFill>
              </a:rPr>
              <a:t>or the others such as MCL</a:t>
            </a:r>
            <a:r>
              <a:rPr lang="en-US" sz="2000" dirty="0">
                <a:solidFill>
                  <a:srgbClr val="0070C0"/>
                </a:solidFill>
              </a:rPr>
              <a:t> </a:t>
            </a:r>
            <a:r>
              <a:rPr lang="fi-FI" sz="2000" dirty="0">
                <a:solidFill>
                  <a:srgbClr val="0070C0"/>
                </a:solidFill>
              </a:rPr>
              <a:t> ) needs further studies</a:t>
            </a:r>
          </a:p>
          <a:p>
            <a:pPr>
              <a:defRPr/>
            </a:pPr>
            <a:r>
              <a:rPr lang="en-US" sz="2000" strike="sngStrike" dirty="0"/>
              <a:t>In order to regulate co-existence in </a:t>
            </a:r>
            <a:r>
              <a:rPr lang="en-US" sz="2000" strike="sngStrike" dirty="0">
                <a:solidFill>
                  <a:srgbClr val="0070C0"/>
                </a:solidFill>
              </a:rPr>
              <a:t>BS classes for </a:t>
            </a:r>
            <a:r>
              <a:rPr lang="en-US" sz="2000" strike="sngStrike" dirty="0"/>
              <a:t>heterogeneous networks, (approximated) </a:t>
            </a:r>
            <a:r>
              <a:rPr lang="en-US" sz="2000" dirty="0">
                <a:solidFill>
                  <a:srgbClr val="FF0000"/>
                </a:solidFill>
              </a:rPr>
              <a:t>For Medium range and local area BS classes </a:t>
            </a:r>
            <a:r>
              <a:rPr lang="en-US" sz="2000" dirty="0"/>
              <a:t>TRP should be used for the power </a:t>
            </a:r>
            <a:r>
              <a:rPr lang="en-US" sz="2000" dirty="0" smtClean="0"/>
              <a:t>limit</a:t>
            </a:r>
            <a:endParaRPr lang="fi-FI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30964</TotalTime>
  <Words>478</Words>
  <Application>Microsoft Office PowerPoint</Application>
  <PresentationFormat>On-screen Show (4:3)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BS RF requirements for NR</vt:lpstr>
      <vt:lpstr>Background</vt:lpstr>
      <vt:lpstr>NR BS output power accuracy </vt:lpstr>
      <vt:lpstr>BS unwanted emissions</vt:lpstr>
      <vt:lpstr>BS TX spurious emissions</vt:lpstr>
      <vt:lpstr>BS classes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287</cp:revision>
  <dcterms:created xsi:type="dcterms:W3CDTF">2014-03-20T14:32:54Z</dcterms:created>
  <dcterms:modified xsi:type="dcterms:W3CDTF">2016-11-18T19:54:41Z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