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1" r:id="rId5"/>
    <p:sldId id="263" r:id="rId6"/>
    <p:sldId id="264" r:id="rId7"/>
    <p:sldId id="265" r:id="rId8"/>
    <p:sldId id="266" r:id="rId9"/>
    <p:sldId id="267" r:id="rId10"/>
    <p:sldId id="260" r:id="rId11"/>
    <p:sldId id="268" r:id="rId12"/>
    <p:sldId id="26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120880" cy="888504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[Nokia], [Ericsson], [ZTE], [Samsung]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80312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R4-161xxxx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Extra margin for NPUSCH format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Option 1: Add 1 dB to companies’ averaged values with impairments to specify NPUSCH format 2 requirements (R4-1609543 from Ericsson;</a:t>
            </a:r>
          </a:p>
          <a:p>
            <a:r>
              <a:rPr lang="en-US" dirty="0" smtClean="0"/>
              <a:t>Option 2a: Add the STD from ideal results to companies’ averaged values with impairments;</a:t>
            </a:r>
          </a:p>
          <a:p>
            <a:r>
              <a:rPr lang="en-US" dirty="0" smtClean="0"/>
              <a:t>Option 2b: Add the STD from practical results to companies’ averaged values with impairments (</a:t>
            </a:r>
            <a:r>
              <a:rPr lang="en-GB" dirty="0" smtClean="0"/>
              <a:t>R4-1609242</a:t>
            </a:r>
            <a:r>
              <a:rPr lang="en-US" dirty="0" smtClean="0"/>
              <a:t> from Nokia);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NPUSCH format 2:Practical results + margin from Option 1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1844824"/>
          <a:ext cx="8496945" cy="313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488"/>
                <a:gridCol w="856281"/>
                <a:gridCol w="922149"/>
                <a:gridCol w="724546"/>
                <a:gridCol w="988017"/>
                <a:gridCol w="790413"/>
                <a:gridCol w="790413"/>
                <a:gridCol w="724546"/>
                <a:gridCol w="724546"/>
                <a:gridCol w="724546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Ref. SNR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6.0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-6.2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-11.9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6.2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-4.6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-10.5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NPUSCH format 2:Practical results + margin from Option 2a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1844824"/>
          <a:ext cx="8496945" cy="313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488"/>
                <a:gridCol w="856281"/>
                <a:gridCol w="922149"/>
                <a:gridCol w="724546"/>
                <a:gridCol w="988017"/>
                <a:gridCol w="790413"/>
                <a:gridCol w="790413"/>
                <a:gridCol w="724546"/>
                <a:gridCol w="724546"/>
                <a:gridCol w="724546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Ref. SNR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7.1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-5.3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-10.4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6.3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-3.9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latin typeface="Arial"/>
                        </a:rPr>
                        <a:t>-9.4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During RAN4#80bis meeting, WF </a:t>
            </a:r>
            <a:r>
              <a:rPr lang="en-GB" altLang="zh-CN" sz="2800" dirty="0" smtClean="0"/>
              <a:t>R4-168720 about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BS demodulation performance</a:t>
            </a:r>
            <a:r>
              <a:rPr lang="en-US" altLang="zh-CN" sz="2800" dirty="0" smtClean="0"/>
              <a:t> was approved.</a:t>
            </a:r>
          </a:p>
          <a:p>
            <a:r>
              <a:rPr lang="en-US" altLang="zh-CN" sz="2800" dirty="0" smtClean="0"/>
              <a:t>How to define the final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BS demodulation performances need to be finalized in RAN4#81.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NPRACH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9552" y="1556792"/>
          <a:ext cx="72009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792088"/>
                <a:gridCol w="792088"/>
                <a:gridCol w="936104"/>
                <a:gridCol w="828157"/>
                <a:gridCol w="900113"/>
                <a:gridCol w="900113"/>
                <a:gridCol w="90011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Huawei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Ericsson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Samsung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Nokia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STD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SPAN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AVE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rep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-5.4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rep32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-9.27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 rep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4.4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3.1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rep32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1124744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Ideal Simulation results</a:t>
            </a:r>
            <a:r>
              <a:rPr lang="en-US" sz="2000" b="1" dirty="0" smtClean="0"/>
              <a:t>: the results are aligned well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573016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Practical Simulation results</a:t>
            </a:r>
            <a:r>
              <a:rPr lang="en-US" sz="2000" b="1" dirty="0" smtClean="0"/>
              <a:t>:</a:t>
            </a:r>
            <a:endParaRPr lang="en-US" sz="2000" b="1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539552" y="3933056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Huawei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Ericsson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Samsung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Nokia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STD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SPAN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AVE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Ref.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SNR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rep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-3.2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rep32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-7.8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 rep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rep32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552" y="594928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NPRACH performance requirement can be set as per the above averaged practical simulation results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1:Ideal results - 1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1844824"/>
          <a:ext cx="8496944" cy="2857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936104"/>
                <a:gridCol w="1008112"/>
                <a:gridCol w="792088"/>
                <a:gridCol w="1080120"/>
                <a:gridCol w="864096"/>
                <a:gridCol w="864096"/>
                <a:gridCol w="792088"/>
                <a:gridCol w="792088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-12.5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-15.9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-11.6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-15.6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5536" y="134076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Ideal Simulation results: the results are aligned well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1: Ideal results - 2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251520" y="1916832"/>
          <a:ext cx="8640960" cy="3450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936104"/>
                <a:gridCol w="936104"/>
                <a:gridCol w="864096"/>
                <a:gridCol w="936104"/>
                <a:gridCol w="792088"/>
                <a:gridCol w="720080"/>
                <a:gridCol w="648072"/>
                <a:gridCol w="648072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multi-tone12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-1.7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multi-tone12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-9.4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multi-tone12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-13.5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multi-tone6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-2.8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multi-tone6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-9.4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multi-tone6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-13.3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multi-tone3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multi-tone3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-11.1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multi-tone3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1412776"/>
            <a:ext cx="6048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Ideal Simulation results: the results are aligned well</a:t>
            </a:r>
            <a:endParaRPr lang="en-US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NPUSCH format 1:Practical results - 1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1628800"/>
          <a:ext cx="8496945" cy="313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488"/>
                <a:gridCol w="856281"/>
                <a:gridCol w="922149"/>
                <a:gridCol w="724546"/>
                <a:gridCol w="988017"/>
                <a:gridCol w="790413"/>
                <a:gridCol w="790413"/>
                <a:gridCol w="724546"/>
                <a:gridCol w="724546"/>
                <a:gridCol w="724546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Ref. SNR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-13.6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-2.2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-9.3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5536" y="1196752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Practical Simulation results: 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157192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NPUSCH format 1 single-tone for both 3.75KHz and 15KHz subcarrier spacing performance requirement can be set as per the above averaged practical simulation results. Same as proposal by R4-1609543 from Ericsson.</a:t>
            </a: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NPUSCH format 1: Practical results - 2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179511" y="1628800"/>
          <a:ext cx="8784978" cy="3862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18"/>
                <a:gridCol w="885308"/>
                <a:gridCol w="885308"/>
                <a:gridCol w="817206"/>
                <a:gridCol w="885308"/>
                <a:gridCol w="749106"/>
                <a:gridCol w="681006"/>
                <a:gridCol w="612906"/>
                <a:gridCol w="612906"/>
                <a:gridCol w="612906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AVE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Ref.SNR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multi-tone12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multi-tone12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-7.3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multi-tone12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-11.1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multi-tone6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-1.0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multi-tone6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-7.6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multi-tone6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multi-tone3 rep2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-3.3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multi-tone3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multi-tone3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1196752"/>
            <a:ext cx="6048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Practical Simulation results: 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661248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NPUSCH format 1 multi-tone cases performance requirement can be set as per the above averaged practical simulation results. Same as proposal by R4-1609543 from Ericsson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2:Ideal results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2132856"/>
          <a:ext cx="8496944" cy="2857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936104"/>
                <a:gridCol w="1008112"/>
                <a:gridCol w="792088"/>
                <a:gridCol w="1080120"/>
                <a:gridCol w="864096"/>
                <a:gridCol w="864096"/>
                <a:gridCol w="792088"/>
                <a:gridCol w="792088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-9.5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-7.9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14.2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13.8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3528" y="1340768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Ideal Simulation results for ACK missed detection probability: large span for each case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2:Practical results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323528" y="2132856"/>
          <a:ext cx="8496944" cy="2857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936104"/>
                <a:gridCol w="1008112"/>
                <a:gridCol w="792088"/>
                <a:gridCol w="1080120"/>
                <a:gridCol w="864096"/>
                <a:gridCol w="864096"/>
                <a:gridCol w="792088"/>
                <a:gridCol w="792088"/>
              </a:tblGrid>
              <a:tr h="136024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-5.6</a:t>
                      </a:r>
                    </a:p>
                  </a:txBody>
                  <a:tcPr marL="9525" marR="9525" marT="9525" marB="0" anchor="ctr"/>
                </a:tc>
              </a:tr>
              <a:tr h="312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3528" y="1340768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Practical Simulation results for ACK missed detection probability: large span for each case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15719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How to solve the large span from companies, as per RAN4#80bis meeting: </a:t>
            </a:r>
            <a:r>
              <a:rPr lang="en-GB" b="1" dirty="0" smtClean="0"/>
              <a:t>additional margin [x dB] may be added into the averaged practical simulation results. See next page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16693</TotalTime>
  <Words>1418</Words>
  <Application>Microsoft Office PowerPoint</Application>
  <PresentationFormat>全屏显示(4:3)</PresentationFormat>
  <Paragraphs>685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3GPP TSG-RAN WG4 Meeting #81   Reno, Nevada, USA, 14 – 18 November 2016</vt:lpstr>
      <vt:lpstr>Background</vt:lpstr>
      <vt:lpstr>NPRACH</vt:lpstr>
      <vt:lpstr>NPUSCH format 1:Ideal results - 1</vt:lpstr>
      <vt:lpstr>NPUSCH format 1: Ideal results - 2</vt:lpstr>
      <vt:lpstr>NPUSCH format 1:Practical results - 1</vt:lpstr>
      <vt:lpstr>NPUSCH format 1: Practical results - 2</vt:lpstr>
      <vt:lpstr>NPUSCH format 2:Ideal results</vt:lpstr>
      <vt:lpstr>NPUSCH format 2:Practical results</vt:lpstr>
      <vt:lpstr>Extra margin for NPUSCH format 2</vt:lpstr>
      <vt:lpstr>NPUSCH format 2:Practical results + margin from Option 1</vt:lpstr>
      <vt:lpstr>NPUSCH format 2:Practical results + margin from Option 2a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88</cp:revision>
  <dcterms:created xsi:type="dcterms:W3CDTF">2016-01-12T08:39:50Z</dcterms:created>
  <dcterms:modified xsi:type="dcterms:W3CDTF">2016-11-14T19:45:15Z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(3)Vrd7kqvlfL8pXMdKj7ee+tmA+PUmL8gKKu3c2stAJqo3ffHkCk9MPBC0XsXy54A/mXXE3Ykt
N/XiVsp+ytogO+oeZUPh8ezxZb8v2Trj3SHgdPfZu6zRmtPhQazGnBjtvPV65ZGLkbIh0kGG
FaR66Qkxjo6mJYzf4X68sQOTORpmGSQ0BsVn13btv+IYIxCxDQfBCPzWCETwLI4f0w9tHjCR
qYCLSeOSKf3zdiCERc</vt:lpwstr>
  </property>
  <property fmtid="{D5CDD505-2E9C-101B-9397-08002B2CF9AE}" pid="3" name="_2015_ms_pID_7253431">
    <vt:lpwstr>nxkwb1Zik7vlDxkOdVfilxCw/fnrhS/ZHszE8V67n4XLJFI3m6iwd7
yvCCvwVC1eaCXRnoIeP+kJeYlejWfUhv0YOsct+6BoeNpr8DLRMdl7199c4N+WRHPA0weafp
HfZ0Cs2iP6OqmYIrKuTlb7auVEhjDn+tqZ5DWV99DqTMhv6uW+mZLR9KflmA3WmBfgo1dYTW
NwjMqHIWbdZH7FPdYm+2IWcsq+ssnvc+S8jT</vt:lpwstr>
  </property>
  <property fmtid="{D5CDD505-2E9C-101B-9397-08002B2CF9AE}" pid="4" name="_2015_ms_pID_7253432">
    <vt:lpwstr>4ztz0m7QxiyEMmpoe2XwpommaC6mzTDO0V2M
NSoaYOdD1CHansRKj4a/PNmSTgE74g==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1479130605</vt:lpwstr>
  </property>
</Properties>
</file>