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4" r:id="rId4"/>
    <p:sldId id="265" r:id="rId5"/>
    <p:sldId id="263" r:id="rId6"/>
    <p:sldId id="266" r:id="rId7"/>
    <p:sldId id="267" r:id="rId8"/>
    <p:sldId id="26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zuyoshi Uesaka" initials="KU" lastIdx="1" clrIdx="0">
    <p:extLst>
      <p:ext uri="{19B8F6BF-5375-455C-9EA6-DF929625EA0E}">
        <p15:presenceInfo xmlns:p15="http://schemas.microsoft.com/office/powerpoint/2012/main" userId="Kazuyoshi Uesak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959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04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839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02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239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071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856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902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329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2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F40B0-CA27-47FB-ADEF-89CA5DE7EDD1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308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F40B0-CA27-47FB-ADEF-89CA5DE7EDD1}" type="datetimeFigureOut">
              <a:rPr lang="en-US" smtClean="0"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53242-67AB-4D6D-B7D1-975368397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55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Simulation assumptions for SI acquisition for NB-</a:t>
            </a:r>
            <a:r>
              <a:rPr lang="en-US" dirty="0" err="1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Ericsson</a:t>
            </a: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#81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Reno, Nevada, USA, 14-18, November, 2016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b="1" dirty="0">
                <a:latin typeface="Arial" charset="0"/>
                <a:ea typeface="Batang" pitchFamily="18" charset="-127"/>
                <a:cs typeface="Times New Roman" pitchFamily="18" charset="0"/>
              </a:rPr>
              <a:t>Agenda item</a:t>
            </a: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: 5.6.4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R4-1609679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609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MIB-NB/SIB1-NB/SIB2-NB acquisition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MIB-NB TTI = 640ms</a:t>
            </a:r>
          </a:p>
          <a:p>
            <a:r>
              <a:rPr lang="en-US" dirty="0"/>
              <a:t>SIB1-NB TTI = 2560ms</a:t>
            </a:r>
          </a:p>
          <a:p>
            <a:r>
              <a:rPr lang="en-US" dirty="0"/>
              <a:t>SIB2-NB TTI is up to </a:t>
            </a:r>
            <a:r>
              <a:rPr lang="en-US" dirty="0" err="1"/>
              <a:t>eNB</a:t>
            </a:r>
            <a:r>
              <a:rPr lang="en-US" dirty="0"/>
              <a:t> scheduling</a:t>
            </a:r>
          </a:p>
          <a:p>
            <a:r>
              <a:rPr lang="en-US" dirty="0"/>
              <a:t>Candidate algorithms to acquire MIB-NB/SIB1-NB/SIB2-NB</a:t>
            </a:r>
          </a:p>
          <a:p>
            <a:pPr lvl="1" hangingPunct="0"/>
            <a:r>
              <a:rPr lang="en-US" dirty="0"/>
              <a:t>Baseline: The “keep trying” decoder is definition is: The decoder simply “keeps trying” to decode the transmitted NPBCH frames until the decoder eventually gets lucky and decodes it correctly. With this solution there is a trade-off between coverage gain and decoding time (i.e. the number of decoding attempts). [Refer to R1-132908] </a:t>
            </a:r>
          </a:p>
          <a:p>
            <a:pPr lvl="1" hangingPunct="0"/>
            <a:r>
              <a:rPr lang="en-US" dirty="0"/>
              <a:t>Other algorithms are not precluded</a:t>
            </a:r>
          </a:p>
          <a:p>
            <a:pPr hangingPunct="0"/>
            <a:r>
              <a:rPr lang="en-US" dirty="0"/>
              <a:t>MIB-NB/SIB1-NB/SIB2-NB acquisition delay =  [90/99]%-</a:t>
            </a:r>
            <a:r>
              <a:rPr lang="en-US" dirty="0" err="1"/>
              <a:t>ile</a:t>
            </a:r>
            <a:r>
              <a:rPr lang="en-US" dirty="0"/>
              <a:t> of the number of frames required to successfully decode the MIB-NB/SIB1-NB/SIB2-NB</a:t>
            </a:r>
          </a:p>
          <a:p>
            <a:pPr hangingPunct="0"/>
            <a:r>
              <a:rPr lang="en-US" dirty="0"/>
              <a:t>To obtain MIB-NB/SIB1-NB/SIB2-NB acquisition delay, companies are encouraged to provide CDF of MIB-NB/SIB1-NB/SIB2-NB acquisition time based on the simulation results in the following slides</a:t>
            </a:r>
          </a:p>
          <a:p>
            <a:pPr hangingPunct="0"/>
            <a:r>
              <a:rPr lang="en-GB" dirty="0">
                <a:solidFill>
                  <a:srgbClr val="FF0000"/>
                </a:solidFill>
              </a:rPr>
              <a:t>All the impairment margin such as DC leakage should be considered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483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69" y="256068"/>
            <a:ext cx="11627841" cy="1325563"/>
          </a:xfrm>
        </p:spPr>
        <p:txBody>
          <a:bodyPr>
            <a:normAutofit/>
          </a:bodyPr>
          <a:lstStyle/>
          <a:p>
            <a:r>
              <a:rPr lang="en-US" dirty="0"/>
              <a:t>Simulation assumption for MIB-NB acquisition in RRM core requirements under normal coverage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0272002"/>
              </p:ext>
            </p:extLst>
          </p:nvPr>
        </p:nvGraphicFramePr>
        <p:xfrm>
          <a:off x="838200" y="1825625"/>
          <a:ext cx="10515600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79520076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7905144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797526489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81129897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1065214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96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NRS ports {1,2}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005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 channel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9363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Modulation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5751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Coding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3044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Payload (without CRC)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290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-6 dB/ -4dB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-6 dB/ -4dB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-6 dB/ -4dB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-6 dB/ -4dB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1538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2926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679" y="298013"/>
            <a:ext cx="11702642" cy="1325563"/>
          </a:xfrm>
        </p:spPr>
        <p:txBody>
          <a:bodyPr>
            <a:normAutofit/>
          </a:bodyPr>
          <a:lstStyle/>
          <a:p>
            <a:r>
              <a:rPr lang="en-US" dirty="0"/>
              <a:t>Simulation assumption for MIB-NB acquisition in RRM core requirements under enhanced coverage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5978348"/>
              </p:ext>
            </p:extLst>
          </p:nvPr>
        </p:nvGraphicFramePr>
        <p:xfrm>
          <a:off x="838200" y="1825625"/>
          <a:ext cx="10515600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79520076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7905144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797526489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81129897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1065214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96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NRS ports {1,2}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005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 channel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9363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Modulation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5751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Coding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50/1600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3044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Payload (without CRC)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 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290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1538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243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965110" cy="1325563"/>
          </a:xfrm>
        </p:spPr>
        <p:txBody>
          <a:bodyPr/>
          <a:lstStyle/>
          <a:p>
            <a:r>
              <a:rPr lang="en-US" dirty="0"/>
              <a:t>Simulation assumption for SIB1-NB acquisition in RRM test under normal coverage 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5074674"/>
              </p:ext>
            </p:extLst>
          </p:nvPr>
        </p:nvGraphicFramePr>
        <p:xfrm>
          <a:off x="838200" y="1825625"/>
          <a:ext cx="10515600" cy="367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364474371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08334332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53143685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748072526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957404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Case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44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Deployment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6988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Number of NRS ports {1, 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0078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Propagation channel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ETU1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ETU1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826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I_TBS {0/3/6/9} = {208/328/440/680bits}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208bits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974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Repetition number {4 ,8, 16}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7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-6 dB/ -4dB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-6 dB/ -4dB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-6 dB/ -4dB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-6 dB/ -4dB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066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4253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Simulation assumption for SIB1-NB acquisition in RRM test under enhanced coverage 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7710712"/>
              </p:ext>
            </p:extLst>
          </p:nvPr>
        </p:nvGraphicFramePr>
        <p:xfrm>
          <a:off x="838200" y="1825625"/>
          <a:ext cx="10515600" cy="367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364474371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08334332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53143685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748072526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957404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44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Deployment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8060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Number of NRS ports {1, 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0078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 channel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826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I_TBS {0/3/6/9} = {208/328/440/680bits}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208bits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208bits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974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Repetition number {4 ,8, 16}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7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066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75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965110" cy="1325563"/>
          </a:xfrm>
        </p:spPr>
        <p:txBody>
          <a:bodyPr>
            <a:normAutofit/>
          </a:bodyPr>
          <a:lstStyle/>
          <a:p>
            <a:r>
              <a:rPr lang="en-US" dirty="0"/>
              <a:t>Simulation assumption for SIB2-NB acquisition in RRM test under normal coverage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0535961"/>
              </p:ext>
            </p:extLst>
          </p:nvPr>
        </p:nvGraphicFramePr>
        <p:xfrm>
          <a:off x="838200" y="1682816"/>
          <a:ext cx="10515600" cy="50441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364474371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08334332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53143685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748072526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957404737"/>
                    </a:ext>
                  </a:extLst>
                </a:gridCol>
              </a:tblGrid>
              <a:tr h="2948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44885"/>
                  </a:ext>
                </a:extLst>
              </a:tr>
              <a:tr h="294831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Deployment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In-band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5244108"/>
                  </a:ext>
                </a:extLst>
              </a:tr>
              <a:tr h="523595">
                <a:tc>
                  <a:txBody>
                    <a:bodyPr/>
                    <a:lstStyle/>
                    <a:p>
                      <a:r>
                        <a:rPr lang="en-US" dirty="0"/>
                        <a:t>Number of NRS ports {1, 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0078244"/>
                  </a:ext>
                </a:extLst>
              </a:tr>
              <a:tr h="294831">
                <a:tc>
                  <a:txBody>
                    <a:bodyPr/>
                    <a:lstStyle/>
                    <a:p>
                      <a:r>
                        <a:rPr lang="en-US" dirty="0"/>
                        <a:t>Propagation channel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826838"/>
                  </a:ext>
                </a:extLst>
              </a:tr>
              <a:tr h="294831">
                <a:tc>
                  <a:txBody>
                    <a:bodyPr/>
                    <a:lstStyle/>
                    <a:p>
                      <a:r>
                        <a:rPr lang="en-US" dirty="0"/>
                        <a:t>TBS 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(si-TB-r13)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974156"/>
                  </a:ext>
                </a:extLst>
              </a:tr>
              <a:tr h="523595">
                <a:tc>
                  <a:txBody>
                    <a:bodyPr/>
                    <a:lstStyle/>
                    <a:p>
                      <a:r>
                        <a:rPr lang="en-US" strike="noStrike" dirty="0"/>
                        <a:t>Number of SF {1,2,…,8,10}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/>
                        <a:t>[10]</a:t>
                      </a:r>
                      <a:r>
                        <a:rPr lang="en-US" strike="noStrike" dirty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strike="sng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/>
                        <a:t>[10]</a:t>
                      </a:r>
                      <a:r>
                        <a:rPr lang="en-US" strike="noStrike" dirty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strike="sng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/>
                        <a:t>[10]</a:t>
                      </a:r>
                      <a:r>
                        <a:rPr lang="en-US" strike="noStrike" dirty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strike="sng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/>
                        <a:t>[10]</a:t>
                      </a:r>
                      <a:r>
                        <a:rPr lang="en-US" strike="noStrike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strike="sngStrik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4387557"/>
                  </a:ext>
                </a:extLst>
              </a:tr>
              <a:tr h="694270">
                <a:tc>
                  <a:txBody>
                    <a:bodyPr/>
                    <a:lstStyle/>
                    <a:p>
                      <a:r>
                        <a:rPr lang="en-US" strike="sngStrike" dirty="0"/>
                        <a:t>NPDSCH Repetition number  (*1)</a:t>
                      </a:r>
                    </a:p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Si-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WindowLength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/>
                        <a:t>[32]</a:t>
                      </a:r>
                      <a:r>
                        <a:rPr lang="en-US" strike="noStrike" dirty="0">
                          <a:solidFill>
                            <a:srgbClr val="FF0000"/>
                          </a:solidFill>
                        </a:rPr>
                        <a:t>[160]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/>
                        <a:t>[32]</a:t>
                      </a:r>
                      <a:r>
                        <a:rPr lang="en-US" strike="noStrike" dirty="0">
                          <a:solidFill>
                            <a:srgbClr val="FF0000"/>
                          </a:solidFill>
                        </a:rPr>
                        <a:t>[160]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/>
                        <a:t>[32]</a:t>
                      </a:r>
                      <a:r>
                        <a:rPr lang="en-US" strike="noStrike" dirty="0">
                          <a:solidFill>
                            <a:srgbClr val="FF0000"/>
                          </a:solidFill>
                        </a:rPr>
                        <a:t>[160]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/>
                        <a:t>[32]</a:t>
                      </a:r>
                      <a:r>
                        <a:rPr lang="en-US" strike="noStrike" dirty="0">
                          <a:solidFill>
                            <a:srgbClr val="FF0000"/>
                          </a:solidFill>
                        </a:rPr>
                        <a:t>[160]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710210"/>
                  </a:ext>
                </a:extLst>
              </a:tr>
              <a:tr h="380683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Si-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RepetitionPattern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noStrike" dirty="0">
                          <a:solidFill>
                            <a:srgbClr val="FF0000"/>
                          </a:solidFill>
                        </a:rPr>
                        <a:t>every2ndRF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noStrike" dirty="0">
                          <a:solidFill>
                            <a:srgbClr val="FF0000"/>
                          </a:solidFill>
                        </a:rPr>
                        <a:t>every2ndRF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noStrike" dirty="0">
                          <a:solidFill>
                            <a:srgbClr val="FF0000"/>
                          </a:solidFill>
                        </a:rPr>
                        <a:t>every2ndRF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noStrike" dirty="0">
                          <a:solidFill>
                            <a:srgbClr val="FF0000"/>
                          </a:solidFill>
                        </a:rPr>
                        <a:t>every2ndRF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6850771"/>
                  </a:ext>
                </a:extLst>
              </a:tr>
              <a:tr h="523595">
                <a:tc>
                  <a:txBody>
                    <a:bodyPr/>
                    <a:lstStyle/>
                    <a:p>
                      <a:r>
                        <a:rPr lang="en-US" strike="sngStrike" dirty="0">
                          <a:solidFill>
                            <a:schemeClr val="tx1"/>
                          </a:solidFill>
                        </a:rPr>
                        <a:t>NPDCCH Repetition number (*1)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>
                          <a:solidFill>
                            <a:schemeClr val="tx1"/>
                          </a:solidFill>
                        </a:rPr>
                        <a:t>[128]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>
                          <a:solidFill>
                            <a:schemeClr val="tx1"/>
                          </a:solidFill>
                        </a:rPr>
                        <a:t>[128]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>
                          <a:solidFill>
                            <a:schemeClr val="tx1"/>
                          </a:solidFill>
                        </a:rPr>
                        <a:t>[64]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>
                          <a:solidFill>
                            <a:schemeClr val="tx1"/>
                          </a:solidFill>
                        </a:rPr>
                        <a:t>[64]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6524845"/>
                  </a:ext>
                </a:extLst>
              </a:tr>
              <a:tr h="294831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-6 dB/ -4dB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-6 dB/ -4dB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-6 dB/ -4dB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-6 dB/ -4dB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06650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488668"/>
            <a:ext cx="1075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trike="sngStrike" dirty="0"/>
              <a:t>(*1) The values are set based on R4-168791. </a:t>
            </a:r>
          </a:p>
        </p:txBody>
      </p:sp>
    </p:spTree>
    <p:extLst>
      <p:ext uri="{BB962C8B-B14F-4D97-AF65-F5344CB8AC3E}">
        <p14:creationId xmlns:p14="http://schemas.microsoft.com/office/powerpoint/2010/main" val="4193308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Simulation assumption for SIB2-NB acquisition in RRM test under enhanced coverage 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3807261"/>
              </p:ext>
            </p:extLst>
          </p:nvPr>
        </p:nvGraphicFramePr>
        <p:xfrm>
          <a:off x="838200" y="1675497"/>
          <a:ext cx="10515600" cy="505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364474371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08334332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53143685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748072526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957404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Case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44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Deployment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In-band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In-band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2550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NRS ports {1, 2}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0078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Propagation channel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ETU1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826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TBS 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(si-TB-r13)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[680]bits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974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trike="noStrike" dirty="0"/>
                        <a:t>Number of SF {1,2,…,8,10}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/>
                        <a:t>[10]</a:t>
                      </a:r>
                      <a:r>
                        <a:rPr lang="en-US" strike="noStrike" dirty="0">
                          <a:solidFill>
                            <a:srgbClr val="FF0000"/>
                          </a:solidFill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/>
                        <a:t>[10]</a:t>
                      </a:r>
                      <a:r>
                        <a:rPr lang="en-US" strike="noStrike" dirty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/>
                        <a:t>[10]</a:t>
                      </a:r>
                      <a:r>
                        <a:rPr lang="en-US" strike="noStrike" dirty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/>
                        <a:t>[10]</a:t>
                      </a:r>
                      <a:r>
                        <a:rPr lang="en-US" strike="noStrike" dirty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strike="noStrik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4237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trike="sngStrike" dirty="0"/>
                        <a:t>NPDSCH Repetition number  (*1)</a:t>
                      </a:r>
                    </a:p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Si-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WindowLength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>
                          <a:solidFill>
                            <a:schemeClr val="tx1"/>
                          </a:solidFill>
                        </a:rPr>
                        <a:t>[256]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[960]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>
                          <a:solidFill>
                            <a:schemeClr val="tx1"/>
                          </a:solidFill>
                        </a:rPr>
                        <a:t>[256]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[960]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>
                          <a:solidFill>
                            <a:schemeClr val="tx1"/>
                          </a:solidFill>
                        </a:rPr>
                        <a:t>[256]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[960]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en-US" strike="sngStrike">
                          <a:solidFill>
                            <a:schemeClr val="tx1"/>
                          </a:solidFill>
                        </a:rPr>
                        <a:t>256]</a:t>
                      </a:r>
                      <a:r>
                        <a:rPr lang="en-US">
                          <a:solidFill>
                            <a:srgbClr val="FF0000"/>
                          </a:solidFill>
                        </a:rPr>
                        <a:t>[960]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7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Si-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RepetitionPattern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noStrike" dirty="0">
                          <a:solidFill>
                            <a:srgbClr val="FF0000"/>
                          </a:solidFill>
                        </a:rPr>
                        <a:t>every2ndRF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noStrike" dirty="0">
                          <a:solidFill>
                            <a:srgbClr val="FF0000"/>
                          </a:solidFill>
                        </a:rPr>
                        <a:t>every2ndRF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noStrike" dirty="0">
                          <a:solidFill>
                            <a:srgbClr val="FF0000"/>
                          </a:solidFill>
                        </a:rPr>
                        <a:t>every2ndRF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noStrike" dirty="0">
                          <a:solidFill>
                            <a:srgbClr val="FF0000"/>
                          </a:solidFill>
                        </a:rPr>
                        <a:t>every2ndRF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2695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trike="sngStrike" dirty="0">
                          <a:solidFill>
                            <a:schemeClr val="tx1"/>
                          </a:solidFill>
                        </a:rPr>
                        <a:t>NPDCCH Repetition number (*1)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>
                          <a:solidFill>
                            <a:schemeClr val="tx1"/>
                          </a:solidFill>
                        </a:rPr>
                        <a:t>[1024]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>
                          <a:solidFill>
                            <a:schemeClr val="tx1"/>
                          </a:solidFill>
                        </a:rPr>
                        <a:t>[1024]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>
                          <a:solidFill>
                            <a:schemeClr val="tx1"/>
                          </a:solidFill>
                        </a:rPr>
                        <a:t>[512]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trike="sngStrike" dirty="0">
                          <a:solidFill>
                            <a:schemeClr val="tx1"/>
                          </a:solidFill>
                        </a:rPr>
                        <a:t>[512]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93487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Target SNRs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-15 dB / -12dB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06650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6488668"/>
            <a:ext cx="1075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trike="sngStrike" dirty="0"/>
              <a:t>(*1) The values are set based on R4-168791. </a:t>
            </a:r>
          </a:p>
        </p:txBody>
      </p:sp>
    </p:spTree>
    <p:extLst>
      <p:ext uri="{BB962C8B-B14F-4D97-AF65-F5344CB8AC3E}">
        <p14:creationId xmlns:p14="http://schemas.microsoft.com/office/powerpoint/2010/main" val="2198735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857</Words>
  <Application>Microsoft Office PowerPoint</Application>
  <PresentationFormat>Widescreen</PresentationFormat>
  <Paragraphs>260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Batang</vt:lpstr>
      <vt:lpstr>Arial</vt:lpstr>
      <vt:lpstr>Calibri</vt:lpstr>
      <vt:lpstr>Calibri Light</vt:lpstr>
      <vt:lpstr>Times New Roman</vt:lpstr>
      <vt:lpstr>Office Theme</vt:lpstr>
      <vt:lpstr>Simulation assumptions for SI acquisition for NB-IoT</vt:lpstr>
      <vt:lpstr>MIB-NB/SIB1-NB/SIB2-NB acquisition</vt:lpstr>
      <vt:lpstr>Simulation assumption for MIB-NB acquisition in RRM core requirements under normal coverage</vt:lpstr>
      <vt:lpstr>Simulation assumption for MIB-NB acquisition in RRM core requirements under enhanced coverage</vt:lpstr>
      <vt:lpstr>Simulation assumption for SIB1-NB acquisition in RRM test under normal coverage </vt:lpstr>
      <vt:lpstr>Simulation assumption for SIB1-NB acquisition in RRM test under enhanced coverage </vt:lpstr>
      <vt:lpstr>Simulation assumption for SIB2-NB acquisition in RRM test under normal coverage</vt:lpstr>
      <vt:lpstr>Simulation assumption for SIB2-NB acquisition in RRM test under enhanced coverage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Kazuyoshi Uesaka</dc:creator>
  <cp:lastModifiedBy>Kazuyoshi Uesaka</cp:lastModifiedBy>
  <cp:revision>72</cp:revision>
  <dcterms:created xsi:type="dcterms:W3CDTF">2016-10-11T11:14:10Z</dcterms:created>
  <dcterms:modified xsi:type="dcterms:W3CDTF">2016-11-04T04:58:21Z</dcterms:modified>
</cp:coreProperties>
</file>