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9" autoAdjust="0"/>
    <p:restoredTop sz="94660"/>
  </p:normalViewPr>
  <p:slideViewPr>
    <p:cSldViewPr snapToGrid="0">
      <p:cViewPr varScale="1">
        <p:scale>
          <a:sx n="67" d="100"/>
          <a:sy n="67" d="100"/>
        </p:scale>
        <p:origin x="2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kazues\Documents\3GPP\RAN4_81\Drafts\DRAFT%20R4-1609677%20NB-IoT%20UE%20summary%20of%20simulation%20results%20with%20margin%20rev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kazues\Documents\3GPP\RAN4_81\Drafts\R4-1609677%20NB-IoT%20UE%20summary%20of%20simulation%20resul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kazues\Documents\3GPP\RAN4_81\Drafts\R4-1609677%20NB-IoT%20UE%20summary%20of%20simulation%20resul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8"/>
          <c:order val="8"/>
          <c:tx>
            <c:strRef>
              <c:f>WF!$J$2</c:f>
              <c:strCache>
                <c:ptCount val="1"/>
                <c:pt idx="0">
                  <c:v>Average</c:v>
                </c:pt>
              </c:strCache>
            </c:strRef>
          </c:tx>
          <c:spPr>
            <a:ln w="19050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WF!$J$3:$J$12</c:f>
              <c:numCache>
                <c:formatCode>General</c:formatCode>
                <c:ptCount val="10"/>
                <c:pt idx="0">
                  <c:v>-5.5</c:v>
                </c:pt>
                <c:pt idx="1">
                  <c:v>-8.2833333333333332</c:v>
                </c:pt>
                <c:pt idx="2">
                  <c:v>-9.4666666666666668</c:v>
                </c:pt>
                <c:pt idx="3">
                  <c:v>-10.271666666666667</c:v>
                </c:pt>
                <c:pt idx="4">
                  <c:v>-11.028333333333334</c:v>
                </c:pt>
                <c:pt idx="5">
                  <c:v>-11.446666666666667</c:v>
                </c:pt>
                <c:pt idx="6">
                  <c:v>-11.693999999999999</c:v>
                </c:pt>
                <c:pt idx="7">
                  <c:v>-11.952</c:v>
                </c:pt>
                <c:pt idx="8">
                  <c:v>-11.965</c:v>
                </c:pt>
                <c:pt idx="9">
                  <c:v>-12.297499999999999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C4-4BB5-B773-C7944EC4FE49}"/>
            </c:ext>
          </c:extLst>
        </c:ser>
        <c:ser>
          <c:idx val="9"/>
          <c:order val="9"/>
          <c:tx>
            <c:strRef>
              <c:f>WF!$K$2</c:f>
              <c:strCache>
                <c:ptCount val="1"/>
                <c:pt idx="0">
                  <c:v>Margin: 0.3</c:v>
                </c:pt>
              </c:strCache>
            </c:strRef>
          </c:tx>
          <c:spPr>
            <a:ln w="19050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WF!$K$3:$K$12</c:f>
              <c:numCache>
                <c:formatCode>General</c:formatCode>
                <c:ptCount val="10"/>
                <c:pt idx="0">
                  <c:v>-5.2</c:v>
                </c:pt>
                <c:pt idx="1">
                  <c:v>-7.9833333333333334</c:v>
                </c:pt>
                <c:pt idx="2">
                  <c:v>-9.1666666666666661</c:v>
                </c:pt>
                <c:pt idx="3">
                  <c:v>-9.9716666666666658</c:v>
                </c:pt>
                <c:pt idx="4">
                  <c:v>-10.728333333333333</c:v>
                </c:pt>
                <c:pt idx="5">
                  <c:v>-11.146666666666667</c:v>
                </c:pt>
                <c:pt idx="6">
                  <c:v>-11.393999999999998</c:v>
                </c:pt>
                <c:pt idx="7">
                  <c:v>-11.651999999999999</c:v>
                </c:pt>
                <c:pt idx="8">
                  <c:v>-11.664999999999999</c:v>
                </c:pt>
                <c:pt idx="9">
                  <c:v>-11.997499999999999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2C4-4BB5-B773-C7944EC4FE49}"/>
            </c:ext>
          </c:extLst>
        </c:ser>
        <c:ser>
          <c:idx val="10"/>
          <c:order val="10"/>
          <c:tx>
            <c:strRef>
              <c:f>WF!$L$2</c:f>
              <c:strCache>
                <c:ptCount val="1"/>
                <c:pt idx="0">
                  <c:v>Margin: 0.5</c:v>
                </c:pt>
              </c:strCache>
            </c:strRef>
          </c:tx>
          <c:spPr>
            <a:ln w="19050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WF!$L$3:$L$12</c:f>
              <c:numCache>
                <c:formatCode>General</c:formatCode>
                <c:ptCount val="10"/>
                <c:pt idx="0">
                  <c:v>-4.7</c:v>
                </c:pt>
                <c:pt idx="1">
                  <c:v>-7.4833333333333334</c:v>
                </c:pt>
                <c:pt idx="2">
                  <c:v>-8.6666666666666661</c:v>
                </c:pt>
                <c:pt idx="3">
                  <c:v>-9.4716666666666658</c:v>
                </c:pt>
                <c:pt idx="4">
                  <c:v>-10.228333333333333</c:v>
                </c:pt>
                <c:pt idx="5">
                  <c:v>-10.646666666666667</c:v>
                </c:pt>
                <c:pt idx="6">
                  <c:v>-10.893999999999998</c:v>
                </c:pt>
                <c:pt idx="7">
                  <c:v>-11.151999999999999</c:v>
                </c:pt>
                <c:pt idx="8">
                  <c:v>-11.164999999999999</c:v>
                </c:pt>
                <c:pt idx="9">
                  <c:v>-11.497499999999999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2C4-4BB5-B773-C7944EC4FE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5734016"/>
        <c:axId val="533569088"/>
      </c:lineChart>
      <c:scatterChart>
        <c:scatterStyle val="lineMarker"/>
        <c:varyColors val="0"/>
        <c:ser>
          <c:idx val="0"/>
          <c:order val="0"/>
          <c:tx>
            <c:strRef>
              <c:f>WF!$B$2</c:f>
              <c:strCache>
                <c:ptCount val="1"/>
                <c:pt idx="0">
                  <c:v>Ericsson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WF!$B$3:$B$12</c:f>
              <c:numCache>
                <c:formatCode>General</c:formatCode>
                <c:ptCount val="10"/>
                <c:pt idx="0">
                  <c:v>-5.5</c:v>
                </c:pt>
                <c:pt idx="1">
                  <c:v>-8.4</c:v>
                </c:pt>
                <c:pt idx="2">
                  <c:v>-9.8000000000000007</c:v>
                </c:pt>
                <c:pt idx="3">
                  <c:v>-10.5</c:v>
                </c:pt>
                <c:pt idx="4">
                  <c:v>-11</c:v>
                </c:pt>
                <c:pt idx="5">
                  <c:v>-11.3</c:v>
                </c:pt>
                <c:pt idx="6">
                  <c:v>-11.5</c:v>
                </c:pt>
                <c:pt idx="7">
                  <c:v>-11.7</c:v>
                </c:pt>
                <c:pt idx="8">
                  <c:v>-11.8</c:v>
                </c:pt>
                <c:pt idx="9">
                  <c:v>-12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E2C4-4BB5-B773-C7944EC4FE49}"/>
            </c:ext>
          </c:extLst>
        </c:ser>
        <c:ser>
          <c:idx val="1"/>
          <c:order val="1"/>
          <c:tx>
            <c:strRef>
              <c:f>WF!$C$2</c:f>
              <c:strCache>
                <c:ptCount val="1"/>
                <c:pt idx="0">
                  <c:v>CATT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WF!$C$3:$C$12</c:f>
              <c:numCache>
                <c:formatCode>General</c:formatCode>
                <c:ptCount val="10"/>
                <c:pt idx="0">
                  <c:v>-5.3</c:v>
                </c:pt>
                <c:pt idx="1">
                  <c:v>-8.1</c:v>
                </c:pt>
                <c:pt idx="2">
                  <c:v>-9.1999999999999993</c:v>
                </c:pt>
                <c:pt idx="3">
                  <c:v>-10</c:v>
                </c:pt>
                <c:pt idx="4">
                  <c:v>-10.6</c:v>
                </c:pt>
                <c:pt idx="5">
                  <c:v>-11</c:v>
                </c:pt>
                <c:pt idx="6">
                  <c:v>-11.3</c:v>
                </c:pt>
                <c:pt idx="7">
                  <c:v>-11.6</c:v>
                </c:pt>
                <c:pt idx="8">
                  <c:v>-11.9</c:v>
                </c:pt>
                <c:pt idx="9">
                  <c:v>-12.2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E2C4-4BB5-B773-C7944EC4FE49}"/>
            </c:ext>
          </c:extLst>
        </c:ser>
        <c:ser>
          <c:idx val="2"/>
          <c:order val="2"/>
          <c:tx>
            <c:strRef>
              <c:f>WF!$D$2</c:f>
              <c:strCache>
                <c:ptCount val="1"/>
                <c:pt idx="0">
                  <c:v>Huawei, HiSilicon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WF!$D$3:$D$12</c:f>
              <c:numCache>
                <c:formatCode>General</c:formatCode>
                <c:ptCount val="10"/>
                <c:pt idx="0">
                  <c:v>-6.5</c:v>
                </c:pt>
                <c:pt idx="1">
                  <c:v>-9.1999999999999993</c:v>
                </c:pt>
                <c:pt idx="2">
                  <c:v>-10.5</c:v>
                </c:pt>
                <c:pt idx="3">
                  <c:v>-11.4</c:v>
                </c:pt>
                <c:pt idx="4">
                  <c:v>-12</c:v>
                </c:pt>
                <c:pt idx="5">
                  <c:v>-12.4</c:v>
                </c:pt>
                <c:pt idx="6">
                  <c:v>-12.7</c:v>
                </c:pt>
                <c:pt idx="7">
                  <c:v>-12.9</c:v>
                </c:pt>
                <c:pt idx="8">
                  <c:v>0</c:v>
                </c:pt>
                <c:pt idx="9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E2C4-4BB5-B773-C7944EC4FE49}"/>
            </c:ext>
          </c:extLst>
        </c:ser>
        <c:ser>
          <c:idx val="3"/>
          <c:order val="3"/>
          <c:tx>
            <c:strRef>
              <c:f>WF!$E$2</c:f>
              <c:strCache>
                <c:ptCount val="1"/>
                <c:pt idx="0">
                  <c:v>Intel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WF!$E$3:$E$12</c:f>
              <c:numCache>
                <c:formatCode>General</c:formatCode>
                <c:ptCount val="10"/>
                <c:pt idx="0">
                  <c:v>-5.7</c:v>
                </c:pt>
                <c:pt idx="1">
                  <c:v>-8</c:v>
                </c:pt>
                <c:pt idx="2">
                  <c:v>-9</c:v>
                </c:pt>
                <c:pt idx="3">
                  <c:v>-9.6300000000000008</c:v>
                </c:pt>
                <c:pt idx="4">
                  <c:v>-10.57</c:v>
                </c:pt>
                <c:pt idx="5">
                  <c:v>-11.08</c:v>
                </c:pt>
                <c:pt idx="6">
                  <c:v>-11.37</c:v>
                </c:pt>
                <c:pt idx="7">
                  <c:v>-11.56</c:v>
                </c:pt>
                <c:pt idx="8">
                  <c:v>-11.66</c:v>
                </c:pt>
                <c:pt idx="9">
                  <c:v>-12.19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E2C4-4BB5-B773-C7944EC4FE49}"/>
            </c:ext>
          </c:extLst>
        </c:ser>
        <c:ser>
          <c:idx val="4"/>
          <c:order val="4"/>
          <c:tx>
            <c:strRef>
              <c:f>WF!$F$2</c:f>
              <c:strCache>
                <c:ptCount val="1"/>
                <c:pt idx="0">
                  <c:v>Nokia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WF!$F$3:$F$12</c:f>
              <c:numCache>
                <c:formatCode>General</c:formatCode>
                <c:ptCount val="10"/>
                <c:pt idx="0">
                  <c:v>-5.9</c:v>
                </c:pt>
                <c:pt idx="1">
                  <c:v>-8.5</c:v>
                </c:pt>
                <c:pt idx="2">
                  <c:v>-9.5</c:v>
                </c:pt>
                <c:pt idx="3">
                  <c:v>-10.5</c:v>
                </c:pt>
                <c:pt idx="4">
                  <c:v>-11.3</c:v>
                </c:pt>
                <c:pt idx="5">
                  <c:v>-11.6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E2C4-4BB5-B773-C7944EC4FE49}"/>
            </c:ext>
          </c:extLst>
        </c:ser>
        <c:ser>
          <c:idx val="5"/>
          <c:order val="5"/>
          <c:tx>
            <c:strRef>
              <c:f>WF!$G$2</c:f>
              <c:strCache>
                <c:ptCount val="1"/>
                <c:pt idx="0">
                  <c:v>Samsung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WF!$G$3:$G$12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E2C4-4BB5-B773-C7944EC4FE49}"/>
            </c:ext>
          </c:extLst>
        </c:ser>
        <c:ser>
          <c:idx val="6"/>
          <c:order val="6"/>
          <c:tx>
            <c:strRef>
              <c:f>WF!$H$2</c:f>
              <c:strCache>
                <c:ptCount val="1"/>
                <c:pt idx="0">
                  <c:v>Qualcomm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WF!$H$3:$H$12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E2C4-4BB5-B773-C7944EC4FE49}"/>
            </c:ext>
          </c:extLst>
        </c:ser>
        <c:ser>
          <c:idx val="7"/>
          <c:order val="7"/>
          <c:tx>
            <c:strRef>
              <c:f>WF!$I$2</c:f>
              <c:strCache>
                <c:ptCount val="1"/>
                <c:pt idx="0">
                  <c:v>ZTE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xVal>
            <c:numRef>
              <c:f>WF!$A$3:$A$12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xVal>
          <c:yVal>
            <c:numRef>
              <c:f>WF!$I$3:$I$12</c:f>
              <c:numCache>
                <c:formatCode>General</c:formatCode>
                <c:ptCount val="10"/>
                <c:pt idx="0">
                  <c:v>-4.0999999999999996</c:v>
                </c:pt>
                <c:pt idx="1">
                  <c:v>-7.5</c:v>
                </c:pt>
                <c:pt idx="2">
                  <c:v>-8.8000000000000007</c:v>
                </c:pt>
                <c:pt idx="3">
                  <c:v>-9.6</c:v>
                </c:pt>
                <c:pt idx="4">
                  <c:v>-10.7</c:v>
                </c:pt>
                <c:pt idx="5">
                  <c:v>-11.3</c:v>
                </c:pt>
                <c:pt idx="6">
                  <c:v>-11.6</c:v>
                </c:pt>
                <c:pt idx="7">
                  <c:v>-12</c:v>
                </c:pt>
                <c:pt idx="8">
                  <c:v>-12.5</c:v>
                </c:pt>
                <c:pt idx="9">
                  <c:v>-12.8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E2C4-4BB5-B773-C7944EC4FE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5734016"/>
        <c:axId val="533569088"/>
      </c:scatterChart>
      <c:catAx>
        <c:axId val="4457340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NPBCH</a:t>
                </a:r>
                <a:r>
                  <a:rPr lang="en-US" baseline="0"/>
                  <a:t> TTI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3569088"/>
        <c:crosses val="autoZero"/>
        <c:auto val="1"/>
        <c:lblAlgn val="ctr"/>
        <c:lblOffset val="100"/>
        <c:noMultiLvlLbl val="0"/>
      </c:catAx>
      <c:valAx>
        <c:axId val="533569088"/>
        <c:scaling>
          <c:orientation val="minMax"/>
          <c:max val="-3"/>
          <c:min val="-1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SNR [dB]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573401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8"/>
          <c:order val="8"/>
          <c:tx>
            <c:strRef>
              <c:f>WF!$J$21</c:f>
              <c:strCache>
                <c:ptCount val="1"/>
                <c:pt idx="0">
                  <c:v>Average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cat>
          <c:val>
            <c:numRef>
              <c:f>WF!$J$22:$J$26</c:f>
              <c:numCache>
                <c:formatCode>General</c:formatCode>
                <c:ptCount val="5"/>
                <c:pt idx="0">
                  <c:v>-2</c:v>
                </c:pt>
                <c:pt idx="1">
                  <c:v>-4.28</c:v>
                </c:pt>
                <c:pt idx="2">
                  <c:v>-10.511999999999999</c:v>
                </c:pt>
                <c:pt idx="3">
                  <c:v>-5.556</c:v>
                </c:pt>
                <c:pt idx="4">
                  <c:v>-11.920000000000002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86-447B-8309-F6A6C03A2BA8}"/>
            </c:ext>
          </c:extLst>
        </c:ser>
        <c:ser>
          <c:idx val="9"/>
          <c:order val="9"/>
          <c:tx>
            <c:strRef>
              <c:f>WF!$K$21</c:f>
              <c:strCache>
                <c:ptCount val="1"/>
                <c:pt idx="0">
                  <c:v>Margin: 0.3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cat>
          <c:val>
            <c:numRef>
              <c:f>WF!$K$22:$K$26</c:f>
              <c:numCache>
                <c:formatCode>General</c:formatCode>
                <c:ptCount val="5"/>
                <c:pt idx="0">
                  <c:v>-1.7</c:v>
                </c:pt>
                <c:pt idx="1">
                  <c:v>-3.9800000000000004</c:v>
                </c:pt>
                <c:pt idx="2">
                  <c:v>-10.211999999999998</c:v>
                </c:pt>
                <c:pt idx="3">
                  <c:v>-5.2560000000000002</c:v>
                </c:pt>
                <c:pt idx="4">
                  <c:v>-11.620000000000001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86-447B-8309-F6A6C03A2BA8}"/>
            </c:ext>
          </c:extLst>
        </c:ser>
        <c:ser>
          <c:idx val="10"/>
          <c:order val="10"/>
          <c:tx>
            <c:strRef>
              <c:f>WF!$L$21</c:f>
              <c:strCache>
                <c:ptCount val="1"/>
                <c:pt idx="0">
                  <c:v>Margin: STD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cat>
          <c:val>
            <c:numRef>
              <c:f>WF!$L$22:$L$26</c:f>
              <c:numCache>
                <c:formatCode>General</c:formatCode>
                <c:ptCount val="5"/>
                <c:pt idx="0">
                  <c:v>-1.4522774424948339</c:v>
                </c:pt>
                <c:pt idx="1">
                  <c:v>-3.3304738023624623</c:v>
                </c:pt>
                <c:pt idx="2">
                  <c:v>-9.8715501580919849</c:v>
                </c:pt>
                <c:pt idx="3">
                  <c:v>-4.9168255324248342</c:v>
                </c:pt>
                <c:pt idx="4">
                  <c:v>-11.19778119658929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686-447B-8309-F6A6C03A2B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27530856"/>
        <c:axId val="368824120"/>
      </c:barChart>
      <c:scatterChart>
        <c:scatterStyle val="lineMarker"/>
        <c:varyColors val="0"/>
        <c:ser>
          <c:idx val="0"/>
          <c:order val="0"/>
          <c:tx>
            <c:strRef>
              <c:f>WF!$B$21</c:f>
              <c:strCache>
                <c:ptCount val="1"/>
                <c:pt idx="0">
                  <c:v>Ericsson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WF!$B$22:$B$26</c:f>
              <c:numCache>
                <c:formatCode>General</c:formatCode>
                <c:ptCount val="5"/>
                <c:pt idx="0">
                  <c:v>-2.5</c:v>
                </c:pt>
                <c:pt idx="1">
                  <c:v>-3</c:v>
                </c:pt>
                <c:pt idx="2">
                  <c:v>-9.6999999999999993</c:v>
                </c:pt>
                <c:pt idx="3">
                  <c:v>-4.5</c:v>
                </c:pt>
                <c:pt idx="4">
                  <c:v>-11.8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686-447B-8309-F6A6C03A2BA8}"/>
            </c:ext>
          </c:extLst>
        </c:ser>
        <c:ser>
          <c:idx val="1"/>
          <c:order val="1"/>
          <c:tx>
            <c:strRef>
              <c:f>WF!$C$21</c:f>
              <c:strCache>
                <c:ptCount val="1"/>
                <c:pt idx="0">
                  <c:v>CATT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WF!$C$22:$C$26</c:f>
              <c:numCache>
                <c:formatCode>General</c:formatCode>
                <c:ptCount val="5"/>
                <c:pt idx="0">
                  <c:v>-1.6</c:v>
                </c:pt>
                <c:pt idx="1">
                  <c:v>-4.2</c:v>
                </c:pt>
                <c:pt idx="2">
                  <c:v>-10</c:v>
                </c:pt>
                <c:pt idx="3">
                  <c:v>-5.2</c:v>
                </c:pt>
                <c:pt idx="4">
                  <c:v>-11.6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9686-447B-8309-F6A6C03A2BA8}"/>
            </c:ext>
          </c:extLst>
        </c:ser>
        <c:ser>
          <c:idx val="2"/>
          <c:order val="2"/>
          <c:tx>
            <c:strRef>
              <c:f>WF!$D$21</c:f>
              <c:strCache>
                <c:ptCount val="1"/>
                <c:pt idx="0">
                  <c:v>Huawei, HiSilicon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WF!$D$22:$D$26</c:f>
              <c:numCache>
                <c:formatCode>General</c:formatCode>
                <c:ptCount val="5"/>
                <c:pt idx="0">
                  <c:v>-2.8</c:v>
                </c:pt>
                <c:pt idx="1">
                  <c:v>-5.7</c:v>
                </c:pt>
                <c:pt idx="2">
                  <c:v>-11.5</c:v>
                </c:pt>
                <c:pt idx="3">
                  <c:v>-6.3</c:v>
                </c:pt>
                <c:pt idx="4">
                  <c:v>-12.8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9686-447B-8309-F6A6C03A2BA8}"/>
            </c:ext>
          </c:extLst>
        </c:ser>
        <c:ser>
          <c:idx val="3"/>
          <c:order val="3"/>
          <c:tx>
            <c:strRef>
              <c:f>WF!$E$21</c:f>
              <c:strCache>
                <c:ptCount val="1"/>
                <c:pt idx="0">
                  <c:v>Intel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WF!$E$22:$E$26</c:f>
              <c:numCache>
                <c:formatCode>General</c:formatCode>
                <c:ptCount val="5"/>
                <c:pt idx="0">
                  <c:v>-1.7</c:v>
                </c:pt>
                <c:pt idx="1">
                  <c:v>-4.9000000000000004</c:v>
                </c:pt>
                <c:pt idx="2">
                  <c:v>-10.46</c:v>
                </c:pt>
                <c:pt idx="3">
                  <c:v>-5.78</c:v>
                </c:pt>
                <c:pt idx="4">
                  <c:v>-12.6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9686-447B-8309-F6A6C03A2BA8}"/>
            </c:ext>
          </c:extLst>
        </c:ser>
        <c:ser>
          <c:idx val="4"/>
          <c:order val="4"/>
          <c:tx>
            <c:strRef>
              <c:f>WF!$F$21</c:f>
              <c:strCache>
                <c:ptCount val="1"/>
                <c:pt idx="0">
                  <c:v>Nokia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WF!$F$22:$F$26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9686-447B-8309-F6A6C03A2BA8}"/>
            </c:ext>
          </c:extLst>
        </c:ser>
        <c:ser>
          <c:idx val="5"/>
          <c:order val="5"/>
          <c:tx>
            <c:strRef>
              <c:f>WF!$G$21</c:f>
              <c:strCache>
                <c:ptCount val="1"/>
                <c:pt idx="0">
                  <c:v>Samsung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WF!$G$22:$G$26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9686-447B-8309-F6A6C03A2BA8}"/>
            </c:ext>
          </c:extLst>
        </c:ser>
        <c:ser>
          <c:idx val="6"/>
          <c:order val="6"/>
          <c:tx>
            <c:strRef>
              <c:f>WF!$H$21</c:f>
              <c:strCache>
                <c:ptCount val="1"/>
                <c:pt idx="0">
                  <c:v>Qualcomm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WF!$H$22:$H$26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9686-447B-8309-F6A6C03A2BA8}"/>
            </c:ext>
          </c:extLst>
        </c:ser>
        <c:ser>
          <c:idx val="7"/>
          <c:order val="7"/>
          <c:tx>
            <c:strRef>
              <c:f>WF!$I$21</c:f>
              <c:strCache>
                <c:ptCount val="1"/>
                <c:pt idx="0">
                  <c:v>ZTE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xVal>
            <c:strRef>
              <c:f>WF!$A$22:$A$26</c:f>
              <c:strCache>
                <c:ptCount val="5"/>
                <c:pt idx="0">
                  <c:v>NPBCH 1NRS</c:v>
                </c:pt>
                <c:pt idx="1">
                  <c:v>NPDCCH 2NRS EPA5</c:v>
                </c:pt>
                <c:pt idx="2">
                  <c:v>NPDCCH 2NRS ETU1</c:v>
                </c:pt>
                <c:pt idx="3">
                  <c:v>NPDCCH 1NRS EPA5</c:v>
                </c:pt>
                <c:pt idx="4">
                  <c:v>NPDCCH 1NRS ETU1</c:v>
                </c:pt>
              </c:strCache>
            </c:strRef>
          </c:xVal>
          <c:yVal>
            <c:numRef>
              <c:f>WF!$I$22:$I$26</c:f>
              <c:numCache>
                <c:formatCode>General</c:formatCode>
                <c:ptCount val="5"/>
                <c:pt idx="0">
                  <c:v>-1.4</c:v>
                </c:pt>
                <c:pt idx="1">
                  <c:v>-3.6</c:v>
                </c:pt>
                <c:pt idx="2">
                  <c:v>-10.9</c:v>
                </c:pt>
                <c:pt idx="3">
                  <c:v>-6</c:v>
                </c:pt>
                <c:pt idx="4">
                  <c:v>-10.8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9686-447B-8309-F6A6C03A2B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530856"/>
        <c:axId val="368824120"/>
      </c:scatterChart>
      <c:catAx>
        <c:axId val="327530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824120"/>
        <c:crosses val="autoZero"/>
        <c:auto val="1"/>
        <c:lblAlgn val="ctr"/>
        <c:lblOffset val="100"/>
        <c:tickMarkSkip val="1"/>
        <c:noMultiLvlLbl val="0"/>
      </c:catAx>
      <c:valAx>
        <c:axId val="368824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Required SNR [dB]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530856"/>
        <c:crosses val="autoZero"/>
        <c:crossBetween val="between"/>
        <c:majorUnit val="1"/>
        <c:minorUnit val="0.2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8"/>
          <c:order val="8"/>
          <c:tx>
            <c:strRef>
              <c:f>WF!$J$41</c:f>
              <c:strCache>
                <c:ptCount val="1"/>
                <c:pt idx="0">
                  <c:v>Average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cat>
          <c:val>
            <c:numRef>
              <c:f>WF!$J$42:$J$46</c:f>
              <c:numCache>
                <c:formatCode>General</c:formatCode>
                <c:ptCount val="5"/>
                <c:pt idx="0">
                  <c:v>5.1599999999999993</c:v>
                </c:pt>
                <c:pt idx="1">
                  <c:v>-6.42</c:v>
                </c:pt>
                <c:pt idx="2">
                  <c:v>-11.408000000000001</c:v>
                </c:pt>
                <c:pt idx="3">
                  <c:v>-5.17</c:v>
                </c:pt>
                <c:pt idx="4">
                  <c:v>-11.936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83-4B71-9EED-DB626DDEE8FA}"/>
            </c:ext>
          </c:extLst>
        </c:ser>
        <c:ser>
          <c:idx val="9"/>
          <c:order val="9"/>
          <c:tx>
            <c:strRef>
              <c:f>WF!$K$41</c:f>
              <c:strCache>
                <c:ptCount val="1"/>
                <c:pt idx="0">
                  <c:v>Margin: 0.5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cat>
          <c:val>
            <c:numRef>
              <c:f>WF!$K$42:$K$46</c:f>
              <c:numCache>
                <c:formatCode>General</c:formatCode>
                <c:ptCount val="5"/>
                <c:pt idx="0">
                  <c:v>5.6599999999999993</c:v>
                </c:pt>
                <c:pt idx="1">
                  <c:v>-5.92</c:v>
                </c:pt>
                <c:pt idx="2">
                  <c:v>-10.908000000000001</c:v>
                </c:pt>
                <c:pt idx="3">
                  <c:v>-4.67</c:v>
                </c:pt>
                <c:pt idx="4">
                  <c:v>-11.436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83-4B71-9EED-DB626DDEE8FA}"/>
            </c:ext>
          </c:extLst>
        </c:ser>
        <c:ser>
          <c:idx val="10"/>
          <c:order val="10"/>
          <c:tx>
            <c:strRef>
              <c:f>WF!$L$41</c:f>
              <c:strCache>
                <c:ptCount val="1"/>
                <c:pt idx="0">
                  <c:v>Margin: STD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cat>
          <c:val>
            <c:numRef>
              <c:f>WF!$L$42:$L$46</c:f>
              <c:numCache>
                <c:formatCode>General</c:formatCode>
                <c:ptCount val="5"/>
                <c:pt idx="0">
                  <c:v>6.3840914998479503</c:v>
                </c:pt>
                <c:pt idx="1">
                  <c:v>-5.6341246918244643</c:v>
                </c:pt>
                <c:pt idx="2">
                  <c:v>-10.53012985014867</c:v>
                </c:pt>
                <c:pt idx="3">
                  <c:v>-4.639340033543137</c:v>
                </c:pt>
                <c:pt idx="4">
                  <c:v>-11.26103037105363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583-4B71-9EED-DB626DDEE8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23418384"/>
        <c:axId val="523418712"/>
      </c:barChart>
      <c:scatterChart>
        <c:scatterStyle val="lineMarker"/>
        <c:varyColors val="0"/>
        <c:ser>
          <c:idx val="0"/>
          <c:order val="0"/>
          <c:tx>
            <c:strRef>
              <c:f>WF!$B$41</c:f>
              <c:strCache>
                <c:ptCount val="1"/>
                <c:pt idx="0">
                  <c:v>Ericsson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WF!$B$42:$B$46</c:f>
              <c:numCache>
                <c:formatCode>General</c:formatCode>
                <c:ptCount val="5"/>
                <c:pt idx="0">
                  <c:v>6.5</c:v>
                </c:pt>
                <c:pt idx="1">
                  <c:v>-5.4</c:v>
                </c:pt>
                <c:pt idx="2">
                  <c:v>-11.2</c:v>
                </c:pt>
                <c:pt idx="3">
                  <c:v>-5.0999999999999996</c:v>
                </c:pt>
                <c:pt idx="4">
                  <c:v>-12.3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583-4B71-9EED-DB626DDEE8FA}"/>
            </c:ext>
          </c:extLst>
        </c:ser>
        <c:ser>
          <c:idx val="1"/>
          <c:order val="1"/>
          <c:tx>
            <c:strRef>
              <c:f>WF!$C$41</c:f>
              <c:strCache>
                <c:ptCount val="1"/>
                <c:pt idx="0">
                  <c:v>CATT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WF!$C$42:$C$46</c:f>
              <c:numCache>
                <c:formatCode>General</c:formatCode>
                <c:ptCount val="5"/>
                <c:pt idx="0">
                  <c:v>4</c:v>
                </c:pt>
                <c:pt idx="1">
                  <c:v>-7</c:v>
                </c:pt>
                <c:pt idx="2">
                  <c:v>-11.8</c:v>
                </c:pt>
                <c:pt idx="3">
                  <c:v>-5</c:v>
                </c:pt>
                <c:pt idx="4">
                  <c:v>-11.6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4583-4B71-9EED-DB626DDEE8FA}"/>
            </c:ext>
          </c:extLst>
        </c:ser>
        <c:ser>
          <c:idx val="2"/>
          <c:order val="2"/>
          <c:tx>
            <c:strRef>
              <c:f>WF!$D$41</c:f>
              <c:strCache>
                <c:ptCount val="1"/>
                <c:pt idx="0">
                  <c:v>Huawei, HiSilicon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WF!$D$42:$D$46</c:f>
              <c:numCache>
                <c:formatCode>General</c:formatCode>
                <c:ptCount val="5"/>
                <c:pt idx="0">
                  <c:v>3.5</c:v>
                </c:pt>
                <c:pt idx="1">
                  <c:v>-7.6</c:v>
                </c:pt>
                <c:pt idx="2">
                  <c:v>-12.7</c:v>
                </c:pt>
                <c:pt idx="3">
                  <c:v>-6.2</c:v>
                </c:pt>
                <c:pt idx="4">
                  <c:v>-13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4583-4B71-9EED-DB626DDEE8FA}"/>
            </c:ext>
          </c:extLst>
        </c:ser>
        <c:ser>
          <c:idx val="3"/>
          <c:order val="3"/>
          <c:tx>
            <c:strRef>
              <c:f>WF!$E$41</c:f>
              <c:strCache>
                <c:ptCount val="1"/>
                <c:pt idx="0">
                  <c:v>Intel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WF!$E$42:$E$46</c:f>
              <c:numCache>
                <c:formatCode>General</c:formatCode>
                <c:ptCount val="5"/>
                <c:pt idx="0">
                  <c:v>6.4</c:v>
                </c:pt>
                <c:pt idx="1">
                  <c:v>-5.9</c:v>
                </c:pt>
                <c:pt idx="2">
                  <c:v>-11.34</c:v>
                </c:pt>
                <c:pt idx="3">
                  <c:v>-4.75</c:v>
                </c:pt>
                <c:pt idx="4">
                  <c:v>-11.78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4583-4B71-9EED-DB626DDEE8FA}"/>
            </c:ext>
          </c:extLst>
        </c:ser>
        <c:ser>
          <c:idx val="4"/>
          <c:order val="4"/>
          <c:tx>
            <c:strRef>
              <c:f>WF!$F$41</c:f>
              <c:strCache>
                <c:ptCount val="1"/>
                <c:pt idx="0">
                  <c:v>Nokia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WF!$F$42:$F$46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4583-4B71-9EED-DB626DDEE8FA}"/>
            </c:ext>
          </c:extLst>
        </c:ser>
        <c:ser>
          <c:idx val="5"/>
          <c:order val="5"/>
          <c:tx>
            <c:strRef>
              <c:f>WF!$G$41</c:f>
              <c:strCache>
                <c:ptCount val="1"/>
                <c:pt idx="0">
                  <c:v>Samsung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WF!$G$42:$G$46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4583-4B71-9EED-DB626DDEE8FA}"/>
            </c:ext>
          </c:extLst>
        </c:ser>
        <c:ser>
          <c:idx val="6"/>
          <c:order val="6"/>
          <c:tx>
            <c:strRef>
              <c:f>WF!$H$41</c:f>
              <c:strCache>
                <c:ptCount val="1"/>
                <c:pt idx="0">
                  <c:v>Qualcomm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WF!$H$42:$H$46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4583-4B71-9EED-DB626DDEE8FA}"/>
            </c:ext>
          </c:extLst>
        </c:ser>
        <c:ser>
          <c:idx val="7"/>
          <c:order val="7"/>
          <c:tx>
            <c:strRef>
              <c:f>WF!$I$41</c:f>
              <c:strCache>
                <c:ptCount val="1"/>
                <c:pt idx="0">
                  <c:v>ZTE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xVal>
            <c:strRef>
              <c:f>WF!$A$42:$A$46</c:f>
              <c:strCache>
                <c:ptCount val="5"/>
                <c:pt idx="0">
                  <c:v>Inband I_TBS=4, I_SF=0, EPA5 2x1 Rep1</c:v>
                </c:pt>
                <c:pt idx="1">
                  <c:v>Inband I_TBS=4, I_SF=0, EPA5 2x1 Rep32</c:v>
                </c:pt>
                <c:pt idx="2">
                  <c:v>Inband I_TBS=4, I_SF=0, ETU1 2x1 Rep256</c:v>
                </c:pt>
                <c:pt idx="3">
                  <c:v>Standalone I_TBS=9, I_SF=3, EPA5 1x1 Rep32</c:v>
                </c:pt>
                <c:pt idx="4">
                  <c:v>Standalone I_TBS=6, I_SF=3, ETU1 1x1 Rep256</c:v>
                </c:pt>
              </c:strCache>
            </c:strRef>
          </c:xVal>
          <c:yVal>
            <c:numRef>
              <c:f>WF!$I$42:$I$46</c:f>
              <c:numCache>
                <c:formatCode>General</c:formatCode>
                <c:ptCount val="5"/>
                <c:pt idx="0">
                  <c:v>5.4</c:v>
                </c:pt>
                <c:pt idx="1">
                  <c:v>-6.2</c:v>
                </c:pt>
                <c:pt idx="2">
                  <c:v>-10</c:v>
                </c:pt>
                <c:pt idx="3">
                  <c:v>-4.8</c:v>
                </c:pt>
                <c:pt idx="4">
                  <c:v>-11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4583-4B71-9EED-DB626DDEE8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3418384"/>
        <c:axId val="523418712"/>
      </c:scatterChart>
      <c:catAx>
        <c:axId val="5234183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3418712"/>
        <c:crosses val="autoZero"/>
        <c:auto val="1"/>
        <c:lblAlgn val="ctr"/>
        <c:lblOffset val="100"/>
        <c:noMultiLvlLbl val="0"/>
      </c:catAx>
      <c:valAx>
        <c:axId val="523418712"/>
        <c:scaling>
          <c:orientation val="minMax"/>
          <c:max val="7"/>
          <c:min val="-1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Required</a:t>
                </a:r>
                <a:r>
                  <a:rPr lang="en-US" baseline="0"/>
                  <a:t> SNR [dB]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341838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3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356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01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525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74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162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2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7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68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91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30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B6BEE-C1BC-4996-A189-6A79354ADC6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51E9-8091-4BE8-B69C-5D127E101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07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NB-</a:t>
            </a:r>
            <a:r>
              <a:rPr lang="en-US" dirty="0" err="1"/>
              <a:t>IoT</a:t>
            </a:r>
            <a:r>
              <a:rPr lang="en-US" dirty="0"/>
              <a:t> UE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Nevada, USA, 14-18, November,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R4-1609678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945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NPBCH TTI for 2Tx test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Number of TTIs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Decision</a:t>
            </a:r>
          </a:p>
          <a:p>
            <a:pPr lvl="1"/>
            <a:r>
              <a:rPr lang="en-US" dirty="0"/>
              <a:t>x TTI</a:t>
            </a:r>
          </a:p>
        </p:txBody>
      </p:sp>
      <p:graphicFrame>
        <p:nvGraphicFramePr>
          <p:cNvPr id="12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7357862"/>
              </p:ext>
            </p:extLst>
          </p:nvPr>
        </p:nvGraphicFramePr>
        <p:xfrm>
          <a:off x="6172200" y="2276378"/>
          <a:ext cx="5181600" cy="1986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700">
                  <a:extLst>
                    <a:ext uri="{9D8B030D-6E8A-4147-A177-3AD203B41FA5}">
                      <a16:colId xmlns:a16="http://schemas.microsoft.com/office/drawing/2014/main" val="2957261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984325783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27695538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407370425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55921689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56627867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086588061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517920453"/>
                    </a:ext>
                  </a:extLst>
                </a:gridCol>
              </a:tblGrid>
              <a:tr h="1181197">
                <a:tc>
                  <a:txBody>
                    <a:bodyPr/>
                    <a:lstStyle/>
                    <a:p>
                      <a:r>
                        <a:rPr lang="en-US" dirty="0"/>
                        <a:t>Ericsson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CATT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Huawei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Intel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Nokia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Samsung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Qualcomm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ZTE</a:t>
                      </a:r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697648424"/>
                  </a:ext>
                </a:extLst>
              </a:tr>
              <a:tr h="804911">
                <a:tc>
                  <a:txBody>
                    <a:bodyPr/>
                    <a:lstStyle/>
                    <a:p>
                      <a:r>
                        <a:rPr lang="en-US" sz="18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&gt;=6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5382995"/>
                  </a:ext>
                </a:extLst>
              </a:tr>
            </a:tbl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3829879" y="1825625"/>
            <a:ext cx="0" cy="3899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ontent Placeholder 1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72220849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85282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NPBCH 2NRS common margin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2431660"/>
              </p:ext>
            </p:extLst>
          </p:nvPr>
        </p:nvGraphicFramePr>
        <p:xfrm>
          <a:off x="838200" y="1825625"/>
          <a:ext cx="105156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31232493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80668739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06734521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416596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MIB-NB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Ave. of results with impairments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 the traditional margin (0.3dB)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Standard deviation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479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152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231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011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642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-12.3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6886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390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NPBCH 1NRS and PDCCH common margin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66890173"/>
              </p:ext>
            </p:extLst>
          </p:nvPr>
        </p:nvGraphicFramePr>
        <p:xfrm>
          <a:off x="6172200" y="1825625"/>
          <a:ext cx="5181600" cy="331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175">
                  <a:extLst>
                    <a:ext uri="{9D8B030D-6E8A-4147-A177-3AD203B41FA5}">
                      <a16:colId xmlns:a16="http://schemas.microsoft.com/office/drawing/2014/main" val="1208194716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1528552170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2991867134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3820049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Ave. of results with impairments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 the traditional margin (0.3dB)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Standard deviation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078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NPBCH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198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NPDCCH TC1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-4.2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025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NPDCCH TC2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-10.7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-10.4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6528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NPDCCH TC3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-5.6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-5.3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555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NPDCCH TC4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990352"/>
                  </a:ext>
                </a:extLst>
              </a:tr>
            </a:tbl>
          </a:graphicData>
        </a:graphic>
      </p:graphicFrame>
      <p:graphicFrame>
        <p:nvGraphicFramePr>
          <p:cNvPr id="17" name="Content Placeholder 1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9861005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6140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NPDSCH common margin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31000635"/>
              </p:ext>
            </p:extLst>
          </p:nvPr>
        </p:nvGraphicFramePr>
        <p:xfrm>
          <a:off x="6172200" y="1825625"/>
          <a:ext cx="5181600" cy="331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175">
                  <a:extLst>
                    <a:ext uri="{9D8B030D-6E8A-4147-A177-3AD203B41FA5}">
                      <a16:colId xmlns:a16="http://schemas.microsoft.com/office/drawing/2014/main" val="4148961453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506921082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4201935404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6216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Ave. of results with impairments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 the traditional margin (0.5dB)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 the standard deviation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765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TC1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745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TC2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-5.9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2773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TC3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-10.9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886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TC4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-4.7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40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TC5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18213"/>
                  </a:ext>
                </a:extLst>
              </a:tr>
            </a:tbl>
          </a:graphicData>
        </a:graphic>
      </p:graphicFrame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0589068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78367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230</Words>
  <Application>Microsoft Office PowerPoint</Application>
  <PresentationFormat>Widescreen</PresentationFormat>
  <Paragraphs>106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Way forward on NB-IoT UE demodulation requirements</vt:lpstr>
      <vt:lpstr>NPBCH TTI for 2Tx test</vt:lpstr>
      <vt:lpstr>NPBCH 2NRS common margin</vt:lpstr>
      <vt:lpstr>NPBCH 1NRS and PDCCH common margin</vt:lpstr>
      <vt:lpstr>NPDSCH common margin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Kazuyoshi Uesaka</cp:lastModifiedBy>
  <cp:revision>37</cp:revision>
  <dcterms:created xsi:type="dcterms:W3CDTF">2016-11-04T02:02:30Z</dcterms:created>
  <dcterms:modified xsi:type="dcterms:W3CDTF">2016-11-14T21:52:11Z</dcterms:modified>
</cp:coreProperties>
</file>