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Default Extension="png" ContentType="image/png"/>
  <Override PartName="/ppt/theme/theme4.xml" ContentType="application/vnd.openxmlformats-officedocument.theme+xml"/>
  <Override PartName="/ppt/theme/theme5.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emf" ContentType="image/x-emf"/>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7"/>
  </p:notesMasterIdLst>
  <p:handoutMasterIdLst>
    <p:handoutMasterId r:id="rId8"/>
  </p:handoutMasterIdLst>
  <p:sldIdLst>
    <p:sldId id="664" r:id="rId4"/>
    <p:sldId id="670" r:id="rId5"/>
    <p:sldId id="672" r:id="rId6"/>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86138"/>
    <a:srgbClr val="3333CC"/>
    <a:srgbClr val="CC0099"/>
    <a:srgbClr val="CC3300"/>
    <a:srgbClr val="FFFF66"/>
    <a:srgbClr val="A50021"/>
    <a:srgbClr val="990000"/>
    <a:srgbClr val="000000"/>
    <a:srgbClr val="FCFC3E"/>
    <a:srgbClr val="C4E2C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7032" autoAdjust="0"/>
  </p:normalViewPr>
  <p:slideViewPr>
    <p:cSldViewPr snapToGrid="0">
      <p:cViewPr varScale="1">
        <p:scale>
          <a:sx n="106" d="100"/>
          <a:sy n="106" d="100"/>
        </p:scale>
        <p:origin x="-90" y="-162"/>
      </p:cViewPr>
      <p:guideLst>
        <p:guide orient="horz" pos="518"/>
        <p:guide orient="horz" pos="752"/>
        <p:guide pos="46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 xmlns:p14="http://schemas.microsoft.com/office/powerpoint/2010/main" val="2278474765"/>
      </p:ext>
    </p:extLst>
  </p:cSld>
  <p:clrMapOvr>
    <a:masterClrMapping/>
  </p:clrMapOvr>
  <mc:AlternateContent xmlns:mc="http://schemas.openxmlformats.org/markup-compatibility/2006">
    <mc:Choice xmlns="" xmlns:p14="http://schemas.microsoft.com/office/powerpoint/2010/main" Requires="p14">
      <p:transition p14:dur="0" advClick="0"/>
    </mc:Choice>
    <mc:Fallback>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3956334837"/>
      </p:ext>
    </p:extLst>
  </p:cSld>
  <p:clrMapOvr>
    <a:masterClrMapping/>
  </p:clrMapOvr>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03806260"/>
      </p:ext>
    </p:extLst>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mc:Choice xmlns="" xmlns:p14="http://schemas.microsoft.com/office/powerpoint/2010/main" Requires="p14">
      <p:transition p14:dur="0" advClick="0"/>
    </mc:Choice>
    <mc:Fallback>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2640788" cy="21544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21072" y="3824748"/>
            <a:ext cx="9251728" cy="1555025"/>
          </a:xfrm>
        </p:spPr>
        <p:txBody>
          <a:bodyPr/>
          <a:lstStyle/>
          <a:p>
            <a:r>
              <a:rPr lang="en-US" altLang="zh-CN" sz="3600" dirty="0" smtClean="0">
                <a:solidFill>
                  <a:schemeClr val="tx1"/>
                </a:solidFill>
              </a:rPr>
              <a:t>Motivation for new work item proposal on high power UE for LTE Band 42</a:t>
            </a:r>
            <a:r>
              <a:rPr lang="en-GB" altLang="zh-CN" sz="3600" dirty="0" smtClean="0">
                <a:solidFill>
                  <a:schemeClr val="tx1"/>
                </a:solidFill>
              </a:rPr>
              <a:t/>
            </a:r>
            <a:br>
              <a:rPr lang="en-GB" altLang="zh-CN" sz="3600" dirty="0" smtClean="0">
                <a:solidFill>
                  <a:schemeClr val="tx1"/>
                </a:solidFill>
              </a:rPr>
            </a:br>
            <a:r>
              <a:rPr lang="en-GB" altLang="zh-CN" sz="3600" b="0" dirty="0" smtClean="0">
                <a:solidFill>
                  <a:schemeClr val="tx1"/>
                </a:solidFill>
              </a:rPr>
              <a:t>Huawei, HiSilicon</a:t>
            </a:r>
            <a:endParaRPr lang="zh-CN" altLang="en-US" sz="3600" b="0" dirty="0">
              <a:solidFill>
                <a:schemeClr val="tx1"/>
              </a:solidFill>
            </a:endParaRPr>
          </a:p>
        </p:txBody>
      </p:sp>
      <p:sp>
        <p:nvSpPr>
          <p:cNvPr id="3" name="Rectangle 1"/>
          <p:cNvSpPr>
            <a:spLocks noChangeArrowheads="1"/>
          </p:cNvSpPr>
          <p:nvPr/>
        </p:nvSpPr>
        <p:spPr bwMode="auto">
          <a:xfrm>
            <a:off x="0" y="0"/>
            <a:ext cx="5257800"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solidFill>
                  <a:srgbClr val="C86138"/>
                </a:solidFill>
              </a:rPr>
              <a:t>3GPP </a:t>
            </a:r>
            <a:r>
              <a:rPr lang="en-GB" altLang="zh-CN" b="1" dirty="0" smtClean="0">
                <a:solidFill>
                  <a:srgbClr val="C86138"/>
                </a:solidFill>
              </a:rPr>
              <a:t>TSG RAN WG4 Meeting #</a:t>
            </a:r>
            <a:r>
              <a:rPr lang="en-GB" altLang="zh-CN" dirty="0" smtClean="0">
                <a:solidFill>
                  <a:srgbClr val="C86138"/>
                </a:solidFill>
              </a:rPr>
              <a:t>81</a:t>
            </a:r>
            <a:endParaRPr lang="zh-CN" altLang="zh-CN" dirty="0" smtClean="0">
              <a:solidFill>
                <a:srgbClr val="C86138"/>
              </a:solidFill>
            </a:endParaRPr>
          </a:p>
          <a:p>
            <a:pPr>
              <a:buNone/>
            </a:pPr>
            <a:r>
              <a:rPr lang="fi-FI" altLang="zh-CN" dirty="0" smtClean="0">
                <a:solidFill>
                  <a:srgbClr val="C86138"/>
                </a:solidFill>
              </a:rPr>
              <a:t>Reno, Nevada, USA, 14 – 20 Nov, 2016</a:t>
            </a:r>
            <a:r>
              <a:rPr lang="en-GB" altLang="zh-CN" b="1" dirty="0" smtClean="0">
                <a:solidFill>
                  <a:srgbClr val="C86138"/>
                </a:solidFill>
              </a:rPr>
              <a:t> 	</a:t>
            </a:r>
            <a:endParaRPr kumimoji="0" lang="en-US" altLang="zh-CN" b="1" i="0" u="none" strike="noStrike" cap="none" normalizeH="0" baseline="0" dirty="0" smtClean="0">
              <a:ln>
                <a:noFill/>
              </a:ln>
              <a:solidFill>
                <a:srgbClr val="C86138"/>
              </a:solidFill>
              <a:effectLst/>
              <a:latin typeface="Arial" pitchFamily="34" charset="0"/>
              <a:ea typeface="宋体" pitchFamily="2" charset="-122"/>
              <a:cs typeface="Arial" pitchFamily="34" charset="0"/>
            </a:endParaRPr>
          </a:p>
          <a:p>
            <a:endParaRPr lang="en-US" altLang="zh-CN" sz="600" b="1" dirty="0" smtClean="0">
              <a:solidFill>
                <a:srgbClr val="C86138"/>
              </a:solidFill>
              <a:latin typeface="Arial" pitchFamily="34" charset="0"/>
              <a:ea typeface="宋体" pitchFamily="2" charset="-122"/>
              <a:cs typeface="Arial" pitchFamily="34" charset="0"/>
            </a:endParaRPr>
          </a:p>
          <a:p>
            <a:pPr>
              <a:buNone/>
            </a:pPr>
            <a:r>
              <a:rPr lang="en-US" altLang="zh-CN" sz="1600" b="1" dirty="0" smtClean="0">
                <a:solidFill>
                  <a:srgbClr val="C86138"/>
                </a:solidFill>
                <a:latin typeface="Arial" pitchFamily="34" charset="0"/>
                <a:ea typeface="宋体" pitchFamily="2" charset="-122"/>
                <a:cs typeface="Arial" pitchFamily="34" charset="0"/>
              </a:rPr>
              <a:t>Document for: </a:t>
            </a:r>
            <a:r>
              <a:rPr lang="en-US" altLang="zh-CN" sz="1600" dirty="0" smtClean="0">
                <a:solidFill>
                  <a:srgbClr val="C86138"/>
                </a:solidFill>
                <a:latin typeface="Arial" pitchFamily="34" charset="0"/>
                <a:cs typeface="Arial" pitchFamily="34" charset="0"/>
              </a:rPr>
              <a:t>Discussion</a:t>
            </a:r>
            <a:endParaRPr lang="en-US" altLang="zh-CN" sz="1600" b="1" dirty="0" smtClean="0">
              <a:solidFill>
                <a:srgbClr val="C86138"/>
              </a:solidFill>
              <a:latin typeface="Arial" pitchFamily="34" charset="0"/>
              <a:ea typeface="宋体" pitchFamily="2" charset="-122"/>
              <a:cs typeface="Arial" pitchFamily="34" charset="0"/>
            </a:endParaRPr>
          </a:p>
          <a:p>
            <a:pPr>
              <a:buNone/>
            </a:pPr>
            <a:r>
              <a:rPr lang="en-US" altLang="zh-CN" sz="1600" b="1" dirty="0" smtClean="0">
                <a:solidFill>
                  <a:srgbClr val="C86138"/>
                </a:solidFill>
                <a:latin typeface="Arial" pitchFamily="34" charset="0"/>
                <a:ea typeface="宋体" pitchFamily="2" charset="-122"/>
                <a:cs typeface="Arial" pitchFamily="34" charset="0"/>
              </a:rPr>
              <a:t>Agenda Item: </a:t>
            </a:r>
            <a:r>
              <a:rPr lang="en-US" altLang="zh-CN" sz="1600" dirty="0" smtClean="0">
                <a:solidFill>
                  <a:srgbClr val="C86138"/>
                </a:solidFill>
                <a:latin typeface="Arial" pitchFamily="34" charset="0"/>
                <a:cs typeface="Arial" pitchFamily="34" charset="0"/>
              </a:rPr>
              <a:t>13</a:t>
            </a:r>
            <a:endParaRPr lang="en-US" altLang="zh-CN" sz="1600" b="1" dirty="0" smtClean="0">
              <a:solidFill>
                <a:srgbClr val="C86138"/>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rgbClr val="C86138"/>
              </a:solidFill>
              <a:effectLst/>
              <a:latin typeface="Arial" pitchFamily="34" charset="0"/>
              <a:ea typeface="宋体" pitchFamily="2" charset="-122"/>
              <a:cs typeface="宋体" pitchFamily="2" charset="-122"/>
            </a:endParaRPr>
          </a:p>
        </p:txBody>
      </p:sp>
      <p:sp>
        <p:nvSpPr>
          <p:cNvPr id="4" name="Rectangle 1"/>
          <p:cNvSpPr>
            <a:spLocks noChangeArrowheads="1"/>
          </p:cNvSpPr>
          <p:nvPr/>
        </p:nvSpPr>
        <p:spPr bwMode="auto">
          <a:xfrm>
            <a:off x="163033" y="2018963"/>
            <a:ext cx="4462395"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hangingPunct="0">
              <a:buClrTx/>
              <a:buNone/>
            </a:pPr>
            <a:r>
              <a:rPr lang="en-US" altLang="zh-CN" sz="2800" b="0" dirty="0" smtClean="0">
                <a:solidFill>
                  <a:srgbClr val="C86138"/>
                </a:solidFill>
                <a:latin typeface="Arial" pitchFamily="34" charset="0"/>
                <a:cs typeface="宋体" pitchFamily="2" charset="-122"/>
              </a:rPr>
              <a:t>R4-1609404</a:t>
            </a:r>
            <a:endParaRPr kumimoji="0" lang="zh-CN" altLang="zh-CN" sz="2800" b="0" i="0" u="none" strike="noStrike" cap="none" normalizeH="0" baseline="0" dirty="0" smtClean="0">
              <a:ln>
                <a:noFill/>
              </a:ln>
              <a:solidFill>
                <a:srgbClr val="C86138"/>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advClick="0"/>
    </mc:Choice>
    <mc:Fallback>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2303836" cy="430887"/>
          </a:xfrm>
        </p:spPr>
        <p:txBody>
          <a:bodyPr/>
          <a:lstStyle/>
          <a:p>
            <a:r>
              <a:rPr lang="en-US" altLang="zh-CN" dirty="0" smtClean="0"/>
              <a:t>Justification</a:t>
            </a:r>
            <a:endParaRPr lang="en-US" dirty="0"/>
          </a:p>
        </p:txBody>
      </p:sp>
      <p:sp>
        <p:nvSpPr>
          <p:cNvPr id="3" name="Content Placeholder 2"/>
          <p:cNvSpPr>
            <a:spLocks noGrp="1"/>
          </p:cNvSpPr>
          <p:nvPr>
            <p:ph idx="1"/>
          </p:nvPr>
        </p:nvSpPr>
        <p:spPr/>
        <p:txBody>
          <a:bodyPr/>
          <a:lstStyle/>
          <a:p>
            <a:r>
              <a:rPr lang="en-GB" altLang="zh-CN" sz="2000" dirty="0" smtClean="0"/>
              <a:t>In 3GPP, the study of high power UE (HPUE) operation, i.e. power class 2, for TDD Band 41 has been completed under a SI (RP-160092), motivated by significant benefits in cell coverage and cell edge user throughput that are needed for and can be achieved for TDD networks with higher carrier frequency. During the study period the issues related to technical feasibility and regulations were addressed and a follow-on WI is ongoing (RP-161221).</a:t>
            </a:r>
            <a:endParaRPr lang="en-US" sz="2000" dirty="0" smtClean="0"/>
          </a:p>
          <a:p>
            <a:endParaRPr lang="en-GB" sz="2000" dirty="0" smtClean="0"/>
          </a:p>
          <a:p>
            <a:r>
              <a:rPr lang="en-GB" altLang="zh-CN" sz="2000" dirty="0" smtClean="0"/>
              <a:t>TDD Band 42, i.e. 3400 MHz - 3600 MHz, has been defined in 3GPP for several years and there are commercial deployments of this band in both Region 1 and Region 3. Given that it is a TDD band and the frequency is even higher than that of band 41, the need for power class 2 </a:t>
            </a:r>
            <a:r>
              <a:rPr lang="en-GB" altLang="zh-CN" sz="2000" dirty="0" err="1" smtClean="0"/>
              <a:t>UEs</a:t>
            </a:r>
            <a:r>
              <a:rPr lang="en-GB" altLang="zh-CN" sz="2000" dirty="0" smtClean="0"/>
              <a:t> is stronger to realize the desired benefits mentioned above. It is also important to know that the Band 41 HPUE WI nears its completion and will serve as a good reference for specifying the requirements for Band 42 HPUE.</a:t>
            </a:r>
            <a:endParaRPr lang="en-US" sz="2000" dirty="0"/>
          </a:p>
        </p:txBody>
      </p:sp>
    </p:spTree>
  </p:cSld>
  <p:clrMapOvr>
    <a:masterClrMapping/>
  </p:clrMapOvr>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1903085" cy="430887"/>
          </a:xfrm>
        </p:spPr>
        <p:txBody>
          <a:bodyPr/>
          <a:lstStyle/>
          <a:p>
            <a:r>
              <a:rPr lang="en-US" altLang="zh-CN" dirty="0" smtClean="0"/>
              <a:t>Objective </a:t>
            </a:r>
            <a:endParaRPr lang="zh-CN" altLang="en-US" dirty="0"/>
          </a:p>
        </p:txBody>
      </p:sp>
      <p:sp>
        <p:nvSpPr>
          <p:cNvPr id="3" name="内容占位符 2"/>
          <p:cNvSpPr>
            <a:spLocks noGrp="1"/>
          </p:cNvSpPr>
          <p:nvPr>
            <p:ph idx="1"/>
          </p:nvPr>
        </p:nvSpPr>
        <p:spPr/>
        <p:txBody>
          <a:bodyPr/>
          <a:lstStyle/>
          <a:p>
            <a:pPr hangingPunct="0"/>
            <a:r>
              <a:rPr lang="en-GB" altLang="zh-CN" dirty="0" smtClean="0"/>
              <a:t>Specify the RF requirements for Power Class 2 UE that are applicable to </a:t>
            </a:r>
            <a:r>
              <a:rPr lang="en-GB" altLang="zh-CN" smtClean="0"/>
              <a:t>Band 42</a:t>
            </a:r>
            <a:endParaRPr lang="zh-CN" altLang="zh-CN" dirty="0" smtClean="0"/>
          </a:p>
          <a:p>
            <a:pPr lvl="1" fontAlgn="auto"/>
            <a:r>
              <a:rPr lang="en-GB" altLang="zh-CN" dirty="0" smtClean="0"/>
              <a:t>The requirements only cover single carrier UL operation for Band 42. </a:t>
            </a:r>
            <a:endParaRPr lang="zh-CN" altLang="zh-CN" dirty="0" smtClean="0"/>
          </a:p>
          <a:p>
            <a:pPr lvl="1" fontAlgn="auto"/>
            <a:r>
              <a:rPr lang="en-GB" altLang="zh-CN" dirty="0" smtClean="0"/>
              <a:t>Compatibility of Band 42 networks with the maximum power of 23dBm is to be considered.</a:t>
            </a:r>
            <a:endParaRPr lang="zh-CN" altLang="zh-CN" dirty="0" smtClean="0"/>
          </a:p>
          <a:p>
            <a:pPr lvl="1"/>
            <a:r>
              <a:rPr lang="en-GB" altLang="zh-CN" dirty="0" smtClean="0"/>
              <a:t>Release independent issue is to be considered for Band 42 HPUE.</a:t>
            </a:r>
          </a:p>
          <a:p>
            <a:pPr lvl="1">
              <a:buNone/>
            </a:pPr>
            <a:r>
              <a:rPr lang="en-GB" altLang="zh-CN" dirty="0" smtClean="0"/>
              <a:t>	If needed, RAN2 to extend the signalling enhancement created for Band 41 HPUE to Band 42.</a:t>
            </a:r>
          </a:p>
          <a:p>
            <a:endParaRPr lang="en-GB" altLang="zh-CN" dirty="0" smtClean="0"/>
          </a:p>
          <a:p>
            <a:r>
              <a:rPr lang="en-GB" altLang="zh-CN" dirty="0" smtClean="0"/>
              <a:t>Specify performance requirements to enable single carrier UL operation for Power Class 2 UE that are applicable to Band 42</a:t>
            </a:r>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8594</TotalTime>
  <Words>278</Words>
  <Application>Microsoft Office PowerPoint</Application>
  <PresentationFormat>自定义</PresentationFormat>
  <Paragraphs>19</Paragraphs>
  <Slides>3</Slides>
  <Notes>0</Notes>
  <HiddenSlides>0</HiddenSlides>
  <MMClips>0</MMClips>
  <ScaleCrop>false</ScaleCrop>
  <HeadingPairs>
    <vt:vector size="4" baseType="variant">
      <vt:variant>
        <vt:lpstr>主题</vt:lpstr>
      </vt:variant>
      <vt:variant>
        <vt:i4>3</vt:i4>
      </vt:variant>
      <vt:variant>
        <vt:lpstr>幻灯片标题</vt:lpstr>
      </vt:variant>
      <vt:variant>
        <vt:i4>3</vt:i4>
      </vt:variant>
    </vt:vector>
  </HeadingPairs>
  <TitlesOfParts>
    <vt:vector size="6" baseType="lpstr">
      <vt:lpstr>1_16-9 PPT Temp</vt:lpstr>
      <vt:lpstr>2_默认设计模板</vt:lpstr>
      <vt:lpstr>5_default</vt:lpstr>
      <vt:lpstr>Motivation for new work item proposal on high power UE for LTE Band 42 Huawei, HiSilicon</vt:lpstr>
      <vt:lpstr>Justification</vt:lpstr>
      <vt:lpstr>Objective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Huawei</cp:lastModifiedBy>
  <cp:revision>845</cp:revision>
  <dcterms:created xsi:type="dcterms:W3CDTF">2016-03-01T06:13:35Z</dcterms:created>
  <dcterms:modified xsi:type="dcterms:W3CDTF">2016-11-04T07:25:53Z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(3)2ok6C0ZtOF5wGvS5UFarNX++TE5M2PNrCvdprCihraJEjH5pzX4knTqQkBQ80sLWzde+biUv
22xtoiX9ZGcSlmErP7l5L0fUSjNtvo5uu6AHMkrCnqbqkQPNRCO1B1/Z/GyF+FzQB/Hxtcla
mKNxxhso9x606wYI3SiPlYnCPJvgPDoY3I5Fp2g2iYVI7lu1udPnIpT8QWw92r7hARc0DBPb
J5TdDkI/cGR1e2uXjO</vt:lpwstr>
  </property>
  <property fmtid="{D5CDD505-2E9C-101B-9397-08002B2CF9AE}" pid="8" name="_2015_ms_pID_7253431">
    <vt:lpwstr>P+Q3mhZGHvoyw+HHOljAx5NcbiljtJtkm8lB6gNZYupJaMfqj9lm2j
A2M5SN0ZHIsOc0o4FayR99UIKQaFVJBEv9V0u2MZZlTaCQoLW4QP4D7E56Tl9hvCOQywEz5U
3psJMF2isKqLZKc77h9u5P/gyL/bZX7SQhLObDmFD7wU3AKQBvYyMt4xNMClTDp0ebjsjsya
mQpoB7N1PZscPVi4QHL7Lj66Lt0jB9EEmxlY</vt:lpwstr>
  </property>
  <property fmtid="{D5CDD505-2E9C-101B-9397-08002B2CF9AE}" pid="9" name="_2015_ms_pID_7253432">
    <vt:lpwstr>Z+FSzZNv3/7MC6z3RKTkedRgt3pBTg7e5J/V
PoShk+d/U46iPXnxRbeAkKuHgrb7apjYwIKvEO3Wcpk0YAPPKKk=</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1477624582</vt:lpwstr>
  </property>
</Properties>
</file>