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5" r:id="rId3"/>
    <p:sldId id="269" r:id="rId4"/>
    <p:sldId id="272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72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11/18/2016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141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58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140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278813" cy="1470025"/>
          </a:xfrm>
        </p:spPr>
        <p:txBody>
          <a:bodyPr/>
          <a:lstStyle/>
          <a:p>
            <a:pPr eaLnBrk="1" hangingPunct="1"/>
            <a:r>
              <a:rPr lang="en-GB" altLang="zh-CN" sz="4000" b="1" dirty="0"/>
              <a:t>Way Forward on NR UE</a:t>
            </a:r>
            <a:r>
              <a:rPr lang="en-GB" altLang="zh-CN" sz="4000" b="1" dirty="0">
                <a:solidFill>
                  <a:srgbClr val="FF0000"/>
                </a:solidFill>
              </a:rPr>
              <a:t> </a:t>
            </a:r>
            <a:r>
              <a:rPr lang="en-GB" altLang="zh-CN" sz="4000" b="1" dirty="0"/>
              <a:t>Testability</a:t>
            </a:r>
            <a:endParaRPr lang="zh-CN" altLang="en-US" sz="4000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 Corporation, </a:t>
            </a:r>
            <a:r>
              <a:rPr lang="en-US" altLang="zh-CN" dirty="0" smtClean="0">
                <a:solidFill>
                  <a:schemeClr val="tx1"/>
                </a:solidFill>
              </a:rPr>
              <a:t>CATR, Rohde &amp; Schwarz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4248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#</a:t>
            </a:r>
            <a:r>
              <a:rPr lang="en-GB" altLang="zh-CN" sz="1800" b="1" dirty="0" smtClean="0"/>
              <a:t>81</a:t>
            </a:r>
            <a:r>
              <a:rPr lang="en-GB" altLang="zh-CN" sz="1800" b="1" dirty="0"/>
              <a:t>	                                                                </a:t>
            </a:r>
            <a:r>
              <a:rPr lang="en-GB" altLang="zh-CN" sz="1800" b="1" dirty="0" smtClean="0"/>
              <a:t>R4-1609162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Reno, USA, 14-18 November, </a:t>
            </a:r>
            <a:r>
              <a:rPr lang="en-US" altLang="zh-CN" sz="1800" b="1" dirty="0"/>
              <a:t>2016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Background</a:t>
            </a:r>
            <a:endParaRPr lang="zh-CN" altLang="en-US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692896"/>
          </a:xfrm>
        </p:spPr>
        <p:txBody>
          <a:bodyPr/>
          <a:lstStyle/>
          <a:p>
            <a:pPr eaLnBrk="1" hangingPunct="1"/>
            <a:r>
              <a:rPr lang="en-US" altLang="zh-CN" sz="2800" dirty="0" smtClean="0"/>
              <a:t>Further agreements on UE RF parameters and discussions on testability have progressed the UE RF testability work in the NR study item</a:t>
            </a:r>
            <a:endParaRPr lang="en-US" altLang="zh-CN" sz="2800" dirty="0"/>
          </a:p>
          <a:p>
            <a:pPr eaLnBrk="1" hangingPunct="1"/>
            <a:endParaRPr lang="en-US" altLang="zh-CN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/>
          <a:lstStyle/>
          <a:p>
            <a:r>
              <a:rPr lang="en-GB" altLang="zh-CN" sz="2000" dirty="0"/>
              <a:t>Companies are encouraged to evaluate </a:t>
            </a:r>
            <a:r>
              <a:rPr lang="en-GB" altLang="zh-CN" sz="2000" dirty="0" smtClean="0"/>
              <a:t>the following proposals </a:t>
            </a:r>
            <a:r>
              <a:rPr lang="en-GB" altLang="zh-CN" sz="2000" dirty="0"/>
              <a:t>by the next </a:t>
            </a:r>
            <a:r>
              <a:rPr lang="en-GB" altLang="zh-CN" sz="2000" dirty="0" smtClean="0"/>
              <a:t>meeting</a:t>
            </a:r>
            <a:endParaRPr lang="en-GB" altLang="en-US" sz="2000" dirty="0" smtClean="0"/>
          </a:p>
          <a:p>
            <a:r>
              <a:rPr lang="en-GB" altLang="en-US" sz="2000" dirty="0" smtClean="0"/>
              <a:t>Baseline testing setup for UE TX and RX requirements</a:t>
            </a:r>
            <a:endParaRPr lang="en-GB" altLang="en-US" sz="2000" dirty="0"/>
          </a:p>
          <a:p>
            <a:pPr lvl="1"/>
            <a:r>
              <a:rPr lang="en-GB" altLang="zh-CN" sz="1800" dirty="0" smtClean="0">
                <a:solidFill>
                  <a:srgbClr val="FF0000"/>
                </a:solidFill>
              </a:rPr>
              <a:t>Option 1: Far-field </a:t>
            </a:r>
            <a:r>
              <a:rPr lang="en-GB" altLang="zh-CN" sz="1800" dirty="0" smtClean="0">
                <a:solidFill>
                  <a:srgbClr val="FF0000"/>
                </a:solidFill>
              </a:rPr>
              <a:t>anechoic chamber setup with either conical cut or great circle test method is considered to be the baseline </a:t>
            </a:r>
            <a:r>
              <a:rPr lang="en-GB" altLang="zh-CN" sz="1800" dirty="0" smtClean="0">
                <a:solidFill>
                  <a:srgbClr val="FF0000"/>
                </a:solidFill>
              </a:rPr>
              <a:t>configuration</a:t>
            </a:r>
          </a:p>
          <a:p>
            <a:pPr lvl="1"/>
            <a:r>
              <a:rPr lang="en-GB" altLang="zh-CN" sz="1800" dirty="0" smtClean="0">
                <a:solidFill>
                  <a:srgbClr val="FF0000"/>
                </a:solidFill>
              </a:rPr>
              <a:t>Option 2: </a:t>
            </a:r>
            <a:r>
              <a:rPr lang="en-US" sz="1800" dirty="0">
                <a:solidFill>
                  <a:srgbClr val="FF0000"/>
                </a:solidFill>
              </a:rPr>
              <a:t>Far-field anechoic chamber setup with dual-axis positioning of the DUT is considered to be the baseline </a:t>
            </a:r>
            <a:r>
              <a:rPr lang="en-US" sz="1800" dirty="0" smtClean="0">
                <a:solidFill>
                  <a:srgbClr val="FF0000"/>
                </a:solidFill>
              </a:rPr>
              <a:t>configuration</a:t>
            </a:r>
          </a:p>
          <a:p>
            <a:pPr lvl="1"/>
            <a:r>
              <a:rPr lang="en-US" altLang="zh-CN" sz="1800" dirty="0" smtClean="0">
                <a:solidFill>
                  <a:srgbClr val="FF0000"/>
                </a:solidFill>
              </a:rPr>
              <a:t>Other options are not precluded</a:t>
            </a:r>
            <a:endParaRPr lang="en-GB" altLang="zh-CN" sz="1800" dirty="0" smtClean="0">
              <a:solidFill>
                <a:srgbClr val="FF0000"/>
              </a:solidFill>
            </a:endParaRPr>
          </a:p>
          <a:p>
            <a:pPr lvl="2"/>
            <a:r>
              <a:rPr lang="en-GB" altLang="zh-CN" sz="1400" dirty="0"/>
              <a:t>Optimizations or alternate test methods are not precluded, provided </a:t>
            </a:r>
            <a:r>
              <a:rPr lang="en-GB" altLang="zh-CN" sz="1400" dirty="0" smtClean="0"/>
              <a:t>equivalence </a:t>
            </a:r>
            <a:r>
              <a:rPr lang="en-GB" altLang="zh-CN" sz="1400" dirty="0" smtClean="0">
                <a:solidFill>
                  <a:srgbClr val="FF0000"/>
                </a:solidFill>
              </a:rPr>
              <a:t>of the measured metric</a:t>
            </a:r>
            <a:r>
              <a:rPr lang="en-GB" altLang="zh-CN" sz="1400" dirty="0" smtClean="0"/>
              <a:t> </a:t>
            </a:r>
            <a:r>
              <a:rPr lang="en-GB" altLang="zh-CN" sz="1400" dirty="0"/>
              <a:t>can be </a:t>
            </a:r>
            <a:r>
              <a:rPr lang="en-GB" altLang="zh-CN" sz="1400" dirty="0" smtClean="0"/>
              <a:t>demonstrated</a:t>
            </a:r>
            <a:endParaRPr lang="en-GB" altLang="zh-CN" sz="1800" dirty="0" smtClean="0"/>
          </a:p>
          <a:p>
            <a:pPr lvl="1"/>
            <a:r>
              <a:rPr lang="en-GB" altLang="zh-CN" sz="1800" dirty="0" smtClean="0"/>
              <a:t>Whether the link antenna requires separate positioning control needs to be evaluated</a:t>
            </a:r>
          </a:p>
          <a:p>
            <a:r>
              <a:rPr lang="en-GB" altLang="zh-CN" sz="2000" dirty="0" smtClean="0"/>
              <a:t>The testing setup for each TX and RX RF parameter may utilize all or a subset of the components in the baseline testing setup</a:t>
            </a:r>
          </a:p>
          <a:p>
            <a:pPr lvl="1"/>
            <a:r>
              <a:rPr lang="en-GB" altLang="zh-CN" sz="1600" dirty="0" smtClean="0"/>
              <a:t>A </a:t>
            </a:r>
            <a:r>
              <a:rPr lang="en-GB" altLang="zh-CN" sz="1600" dirty="0"/>
              <a:t>measurement link budget for the </a:t>
            </a:r>
            <a:r>
              <a:rPr lang="en-GB" altLang="zh-CN" sz="1600" dirty="0" smtClean="0"/>
              <a:t>testing </a:t>
            </a:r>
            <a:r>
              <a:rPr lang="en-GB" altLang="zh-CN" sz="1600" dirty="0"/>
              <a:t>setup </a:t>
            </a:r>
            <a:r>
              <a:rPr lang="en-GB" altLang="zh-CN" sz="1600" dirty="0" smtClean="0"/>
              <a:t>used to measure each </a:t>
            </a:r>
            <a:r>
              <a:rPr lang="en-GB" altLang="zh-CN" sz="1600" dirty="0"/>
              <a:t>TX and RX RF </a:t>
            </a:r>
            <a:r>
              <a:rPr lang="en-GB" altLang="zh-CN" sz="1600" dirty="0" smtClean="0"/>
              <a:t>parameter is needed by the end of this study item</a:t>
            </a:r>
          </a:p>
          <a:p>
            <a:r>
              <a:rPr lang="en-GB" altLang="zh-CN" sz="2000" dirty="0" smtClean="0"/>
              <a:t>Measurement uncertainty element descriptions will be derived from the baseline testing setup once it is agreed</a:t>
            </a:r>
          </a:p>
        </p:txBody>
      </p:sp>
    </p:spTree>
    <p:extLst>
      <p:ext uri="{BB962C8B-B14F-4D97-AF65-F5344CB8AC3E}">
        <p14:creationId xmlns:p14="http://schemas.microsoft.com/office/powerpoint/2010/main" val="3669602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Open issues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400" dirty="0"/>
              <a:t>A further level of detail is needed</a:t>
            </a:r>
          </a:p>
          <a:p>
            <a:pPr lvl="1"/>
            <a:r>
              <a:rPr lang="en-GB" altLang="zh-CN" sz="2000" dirty="0"/>
              <a:t>Test setup descriptions</a:t>
            </a:r>
          </a:p>
          <a:p>
            <a:pPr lvl="1"/>
            <a:r>
              <a:rPr lang="en-GB" altLang="zh-CN" sz="2000" dirty="0"/>
              <a:t>Test setup dimensions</a:t>
            </a:r>
            <a:endParaRPr lang="en-US" altLang="zh-CN" sz="2000" dirty="0"/>
          </a:p>
          <a:p>
            <a:pPr lvl="1"/>
            <a:r>
              <a:rPr lang="en-US" altLang="zh-CN" sz="2000" dirty="0"/>
              <a:t>Potential restrictions on the DUT (such as size, positioning, etc.)</a:t>
            </a:r>
          </a:p>
          <a:p>
            <a:pPr lvl="1"/>
            <a:r>
              <a:rPr lang="en-US" altLang="zh-CN" sz="2000" dirty="0"/>
              <a:t>High-level descriptions of sources of measurement uncertainty</a:t>
            </a:r>
          </a:p>
          <a:p>
            <a:r>
              <a:rPr lang="en-US" altLang="zh-CN" sz="2400" dirty="0"/>
              <a:t>Clear definitions for abbreviations and terminology are </a:t>
            </a:r>
            <a:r>
              <a:rPr lang="en-US" altLang="zh-CN" sz="2400" dirty="0" smtClean="0"/>
              <a:t>needed</a:t>
            </a:r>
          </a:p>
        </p:txBody>
      </p:sp>
    </p:spTree>
    <p:extLst>
      <p:ext uri="{BB962C8B-B14F-4D97-AF65-F5344CB8AC3E}">
        <p14:creationId xmlns:p14="http://schemas.microsoft.com/office/powerpoint/2010/main" val="93505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14057</TotalTime>
  <Words>257</Words>
  <Application>Microsoft Office PowerPoint</Application>
  <PresentationFormat>On-screen Show (4:3)</PresentationFormat>
  <Paragraphs>27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主题</vt:lpstr>
      <vt:lpstr>Way Forward on NR UE Testability</vt:lpstr>
      <vt:lpstr>Background</vt:lpstr>
      <vt:lpstr>Way Forward</vt:lpstr>
      <vt:lpstr>Open issues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bxj (AG)</dc:creator>
  <cp:keywords>CTPClassification=CTP_PUBLIC:VisualMarkings=</cp:keywords>
  <cp:lastModifiedBy>Ioffe, Anatoliy</cp:lastModifiedBy>
  <cp:revision>355</cp:revision>
  <dcterms:created xsi:type="dcterms:W3CDTF">2016-04-12T20:58:18Z</dcterms:created>
  <dcterms:modified xsi:type="dcterms:W3CDTF">2016-11-18T23:49:21Z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d3bd677d-649b-4bab-b7ee-c0d6e1b7df5c</vt:lpwstr>
  </property>
  <property fmtid="{D5CDD505-2E9C-101B-9397-08002B2CF9AE}" pid="10" name="CTP_TimeStamp">
    <vt:lpwstr>2016-11-18 23:49:21Z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