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27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75EA1-9B1D-42D8-944B-5231F4C97D78}" type="datetimeFigureOut">
              <a:rPr lang="en-GB" smtClean="0"/>
              <a:pPr/>
              <a:t>14/10/2016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AF479-0C87-48F8-8D35-71EF34ADAF6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WF on the OTA EVM for </a:t>
            </a:r>
            <a:r>
              <a:rPr lang="en-GB" dirty="0" err="1"/>
              <a:t>eAAS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NEC, Huawei, </a:t>
            </a:r>
            <a:r>
              <a:rPr lang="en-GB" dirty="0" smtClean="0"/>
              <a:t>Ericsson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179512" y="116632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#80bis 				</a:t>
            </a: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R4-168873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2016Ljubljana, Slovenia, 10 – 14 October, 2016</a:t>
            </a:r>
          </a:p>
        </p:txBody>
      </p:sp>
    </p:spTree>
    <p:extLst>
      <p:ext uri="{BB962C8B-B14F-4D97-AF65-F5344CB8AC3E}">
        <p14:creationId xmlns:p14="http://schemas.microsoft.com/office/powerpoint/2010/main" val="2947886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RAN4 has discussed OTA EVM requirements for AAS BS for previous meetings. In RAN4#80 a Way Forward [1] was agreed. </a:t>
            </a:r>
          </a:p>
          <a:p>
            <a:pPr lvl="1"/>
            <a:r>
              <a:rPr lang="en-GB" dirty="0"/>
              <a:t>EVM requirement for user specific beams was agreed to be defined in the centre of the main lobe.</a:t>
            </a:r>
          </a:p>
          <a:p>
            <a:r>
              <a:rPr lang="en-GB" dirty="0"/>
              <a:t>At this meeting a number of contributions [2,3,4,5] submitted with proposals addressing non-user specific beams.</a:t>
            </a:r>
          </a:p>
          <a:p>
            <a:r>
              <a:rPr lang="en-GB" dirty="0"/>
              <a:t>Following the discussion in </a:t>
            </a:r>
            <a:r>
              <a:rPr lang="en-GB" dirty="0" smtClean="0"/>
              <a:t>AAS </a:t>
            </a:r>
            <a:r>
              <a:rPr lang="en-GB" dirty="0"/>
              <a:t>evening </a:t>
            </a:r>
            <a:r>
              <a:rPr lang="en-GB" dirty="0" err="1"/>
              <a:t>adhoc</a:t>
            </a:r>
            <a:r>
              <a:rPr lang="en-GB" dirty="0"/>
              <a:t>, concept for specifying EVM for </a:t>
            </a:r>
            <a:r>
              <a:rPr lang="en-GB" dirty="0" err="1"/>
              <a:t>eAAS</a:t>
            </a:r>
            <a:r>
              <a:rPr lang="en-GB" dirty="0"/>
              <a:t> is converging and this Way forward captured the direction for agreement on OTA EVM requirements for </a:t>
            </a:r>
            <a:r>
              <a:rPr lang="en-GB" dirty="0" err="1"/>
              <a:t>eAAS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23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103" y="0"/>
            <a:ext cx="8229600" cy="525761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/>
              <a:t>After RAN4#80bis, the agreed WF is as follows:</a:t>
            </a:r>
          </a:p>
          <a:p>
            <a:r>
              <a:rPr lang="en-GB" sz="1600" dirty="0"/>
              <a:t>Manufacturer declares the intended </a:t>
            </a:r>
            <a:r>
              <a:rPr lang="en-GB" sz="1600" dirty="0" smtClean="0"/>
              <a:t>EVM </a:t>
            </a:r>
            <a:r>
              <a:rPr lang="en-GB" sz="1600" dirty="0"/>
              <a:t>directions range</a:t>
            </a:r>
            <a:r>
              <a:rPr lang="en-GB" sz="1600" dirty="0" smtClean="0"/>
              <a:t>.</a:t>
            </a:r>
          </a:p>
          <a:p>
            <a:r>
              <a:rPr lang="en-GB" sz="1600" dirty="0" smtClean="0"/>
              <a:t>The BS shall meet the OTA EVM requirement across the declared EVM directions range.</a:t>
            </a:r>
            <a:endParaRPr lang="en-GB" sz="1600" dirty="0"/>
          </a:p>
          <a:p>
            <a:r>
              <a:rPr lang="en-GB" sz="1600" dirty="0" smtClean="0"/>
              <a:t>Conformance </a:t>
            </a:r>
            <a:r>
              <a:rPr lang="en-GB" sz="1600" dirty="0"/>
              <a:t>to OTA EVM requirements shall be demonstrated at the extreme directions of the declared coverage direction range and at the </a:t>
            </a:r>
            <a:r>
              <a:rPr lang="en-GB" sz="1600" dirty="0" smtClean="0"/>
              <a:t>centre.</a:t>
            </a:r>
            <a:endParaRPr lang="en-GB" sz="20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pPr marL="457200" lvl="1" indent="0">
              <a:buNone/>
            </a:pPr>
            <a:endParaRPr lang="en-GB" sz="12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pPr marL="0" indent="0">
              <a:buNone/>
            </a:pPr>
            <a:endParaRPr lang="en-GB" sz="1600" dirty="0"/>
          </a:p>
        </p:txBody>
      </p:sp>
      <p:sp>
        <p:nvSpPr>
          <p:cNvPr id="29" name="Rectangle 54"/>
          <p:cNvSpPr>
            <a:spLocks noChangeArrowheads="1"/>
          </p:cNvSpPr>
          <p:nvPr/>
        </p:nvSpPr>
        <p:spPr bwMode="auto">
          <a:xfrm>
            <a:off x="1547664" y="206084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0" name="Group 32"/>
          <p:cNvGrpSpPr>
            <a:grpSpLocks noChangeAspect="1"/>
          </p:cNvGrpSpPr>
          <p:nvPr/>
        </p:nvGrpSpPr>
        <p:grpSpPr bwMode="auto">
          <a:xfrm>
            <a:off x="1763688" y="2132856"/>
            <a:ext cx="4936234" cy="2520280"/>
            <a:chOff x="1438" y="2721"/>
            <a:chExt cx="6933" cy="3539"/>
          </a:xfrm>
        </p:grpSpPr>
        <p:sp>
          <p:nvSpPr>
            <p:cNvPr id="31" name="AutoShape 53"/>
            <p:cNvSpPr>
              <a:spLocks noChangeAspect="1" noChangeArrowheads="1"/>
            </p:cNvSpPr>
            <p:nvPr/>
          </p:nvSpPr>
          <p:spPr bwMode="auto">
            <a:xfrm>
              <a:off x="1438" y="2721"/>
              <a:ext cx="6933" cy="3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4" name="Freeform 52"/>
            <p:cNvSpPr>
              <a:spLocks/>
            </p:cNvSpPr>
            <p:nvPr/>
          </p:nvSpPr>
          <p:spPr bwMode="auto">
            <a:xfrm>
              <a:off x="3742" y="4522"/>
              <a:ext cx="1848" cy="904"/>
            </a:xfrm>
            <a:custGeom>
              <a:avLst/>
              <a:gdLst>
                <a:gd name="T0" fmla="*/ 20 w 1325"/>
                <a:gd name="T1" fmla="*/ 371 h 503"/>
                <a:gd name="T2" fmla="*/ 52 w 1325"/>
                <a:gd name="T3" fmla="*/ 191 h 503"/>
                <a:gd name="T4" fmla="*/ 333 w 1325"/>
                <a:gd name="T5" fmla="*/ 26 h 503"/>
                <a:gd name="T6" fmla="*/ 545 w 1325"/>
                <a:gd name="T7" fmla="*/ 35 h 503"/>
                <a:gd name="T8" fmla="*/ 727 w 1325"/>
                <a:gd name="T9" fmla="*/ 86 h 503"/>
                <a:gd name="T10" fmla="*/ 862 w 1325"/>
                <a:gd name="T11" fmla="*/ 56 h 503"/>
                <a:gd name="T12" fmla="*/ 1102 w 1325"/>
                <a:gd name="T13" fmla="*/ 86 h 503"/>
                <a:gd name="T14" fmla="*/ 1237 w 1325"/>
                <a:gd name="T15" fmla="*/ 101 h 503"/>
                <a:gd name="T16" fmla="*/ 1325 w 1325"/>
                <a:gd name="T17" fmla="*/ 221 h 503"/>
                <a:gd name="T18" fmla="*/ 1235 w 1325"/>
                <a:gd name="T19" fmla="*/ 356 h 503"/>
                <a:gd name="T20" fmla="*/ 1012 w 1325"/>
                <a:gd name="T21" fmla="*/ 431 h 503"/>
                <a:gd name="T22" fmla="*/ 817 w 1325"/>
                <a:gd name="T23" fmla="*/ 477 h 503"/>
                <a:gd name="T24" fmla="*/ 727 w 1325"/>
                <a:gd name="T25" fmla="*/ 446 h 503"/>
                <a:gd name="T26" fmla="*/ 528 w 1325"/>
                <a:gd name="T27" fmla="*/ 477 h 503"/>
                <a:gd name="T28" fmla="*/ 361 w 1325"/>
                <a:gd name="T29" fmla="*/ 500 h 503"/>
                <a:gd name="T30" fmla="*/ 168 w 1325"/>
                <a:gd name="T31" fmla="*/ 461 h 503"/>
                <a:gd name="T32" fmla="*/ 20 w 1325"/>
                <a:gd name="T33" fmla="*/ 371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5" h="503">
                  <a:moveTo>
                    <a:pt x="20" y="371"/>
                  </a:moveTo>
                  <a:cubicBezTo>
                    <a:pt x="1" y="326"/>
                    <a:pt x="0" y="249"/>
                    <a:pt x="52" y="191"/>
                  </a:cubicBezTo>
                  <a:cubicBezTo>
                    <a:pt x="104" y="133"/>
                    <a:pt x="251" y="52"/>
                    <a:pt x="333" y="26"/>
                  </a:cubicBezTo>
                  <a:cubicBezTo>
                    <a:pt x="415" y="0"/>
                    <a:pt x="480" y="25"/>
                    <a:pt x="545" y="35"/>
                  </a:cubicBezTo>
                  <a:cubicBezTo>
                    <a:pt x="610" y="45"/>
                    <a:pt x="675" y="83"/>
                    <a:pt x="727" y="86"/>
                  </a:cubicBezTo>
                  <a:cubicBezTo>
                    <a:pt x="779" y="89"/>
                    <a:pt x="800" y="56"/>
                    <a:pt x="862" y="56"/>
                  </a:cubicBezTo>
                  <a:cubicBezTo>
                    <a:pt x="924" y="56"/>
                    <a:pt x="1040" y="79"/>
                    <a:pt x="1102" y="86"/>
                  </a:cubicBezTo>
                  <a:cubicBezTo>
                    <a:pt x="1164" y="93"/>
                    <a:pt x="1200" y="79"/>
                    <a:pt x="1237" y="101"/>
                  </a:cubicBezTo>
                  <a:cubicBezTo>
                    <a:pt x="1274" y="123"/>
                    <a:pt x="1325" y="179"/>
                    <a:pt x="1325" y="221"/>
                  </a:cubicBezTo>
                  <a:cubicBezTo>
                    <a:pt x="1325" y="263"/>
                    <a:pt x="1287" y="321"/>
                    <a:pt x="1235" y="356"/>
                  </a:cubicBezTo>
                  <a:cubicBezTo>
                    <a:pt x="1183" y="391"/>
                    <a:pt x="1082" y="411"/>
                    <a:pt x="1012" y="431"/>
                  </a:cubicBezTo>
                  <a:cubicBezTo>
                    <a:pt x="942" y="451"/>
                    <a:pt x="864" y="475"/>
                    <a:pt x="817" y="477"/>
                  </a:cubicBezTo>
                  <a:cubicBezTo>
                    <a:pt x="770" y="479"/>
                    <a:pt x="774" y="446"/>
                    <a:pt x="727" y="446"/>
                  </a:cubicBezTo>
                  <a:cubicBezTo>
                    <a:pt x="680" y="446"/>
                    <a:pt x="588" y="468"/>
                    <a:pt x="528" y="477"/>
                  </a:cubicBezTo>
                  <a:cubicBezTo>
                    <a:pt x="468" y="486"/>
                    <a:pt x="421" y="503"/>
                    <a:pt x="361" y="500"/>
                  </a:cubicBezTo>
                  <a:cubicBezTo>
                    <a:pt x="301" y="497"/>
                    <a:pt x="225" y="483"/>
                    <a:pt x="168" y="461"/>
                  </a:cubicBezTo>
                  <a:cubicBezTo>
                    <a:pt x="111" y="439"/>
                    <a:pt x="39" y="416"/>
                    <a:pt x="20" y="371"/>
                  </a:cubicBezTo>
                  <a:close/>
                </a:path>
              </a:pathLst>
            </a:custGeom>
            <a:solidFill>
              <a:srgbClr val="9BBB59">
                <a:alpha val="20000"/>
              </a:srgbClr>
            </a:solidFill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5" name="AutoShape 51"/>
            <p:cNvSpPr>
              <a:spLocks noChangeArrowheads="1"/>
            </p:cNvSpPr>
            <p:nvPr/>
          </p:nvSpPr>
          <p:spPr bwMode="auto">
            <a:xfrm>
              <a:off x="4575" y="4932"/>
              <a:ext cx="170" cy="179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6" name="AutoShape 50"/>
            <p:cNvSpPr>
              <a:spLocks noChangeShapeType="1"/>
            </p:cNvSpPr>
            <p:nvPr/>
          </p:nvSpPr>
          <p:spPr bwMode="auto">
            <a:xfrm>
              <a:off x="1438" y="4432"/>
              <a:ext cx="693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8" name="AutoShape 49"/>
            <p:cNvSpPr>
              <a:spLocks noChangeShapeType="1"/>
            </p:cNvSpPr>
            <p:nvPr/>
          </p:nvSpPr>
          <p:spPr bwMode="auto">
            <a:xfrm>
              <a:off x="4905" y="2721"/>
              <a:ext cx="1" cy="34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9" name="Text Box 48"/>
            <p:cNvSpPr txBox="1">
              <a:spLocks noChangeArrowheads="1"/>
            </p:cNvSpPr>
            <p:nvPr/>
          </p:nvSpPr>
          <p:spPr bwMode="auto">
            <a:xfrm>
              <a:off x="8052" y="3925"/>
              <a:ext cx="224" cy="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Symbol" panose="05050102010706020507" pitchFamily="18" charset="2"/>
                  <a:ea typeface="Times New Roman" panose="02020603050405020304" pitchFamily="18" charset="0"/>
                </a:rPr>
                <a:t>f</a:t>
              </a:r>
              <a:endParaRPr kumimoji="0" lang="sv-SE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0" name="Text Box 47"/>
            <p:cNvSpPr txBox="1">
              <a:spLocks noChangeArrowheads="1"/>
            </p:cNvSpPr>
            <p:nvPr/>
          </p:nvSpPr>
          <p:spPr bwMode="auto">
            <a:xfrm>
              <a:off x="4962" y="5753"/>
              <a:ext cx="391" cy="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Symbol" panose="05050102010706020507" pitchFamily="18" charset="2"/>
                  <a:ea typeface="Times New Roman" panose="02020603050405020304" pitchFamily="18" charset="0"/>
                </a:rPr>
                <a:t>Q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1" name="AutoShape 46"/>
            <p:cNvSpPr>
              <a:spLocks noChangeArrowheads="1"/>
            </p:cNvSpPr>
            <p:nvPr/>
          </p:nvSpPr>
          <p:spPr bwMode="auto">
            <a:xfrm>
              <a:off x="5487" y="4930"/>
              <a:ext cx="171" cy="177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2" name="AutoShape 45"/>
            <p:cNvSpPr>
              <a:spLocks noChangeArrowheads="1"/>
            </p:cNvSpPr>
            <p:nvPr/>
          </p:nvSpPr>
          <p:spPr bwMode="auto">
            <a:xfrm>
              <a:off x="3670" y="4932"/>
              <a:ext cx="173" cy="174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3" name="AutoShape 44"/>
            <p:cNvSpPr>
              <a:spLocks noChangeArrowheads="1"/>
            </p:cNvSpPr>
            <p:nvPr/>
          </p:nvSpPr>
          <p:spPr bwMode="auto">
            <a:xfrm>
              <a:off x="4572" y="5236"/>
              <a:ext cx="173" cy="178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4" name="AutoShape 43"/>
            <p:cNvSpPr>
              <a:spLocks noChangeArrowheads="1"/>
            </p:cNvSpPr>
            <p:nvPr/>
          </p:nvSpPr>
          <p:spPr bwMode="auto">
            <a:xfrm>
              <a:off x="4572" y="4555"/>
              <a:ext cx="175" cy="178"/>
            </a:xfrm>
            <a:custGeom>
              <a:avLst/>
              <a:gdLst>
                <a:gd name="G0" fmla="+- 6480 0 0"/>
                <a:gd name="G1" fmla="+- 8640 0 0"/>
                <a:gd name="G2" fmla="+- 4320 0 0"/>
                <a:gd name="G3" fmla="+- 21600 0 6480"/>
                <a:gd name="G4" fmla="+- 21600 0 8640"/>
                <a:gd name="G5" fmla="+- 21600 0 4320"/>
                <a:gd name="G6" fmla="+- 6480 0 10800"/>
                <a:gd name="G7" fmla="+- 8640 0 10800"/>
                <a:gd name="G8" fmla="*/ G7 4320 G6"/>
                <a:gd name="G9" fmla="+- 21600 0 G8"/>
                <a:gd name="T0" fmla="*/ G8 w 21600"/>
                <a:gd name="T1" fmla="*/ G1 h 21600"/>
                <a:gd name="T2" fmla="*/ G9 w 21600"/>
                <a:gd name="T3" fmla="*/ G4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10800" y="0"/>
                  </a:moveTo>
                  <a:lnTo>
                    <a:pt x="6480" y="4320"/>
                  </a:lnTo>
                  <a:lnTo>
                    <a:pt x="8640" y="4320"/>
                  </a:lnTo>
                  <a:lnTo>
                    <a:pt x="8640" y="8640"/>
                  </a:lnTo>
                  <a:lnTo>
                    <a:pt x="4320" y="8640"/>
                  </a:lnTo>
                  <a:lnTo>
                    <a:pt x="4320" y="6480"/>
                  </a:lnTo>
                  <a:lnTo>
                    <a:pt x="0" y="10800"/>
                  </a:lnTo>
                  <a:lnTo>
                    <a:pt x="4320" y="15120"/>
                  </a:lnTo>
                  <a:lnTo>
                    <a:pt x="4320" y="12960"/>
                  </a:lnTo>
                  <a:lnTo>
                    <a:pt x="8640" y="12960"/>
                  </a:lnTo>
                  <a:lnTo>
                    <a:pt x="8640" y="17280"/>
                  </a:lnTo>
                  <a:lnTo>
                    <a:pt x="6480" y="17280"/>
                  </a:lnTo>
                  <a:lnTo>
                    <a:pt x="10800" y="21600"/>
                  </a:lnTo>
                  <a:lnTo>
                    <a:pt x="15120" y="17280"/>
                  </a:lnTo>
                  <a:lnTo>
                    <a:pt x="12960" y="17280"/>
                  </a:lnTo>
                  <a:lnTo>
                    <a:pt x="12960" y="12960"/>
                  </a:lnTo>
                  <a:lnTo>
                    <a:pt x="17280" y="12960"/>
                  </a:lnTo>
                  <a:lnTo>
                    <a:pt x="17280" y="15120"/>
                  </a:lnTo>
                  <a:lnTo>
                    <a:pt x="21600" y="10800"/>
                  </a:lnTo>
                  <a:lnTo>
                    <a:pt x="17280" y="6480"/>
                  </a:lnTo>
                  <a:lnTo>
                    <a:pt x="17280" y="8640"/>
                  </a:lnTo>
                  <a:lnTo>
                    <a:pt x="12960" y="8640"/>
                  </a:lnTo>
                  <a:lnTo>
                    <a:pt x="12960" y="4320"/>
                  </a:lnTo>
                  <a:lnTo>
                    <a:pt x="15120" y="43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Text Box 42"/>
            <p:cNvSpPr txBox="1">
              <a:spLocks noChangeArrowheads="1"/>
            </p:cNvSpPr>
            <p:nvPr/>
          </p:nvSpPr>
          <p:spPr bwMode="auto">
            <a:xfrm>
              <a:off x="5011" y="3320"/>
              <a:ext cx="2547" cy="6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MS Mincho" panose="02020609040205080304" pitchFamily="49" charset="-128"/>
                </a:rPr>
                <a:t>Declared OTA EVM directions range</a:t>
              </a:r>
              <a:endPara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6" name="Text Box 41"/>
            <p:cNvSpPr txBox="1">
              <a:spLocks noChangeArrowheads="1"/>
            </p:cNvSpPr>
            <p:nvPr/>
          </p:nvSpPr>
          <p:spPr bwMode="auto">
            <a:xfrm>
              <a:off x="5850" y="5468"/>
              <a:ext cx="1981" cy="7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</a:rPr>
                <a:t>Centre of the</a:t>
              </a:r>
              <a:r>
                <a:rPr kumimoji="0" lang="en-US" altLang="ja-JP" sz="1000" b="0" i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</a:rPr>
                <a:t> EVM directions range</a:t>
              </a:r>
              <a:endPara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7" name="Text Box 40"/>
            <p:cNvSpPr txBox="1">
              <a:spLocks noChangeArrowheads="1"/>
            </p:cNvSpPr>
            <p:nvPr/>
          </p:nvSpPr>
          <p:spPr bwMode="auto">
            <a:xfrm>
              <a:off x="2229" y="3165"/>
              <a:ext cx="2609" cy="6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</a:rPr>
                <a:t>OTA EVM requirement conformance points</a:t>
              </a:r>
              <a:endPara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8" name="AutoShape 39"/>
            <p:cNvSpPr>
              <a:spLocks noChangeShapeType="1"/>
            </p:cNvSpPr>
            <p:nvPr/>
          </p:nvSpPr>
          <p:spPr bwMode="auto">
            <a:xfrm flipH="1">
              <a:off x="5279" y="3963"/>
              <a:ext cx="1006" cy="71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AutoShape 38"/>
            <p:cNvSpPr>
              <a:spLocks noChangeShapeType="1"/>
            </p:cNvSpPr>
            <p:nvPr/>
          </p:nvSpPr>
          <p:spPr bwMode="auto">
            <a:xfrm>
              <a:off x="3534" y="3829"/>
              <a:ext cx="1038" cy="8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AutoShape 37"/>
            <p:cNvSpPr>
              <a:spLocks noChangeShapeType="1"/>
            </p:cNvSpPr>
            <p:nvPr/>
          </p:nvSpPr>
          <p:spPr bwMode="auto">
            <a:xfrm>
              <a:off x="3534" y="3829"/>
              <a:ext cx="223" cy="110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1" name="AutoShape 36"/>
            <p:cNvSpPr>
              <a:spLocks noChangeShapeType="1"/>
            </p:cNvSpPr>
            <p:nvPr/>
          </p:nvSpPr>
          <p:spPr bwMode="auto">
            <a:xfrm>
              <a:off x="3534" y="3829"/>
              <a:ext cx="1953" cy="119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2" name="AutoShape 35"/>
            <p:cNvSpPr>
              <a:spLocks noChangeShapeType="1"/>
            </p:cNvSpPr>
            <p:nvPr/>
          </p:nvSpPr>
          <p:spPr bwMode="auto">
            <a:xfrm>
              <a:off x="3534" y="3829"/>
              <a:ext cx="1038" cy="14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3" name="AutoShape 34"/>
            <p:cNvSpPr>
              <a:spLocks noChangeShapeType="1"/>
            </p:cNvSpPr>
            <p:nvPr/>
          </p:nvSpPr>
          <p:spPr bwMode="auto">
            <a:xfrm>
              <a:off x="4745" y="5022"/>
              <a:ext cx="1232" cy="5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4" name="AutoShape 33"/>
            <p:cNvSpPr>
              <a:spLocks noChangeShapeType="1"/>
            </p:cNvSpPr>
            <p:nvPr/>
          </p:nvSpPr>
          <p:spPr bwMode="auto">
            <a:xfrm>
              <a:off x="3534" y="3829"/>
              <a:ext cx="1126" cy="110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457200" y="4797152"/>
            <a:ext cx="8229600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following issues remain open for further discussion and decision: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Whether OTA EVM requirements apply per beam or over the declared EVM directions range with only 1 EVM directions range.</a:t>
            </a:r>
            <a:endParaRPr kumimoji="0" lang="en-GB" sz="1200" b="0" i="0" u="none" strike="sng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declare the coverage direction range, either adopting same as EIRP direction set or as a new EVM direction set, or something else, is still FFS.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apply EVM requirements for AAS with  multiple transceivers but without the ability to user beam steer is FFS.</a:t>
            </a: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814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[1] R4-166930, WF clarifying open technical questions on AAS, Ericsson</a:t>
            </a:r>
          </a:p>
          <a:p>
            <a:pPr marL="0" indent="0">
              <a:buNone/>
            </a:pPr>
            <a:r>
              <a:rPr lang="en-GB" dirty="0"/>
              <a:t>[2] R4-168476, EVM Requirement considerations for </a:t>
            </a:r>
            <a:r>
              <a:rPr lang="en-GB" dirty="0" err="1"/>
              <a:t>eAAS</a:t>
            </a:r>
            <a:r>
              <a:rPr lang="en-GB" dirty="0"/>
              <a:t>, Ericsson</a:t>
            </a:r>
          </a:p>
          <a:p>
            <a:pPr marL="0" indent="0">
              <a:buNone/>
            </a:pPr>
            <a:r>
              <a:rPr lang="en-GB" dirty="0"/>
              <a:t>[3] R4-168423, EVM for non user beam steering systems, Huawei</a:t>
            </a:r>
          </a:p>
          <a:p>
            <a:pPr marL="0" indent="0">
              <a:buNone/>
            </a:pPr>
            <a:r>
              <a:rPr lang="en-GB" dirty="0"/>
              <a:t>[4] R4-168559, OTA EVM of AAS base station transmitters, Nokia, Alcatel-Lucent Shanghai Bell</a:t>
            </a:r>
          </a:p>
          <a:p>
            <a:pPr marL="0" indent="0">
              <a:buNone/>
            </a:pPr>
            <a:r>
              <a:rPr lang="en-GB" dirty="0"/>
              <a:t>[5] R4-168588, OTA EVM requirement for AAS, NEC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8651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</TotalTime>
  <Words>343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ＭＳ Ｐゴシック</vt:lpstr>
      <vt:lpstr>宋体</vt:lpstr>
      <vt:lpstr>Arial</vt:lpstr>
      <vt:lpstr>Calibri</vt:lpstr>
      <vt:lpstr>Symbol</vt:lpstr>
      <vt:lpstr>Times New Roman</vt:lpstr>
      <vt:lpstr>Office Theme</vt:lpstr>
      <vt:lpstr>WF on the OTA EVM for eAAS</vt:lpstr>
      <vt:lpstr>Background</vt:lpstr>
      <vt:lpstr>Way Forward</vt:lpstr>
      <vt:lpstr>References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rk</dc:creator>
  <cp:lastModifiedBy>NZ</cp:lastModifiedBy>
  <cp:revision>56</cp:revision>
  <dcterms:created xsi:type="dcterms:W3CDTF">2016-10-11T09:27:43Z</dcterms:created>
  <dcterms:modified xsi:type="dcterms:W3CDTF">2016-10-14T08:38:48Z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1476427874</vt:lpwstr>
  </property>
</Properties>
</file>