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2" r:id="rId4"/>
    <p:sldId id="263" r:id="rId5"/>
    <p:sldId id="264" r:id="rId6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80" autoAdjust="0"/>
    <p:restoredTop sz="94660"/>
  </p:normalViewPr>
  <p:slideViewPr>
    <p:cSldViewPr snapToGrid="0">
      <p:cViewPr varScale="1">
        <p:scale>
          <a:sx n="92" d="100"/>
          <a:sy n="92" d="100"/>
        </p:scale>
        <p:origin x="79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995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3228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3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34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44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838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273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94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438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0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63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314D5-BCB5-4450-BB01-AB86064B9FB5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5556CC-E737-452A-8616-F5E2FE961F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700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4925" y="313816"/>
            <a:ext cx="8536488" cy="730969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pPr>
              <a:tabLst>
                <a:tab pos="4590574" algn="r"/>
              </a:tabLst>
            </a:pP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3GPP TSG-RAN WG4 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#80bis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			</a:t>
            </a:r>
            <a:r>
              <a:rPr lang="de-DE" sz="135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R4-168820</a:t>
            </a:r>
            <a:r>
              <a:rPr lang="de-DE" sz="135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	</a:t>
            </a:r>
          </a:p>
          <a:p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October 10</a:t>
            </a:r>
            <a:r>
              <a:rPr lang="en-US" sz="1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‒ 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en-US" sz="1400" b="1" baseline="30000" dirty="0" smtClean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, 2016</a:t>
            </a:r>
          </a:p>
          <a:p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Ljubljana, SI</a:t>
            </a:r>
            <a:endParaRPr lang="en-U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4924" y="1245460"/>
            <a:ext cx="8312027" cy="6386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Agenda item: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8.18.2</a:t>
            </a:r>
            <a:endParaRPr lang="en-US" sz="105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1257300" marR="0" indent="-1257300">
              <a:spcBef>
                <a:spcPts val="0"/>
              </a:spcBef>
              <a:spcAft>
                <a:spcPts val="900"/>
              </a:spcAft>
              <a:tabLst>
                <a:tab pos="1260475" algn="l"/>
              </a:tabLst>
            </a:pP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Document for:</a:t>
            </a:r>
            <a:r>
              <a:rPr lang="en-US" sz="1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Approval</a:t>
            </a:r>
            <a:endParaRPr lang="en-US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99386" y="2774714"/>
            <a:ext cx="8312027" cy="1069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Way Forward on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eLAA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Tx</a:t>
            </a:r>
            <a:r>
              <a:rPr lang="en-US" sz="32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requirements</a:t>
            </a:r>
            <a:endParaRPr lang="en-US" sz="2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900"/>
              </a:spcAft>
              <a:tabLst>
                <a:tab pos="1260475" algn="l"/>
              </a:tabLst>
            </a:pP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Qualcomm Incorporated, 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Ericsson, </a:t>
            </a:r>
            <a:r>
              <a:rPr lang="en-US" sz="2400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Nokia, Skyworks, …</a:t>
            </a: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89005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(1/4)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General requirements (NS_01)</a:t>
            </a:r>
          </a:p>
          <a:p>
            <a:pPr lvl="1"/>
            <a:r>
              <a:rPr lang="en-US" dirty="0" smtClean="0"/>
              <a:t>Maximum output power</a:t>
            </a:r>
          </a:p>
          <a:p>
            <a:pPr lvl="2"/>
            <a:r>
              <a:rPr lang="en-US" dirty="0" smtClean="0"/>
              <a:t>23 </a:t>
            </a:r>
            <a:r>
              <a:rPr lang="en-US" dirty="0" err="1" smtClean="0"/>
              <a:t>dBm</a:t>
            </a:r>
            <a:r>
              <a:rPr lang="en-US" dirty="0"/>
              <a:t> </a:t>
            </a:r>
            <a:r>
              <a:rPr lang="en-US" dirty="0" smtClean="0"/>
              <a:t>(class 3)</a:t>
            </a:r>
          </a:p>
          <a:p>
            <a:pPr lvl="2"/>
            <a:r>
              <a:rPr lang="en-US" dirty="0" smtClean="0"/>
              <a:t>Tolerance is +2/-2 or +2/-2.5.  Companies to provide proposals with technical justification next meeting.</a:t>
            </a:r>
          </a:p>
          <a:p>
            <a:pPr lvl="1"/>
            <a:r>
              <a:rPr lang="en-US" dirty="0" smtClean="0"/>
              <a:t>Spectrum emission mask</a:t>
            </a:r>
          </a:p>
          <a:p>
            <a:pPr lvl="2"/>
            <a:r>
              <a:rPr lang="en-US" dirty="0" smtClean="0"/>
              <a:t>Use the E-UTRA general SEM</a:t>
            </a:r>
          </a:p>
          <a:p>
            <a:pPr lvl="1"/>
            <a:r>
              <a:rPr lang="en-US" dirty="0" smtClean="0"/>
              <a:t>ACLR</a:t>
            </a:r>
            <a:r>
              <a:rPr lang="en-US" baseline="-25000" dirty="0" smtClean="0"/>
              <a:t>1</a:t>
            </a:r>
            <a:r>
              <a:rPr lang="en-US" dirty="0" smtClean="0"/>
              <a:t> = 30 dB </a:t>
            </a:r>
          </a:p>
          <a:p>
            <a:pPr lvl="2"/>
            <a:r>
              <a:rPr lang="en-US" dirty="0" smtClean="0"/>
              <a:t>UTRA ACLR not applicable in Band 46</a:t>
            </a:r>
          </a:p>
          <a:p>
            <a:pPr lvl="1"/>
            <a:r>
              <a:rPr lang="en-US" dirty="0" smtClean="0"/>
              <a:t>Transmit signal quality</a:t>
            </a:r>
          </a:p>
          <a:p>
            <a:pPr lvl="2"/>
            <a:r>
              <a:rPr lang="en-US" dirty="0" smtClean="0"/>
              <a:t>Test waveforms as proposed in R4-167987 but with the image measurement shifted by 1 RB to avoid IM and image overlap.</a:t>
            </a:r>
          </a:p>
          <a:p>
            <a:pPr lvl="2"/>
            <a:r>
              <a:rPr lang="en-US" dirty="0" smtClean="0"/>
              <a:t>Requirement for in-band emission not yet agreed, but companies shall assess the impact, if any, of in-band emissions to MPR</a:t>
            </a:r>
          </a:p>
          <a:p>
            <a:pPr lvl="2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25850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(2/4)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Regional requirements (NS other than NS_01)</a:t>
            </a:r>
          </a:p>
          <a:p>
            <a:pPr lvl="1"/>
            <a:r>
              <a:rPr lang="en-US" dirty="0"/>
              <a:t>NS for Japan</a:t>
            </a:r>
          </a:p>
          <a:p>
            <a:pPr lvl="2"/>
            <a:r>
              <a:rPr lang="en-US" dirty="0"/>
              <a:t>To include ACLR2 = 40 dB, PSD = 10 </a:t>
            </a:r>
            <a:r>
              <a:rPr lang="en-US" dirty="0" err="1"/>
              <a:t>dBm</a:t>
            </a:r>
            <a:r>
              <a:rPr lang="en-US" dirty="0"/>
              <a:t>/MHz, and Japan-specific emission requirements</a:t>
            </a:r>
          </a:p>
          <a:p>
            <a:pPr lvl="1"/>
            <a:r>
              <a:rPr lang="en-US" dirty="0"/>
              <a:t>NS for Region 1</a:t>
            </a:r>
          </a:p>
          <a:p>
            <a:pPr lvl="2"/>
            <a:r>
              <a:rPr lang="en-US" dirty="0"/>
              <a:t>ETSI mask, PSD = 10 </a:t>
            </a:r>
            <a:r>
              <a:rPr lang="en-US" dirty="0" err="1"/>
              <a:t>dBm</a:t>
            </a:r>
            <a:r>
              <a:rPr lang="en-US" dirty="0"/>
              <a:t>/MHz</a:t>
            </a:r>
          </a:p>
          <a:p>
            <a:pPr lvl="1"/>
            <a:r>
              <a:rPr lang="en-US" dirty="0"/>
              <a:t>NS for Region 2</a:t>
            </a:r>
          </a:p>
          <a:p>
            <a:pPr lvl="2"/>
            <a:r>
              <a:rPr lang="en-US" dirty="0"/>
              <a:t>FCC emission requirements, PSD = 11 </a:t>
            </a:r>
            <a:r>
              <a:rPr lang="en-US" dirty="0" err="1"/>
              <a:t>dBm</a:t>
            </a:r>
            <a:r>
              <a:rPr lang="en-US" dirty="0"/>
              <a:t>/MHz in UNII-1 and UNII-2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/>
              <a:t>Companies to provide technical justification on the need </a:t>
            </a:r>
            <a:r>
              <a:rPr lang="en-US" dirty="0" smtClean="0"/>
              <a:t>for NS to indicate </a:t>
            </a:r>
            <a:r>
              <a:rPr lang="en-US" dirty="0"/>
              <a:t>IEEE </a:t>
            </a:r>
            <a:r>
              <a:rPr lang="en-US" dirty="0" smtClean="0"/>
              <a:t>SEM </a:t>
            </a:r>
            <a:endParaRPr lang="en-US" dirty="0"/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 smtClean="0"/>
              <a:t>Companies to verify the emission limits provided in R4-168591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 smtClean="0"/>
              <a:t>Companies </a:t>
            </a:r>
            <a:r>
              <a:rPr lang="en-US" dirty="0"/>
              <a:t>to provide technical justification for other NS’s for other countries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43220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(3/4)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assumptions</a:t>
            </a:r>
          </a:p>
          <a:p>
            <a:pPr lvl="1"/>
            <a:r>
              <a:rPr lang="en-US" dirty="0" smtClean="0"/>
              <a:t>PA size calibrated in the conventional manner with class 3 MOP, LTE waveform, E-UTRA ACLR, UTRA ACLR, general SEM</a:t>
            </a:r>
          </a:p>
          <a:p>
            <a:pPr lvl="1"/>
            <a:r>
              <a:rPr lang="en-US" dirty="0" smtClean="0"/>
              <a:t>QPSK, 16QAM, 64QAM modulations.  256QAM deferred for the time being.</a:t>
            </a:r>
          </a:p>
          <a:p>
            <a:pPr lvl="1"/>
            <a:r>
              <a:rPr lang="en-US" dirty="0" smtClean="0"/>
              <a:t>0 </a:t>
            </a:r>
            <a:r>
              <a:rPr lang="en-US" dirty="0" err="1" smtClean="0"/>
              <a:t>dBi</a:t>
            </a:r>
            <a:r>
              <a:rPr lang="en-US" dirty="0" smtClean="0"/>
              <a:t> antenna</a:t>
            </a:r>
          </a:p>
          <a:p>
            <a:pPr lvl="1"/>
            <a:r>
              <a:rPr lang="en-US" dirty="0" err="1" smtClean="0"/>
              <a:t>eLAA</a:t>
            </a:r>
            <a:r>
              <a:rPr lang="en-US" dirty="0" smtClean="0"/>
              <a:t> waveforms:  At least a representative set of all possible </a:t>
            </a:r>
            <a:r>
              <a:rPr lang="en-US" dirty="0" err="1" smtClean="0"/>
              <a:t>eLAA</a:t>
            </a:r>
            <a:r>
              <a:rPr lang="en-US" dirty="0" smtClean="0"/>
              <a:t> waveforms.</a:t>
            </a:r>
          </a:p>
          <a:p>
            <a:r>
              <a:rPr lang="en-US" dirty="0" smtClean="0"/>
              <a:t>Companies to provide simulations and MPR and A-MPR proposals for next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3267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 (4/4)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Power control</a:t>
            </a:r>
          </a:p>
          <a:p>
            <a:pPr lvl="1"/>
            <a:r>
              <a:rPr lang="en-US" dirty="0" smtClean="0"/>
              <a:t>Proposal in R4-167988 to extend PC gap from 20ms to 40 </a:t>
            </a:r>
            <a:r>
              <a:rPr lang="en-US" dirty="0" err="1" smtClean="0"/>
              <a:t>ms</a:t>
            </a:r>
            <a:r>
              <a:rPr lang="en-US" dirty="0" smtClean="0"/>
              <a:t>, but maintain existing requirement.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 smtClean="0"/>
              <a:t>Companies to check for feasibility</a:t>
            </a:r>
          </a:p>
          <a:p>
            <a:r>
              <a:rPr lang="en-US" dirty="0" smtClean="0"/>
              <a:t>Transient period delay</a:t>
            </a:r>
          </a:p>
          <a:p>
            <a:pPr lvl="1"/>
            <a:r>
              <a:rPr lang="en-US" dirty="0" smtClean="0"/>
              <a:t>Proposal in R4-167987 to extend the “off” time by t</a:t>
            </a:r>
            <a:r>
              <a:rPr lang="en-US" baseline="-25000" dirty="0" smtClean="0"/>
              <a:t>0</a:t>
            </a:r>
            <a:r>
              <a:rPr lang="en-US" dirty="0" smtClean="0"/>
              <a:t> before the “on” transient period starts for a PUSCH or SRS transmission that starts after a gap.  Transient period remains at 20 us.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 smtClean="0"/>
              <a:t>Companies to confirm that this proposal can be agreed.</a:t>
            </a:r>
          </a:p>
          <a:p>
            <a:r>
              <a:rPr lang="en-US" dirty="0" smtClean="0"/>
              <a:t>LBT</a:t>
            </a:r>
          </a:p>
          <a:p>
            <a:pPr lvl="1"/>
            <a:r>
              <a:rPr lang="en-US" dirty="0" smtClean="0"/>
              <a:t>Proposal in R4-168592 for detection timing of 25us</a:t>
            </a:r>
          </a:p>
          <a:p>
            <a:pPr lvl="1">
              <a:buFont typeface="Calibri" panose="020F0502020204030204" pitchFamily="34" charset="0"/>
              <a:buChar char="→"/>
            </a:pPr>
            <a:r>
              <a:rPr lang="en-US" dirty="0"/>
              <a:t>Companies to </a:t>
            </a:r>
            <a:r>
              <a:rPr lang="en-US" dirty="0" smtClean="0"/>
              <a:t>confirm that this </a:t>
            </a:r>
            <a:r>
              <a:rPr lang="en-US" dirty="0"/>
              <a:t>proposal can be </a:t>
            </a:r>
            <a:r>
              <a:rPr lang="en-US" dirty="0" smtClean="0"/>
              <a:t>agreed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9463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5977</TotalTime>
  <Words>398</Words>
  <Application>Microsoft Office PowerPoint</Application>
  <PresentationFormat>On-screen Show (4:3)</PresentationFormat>
  <Paragraphs>48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PowerPoint Presentation</vt:lpstr>
      <vt:lpstr>Way Forward (1/4)</vt:lpstr>
      <vt:lpstr>Way Forward (2/4)</vt:lpstr>
      <vt:lpstr>Way Forward (3/4)</vt:lpstr>
      <vt:lpstr>Way Forward (4/4)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 level objectives</dc:title>
  <dc:creator>Fong, Gene</dc:creator>
  <cp:lastModifiedBy>Fong, Gene</cp:lastModifiedBy>
  <cp:revision>41</cp:revision>
  <cp:lastPrinted>2015-11-02T18:42:05Z</cp:lastPrinted>
  <dcterms:created xsi:type="dcterms:W3CDTF">2015-10-30T15:37:37Z</dcterms:created>
  <dcterms:modified xsi:type="dcterms:W3CDTF">2016-10-13T12:33:15Z</dcterms:modified>
</cp:coreProperties>
</file>