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8" r:id="rId3"/>
    <p:sldId id="281" r:id="rId4"/>
    <p:sldId id="28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5000" autoAdjust="0"/>
  </p:normalViewPr>
  <p:slideViewPr>
    <p:cSldViewPr>
      <p:cViewPr>
        <p:scale>
          <a:sx n="120" d="100"/>
          <a:sy n="120" d="100"/>
        </p:scale>
        <p:origin x="-6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805BE-5F6C-40B2-BCB9-116CE544C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24B1B5-1C11-4EFC-97F7-1623CA34A88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93EF8F-784C-4855-A12A-999EE56E27E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018C2A-6D03-4E00-984E-3C16362191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807AB9-8E55-43B3-BA36-79CF1B0ED1B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CFAB23-5F25-44DF-B5CF-51D51DDD75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9EB30A-6853-4DA5-9B86-B0EB17D00BE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99755D-18D7-4631-A852-58F856C47D2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3B286-1B10-486A-9C64-19498564D43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7AF0E-8404-4E5B-9BB6-694CB361CF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34C648-D88E-466A-BF27-EA51CB5E053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itchFamily="2" charset="-122"/>
              </a:defRPr>
            </a:lvl1pPr>
          </a:lstStyle>
          <a:p>
            <a:fld id="{3959FEA8-0E32-4F0A-92FE-13671AAAED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676400"/>
            <a:ext cx="7772400" cy="1847850"/>
          </a:xfrm>
        </p:spPr>
        <p:txBody>
          <a:bodyPr/>
          <a:lstStyle/>
          <a:p>
            <a:r>
              <a:rPr lang="en-US" altLang="en-US" sz="4000" dirty="0" smtClean="0"/>
              <a:t>Way Forward on NB-</a:t>
            </a:r>
            <a:r>
              <a:rPr lang="en-US" altLang="en-US" sz="4000" dirty="0" err="1" smtClean="0"/>
              <a:t>IoT</a:t>
            </a:r>
            <a:r>
              <a:rPr lang="en-US" altLang="en-US" sz="4000" dirty="0" smtClean="0"/>
              <a:t> UE Uplink Timing Error</a:t>
            </a:r>
            <a:endParaRPr lang="en-US" altLang="ja-JP" sz="4000" dirty="0" smtClean="0">
              <a:ea typeface="MS PGothic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z="2400" dirty="0" smtClean="0">
                <a:ea typeface="MS PGothic" pitchFamily="34" charset="-128"/>
              </a:rPr>
              <a:t>Nokia, </a:t>
            </a:r>
            <a:r>
              <a:rPr lang="en-GB" sz="2400" smtClean="0"/>
              <a:t>Alcatel-Lucent Shanghai Bell, </a:t>
            </a:r>
            <a:r>
              <a:rPr lang="en-US" altLang="ja-JP" sz="2400" smtClean="0">
                <a:ea typeface="MS PGothic" pitchFamily="34" charset="-128"/>
              </a:rPr>
              <a:t>Ericsson, […]</a:t>
            </a:r>
            <a:endParaRPr lang="en-US" altLang="ja-JP" sz="2400" dirty="0" smtClean="0">
              <a:ea typeface="MS PGothic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6553200" y="188913"/>
            <a:ext cx="2446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itchFamily="34" charset="-128"/>
              </a:rPr>
              <a:t>R4-168790</a:t>
            </a:r>
            <a:endParaRPr lang="en-US" altLang="ja-JP" b="1" dirty="0">
              <a:ea typeface="MS PGothic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28600" y="153084"/>
            <a:ext cx="533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GB" altLang="zh-CN" b="1" dirty="0">
                <a:ea typeface="SimSun" pitchFamily="2" charset="-122"/>
              </a:rPr>
              <a:t>3GPP TSG-RAN WG4 #80</a:t>
            </a:r>
            <a:endParaRPr lang="zh-CN" altLang="zh-CN" b="1" dirty="0">
              <a:ea typeface="SimSun" pitchFamily="2" charset="-122"/>
            </a:endParaRPr>
          </a:p>
          <a:p>
            <a:r>
              <a:rPr lang="it-IT" altLang="en-US" b="1" dirty="0" smtClean="0"/>
              <a:t>Ljubljana, SI, 10 - 14 Oct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Background</a:t>
            </a:r>
            <a:endParaRPr lang="zh-CN" altLang="en-US" dirty="0" smtClean="0">
              <a:ea typeface="SimSun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3200400"/>
          </a:xfrm>
        </p:spPr>
        <p:txBody>
          <a:bodyPr/>
          <a:lstStyle/>
          <a:p>
            <a:pPr eaLnBrk="1">
              <a:defRPr/>
            </a:pPr>
            <a:r>
              <a:rPr lang="en-US" sz="1600" dirty="0" smtClean="0"/>
              <a:t>NB-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is currently defined as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in TS 36.133 [1].</a:t>
            </a:r>
          </a:p>
          <a:p>
            <a:pPr eaLnBrk="1">
              <a:defRPr/>
            </a:pPr>
            <a:r>
              <a:rPr lang="en-GB" sz="1600" dirty="0" smtClean="0"/>
              <a:t>Very large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</a:t>
            </a:r>
            <a:r>
              <a:rPr lang="en-US" sz="1600" dirty="0" smtClean="0"/>
              <a:t>may only take place </a:t>
            </a:r>
            <a:r>
              <a:rPr lang="en-GB" sz="1600" dirty="0" smtClean="0"/>
              <a:t>under very low SNR level, such as NRS Ês/</a:t>
            </a:r>
            <a:r>
              <a:rPr lang="en-GB" sz="1600" dirty="0" err="1" smtClean="0"/>
              <a:t>Iot</a:t>
            </a:r>
            <a:r>
              <a:rPr lang="en-GB" sz="1600" dirty="0" smtClean="0"/>
              <a:t> </a:t>
            </a:r>
            <a:r>
              <a:rPr lang="en-GB" sz="1600" dirty="0" smtClean="0">
                <a:sym typeface="Symbol"/>
              </a:rPr>
              <a:t>=</a:t>
            </a:r>
            <a:r>
              <a:rPr lang="en-GB" sz="1600" dirty="0" smtClean="0"/>
              <a:t> -15 dB</a:t>
            </a:r>
          </a:p>
          <a:p>
            <a:pPr eaLnBrk="1">
              <a:defRPr/>
            </a:pPr>
            <a:r>
              <a:rPr lang="en-GB" sz="1600" dirty="0" smtClean="0"/>
              <a:t>Defining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with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only</a:t>
            </a:r>
            <a:r>
              <a:rPr lang="en-US" sz="1600" i="1" dirty="0" smtClean="0"/>
              <a:t> </a:t>
            </a:r>
            <a:r>
              <a:rPr lang="en-US" sz="1600" dirty="0" smtClean="0"/>
              <a:t>without considering side condition  may mislead UE’s design with target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of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even</a:t>
            </a:r>
            <a:r>
              <a:rPr lang="en-US" sz="1600" i="1" dirty="0" smtClean="0"/>
              <a:t> </a:t>
            </a:r>
            <a:r>
              <a:rPr lang="en-US" sz="1600" dirty="0" smtClean="0"/>
              <a:t>under better side conditions</a:t>
            </a:r>
          </a:p>
          <a:p>
            <a:pPr eaLnBrk="1">
              <a:defRPr/>
            </a:pPr>
            <a:r>
              <a:rPr lang="en-GB" sz="1600" dirty="0" smtClean="0"/>
              <a:t>Since </a:t>
            </a:r>
            <a:r>
              <a:rPr lang="en-US" sz="1600" dirty="0" smtClean="0"/>
              <a:t>NP80Ts</a:t>
            </a:r>
            <a:r>
              <a:rPr lang="en-US" sz="1600" i="1" dirty="0" smtClean="0"/>
              <a:t> </a:t>
            </a:r>
            <a:r>
              <a:rPr lang="en-US" sz="1600" dirty="0" smtClean="0"/>
              <a:t>equals to CP/2,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of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80Ts]</a:t>
            </a:r>
            <a:r>
              <a:rPr lang="en-US" sz="1600" i="1" dirty="0" smtClean="0"/>
              <a:t> </a:t>
            </a:r>
            <a:r>
              <a:rPr lang="en-US" sz="1600" dirty="0" smtClean="0"/>
              <a:t>when </a:t>
            </a:r>
            <a:r>
              <a:rPr lang="en-GB" sz="1600" dirty="0" smtClean="0"/>
              <a:t>combining with other timing errors will cause NP</a:t>
            </a:r>
            <a:r>
              <a:rPr lang="en-US" sz="1600" dirty="0" smtClean="0"/>
              <a:t>USCH timing error out of the CP window</a:t>
            </a:r>
          </a:p>
          <a:p>
            <a:pPr eaLnBrk="1">
              <a:defRPr/>
            </a:pPr>
            <a:r>
              <a:rPr lang="en-US" sz="1600" dirty="0" smtClean="0"/>
              <a:t>The impact of large </a:t>
            </a:r>
            <a:r>
              <a:rPr lang="en-GB" sz="1600" dirty="0" smtClean="0"/>
              <a:t>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exceeding </a:t>
            </a:r>
            <a:r>
              <a:rPr lang="en-US" sz="1600" dirty="0" smtClean="0"/>
              <a:t>the CP window </a:t>
            </a:r>
            <a:r>
              <a:rPr lang="en-GB" sz="1600" dirty="0" smtClean="0"/>
              <a:t>were investigated in RAN4#80bis (see, e.g., R4-167876, R4-168736). Initial link level simulation results show that there might be large impact on NPUSCH performance when the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exceeding </a:t>
            </a:r>
            <a:r>
              <a:rPr lang="en-US" sz="1600" dirty="0" smtClean="0"/>
              <a:t>the CP window</a:t>
            </a:r>
          </a:p>
          <a:p>
            <a:pPr eaLnBrk="1">
              <a:defRPr/>
            </a:pPr>
            <a:endParaRPr lang="en-GB" sz="1600" dirty="0" smtClean="0"/>
          </a:p>
          <a:p>
            <a:endParaRPr lang="en-US" sz="16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sz="1600" dirty="0" smtClean="0">
              <a:ea typeface="SimSun" pitchFamily="2" charset="-122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Background</a:t>
            </a:r>
            <a:endParaRPr lang="zh-CN" altLang="en-US" dirty="0" smtClean="0">
              <a:ea typeface="SimSun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1219200"/>
          </a:xfrm>
        </p:spPr>
        <p:txBody>
          <a:bodyPr/>
          <a:lstStyle/>
          <a:p>
            <a:pPr eaLnBrk="1">
              <a:defRPr/>
            </a:pPr>
            <a:r>
              <a:rPr lang="en-US" sz="1600" dirty="0" smtClean="0"/>
              <a:t>When </a:t>
            </a:r>
            <a:r>
              <a:rPr lang="en-GB" sz="1600" dirty="0" smtClean="0"/>
              <a:t>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errors exceeding </a:t>
            </a:r>
            <a:r>
              <a:rPr lang="en-US" sz="1600" dirty="0" smtClean="0"/>
              <a:t>the CP window, it will also cause inter symbol interference as illustrated in the following figure. The impact will be presented regardless the number of transmission tones, including single-tone case.</a:t>
            </a:r>
            <a:endParaRPr lang="en-GB" sz="1600" dirty="0" smtClean="0"/>
          </a:p>
          <a:p>
            <a:endParaRPr lang="en-US" sz="1600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sz="1600" dirty="0" smtClean="0">
              <a:ea typeface="SimSun" pitchFamily="2" charset="-122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grpSp>
        <p:nvGrpSpPr>
          <p:cNvPr id="39" name="Group 35"/>
          <p:cNvGrpSpPr/>
          <p:nvPr/>
        </p:nvGrpSpPr>
        <p:grpSpPr>
          <a:xfrm>
            <a:off x="3276600" y="3124200"/>
            <a:ext cx="2057400" cy="304800"/>
            <a:chOff x="1295400" y="4572000"/>
            <a:chExt cx="2057400" cy="304800"/>
          </a:xfrm>
        </p:grpSpPr>
        <p:sp>
          <p:nvSpPr>
            <p:cNvPr id="42" name="Rectangle 41"/>
            <p:cNvSpPr/>
            <p:nvPr/>
          </p:nvSpPr>
          <p:spPr>
            <a:xfrm>
              <a:off x="1836821" y="4572000"/>
              <a:ext cx="1515979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295400" y="4572000"/>
              <a:ext cx="541421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Group 36"/>
          <p:cNvGrpSpPr/>
          <p:nvPr/>
        </p:nvGrpSpPr>
        <p:grpSpPr>
          <a:xfrm>
            <a:off x="5334000" y="3124200"/>
            <a:ext cx="2057400" cy="304800"/>
            <a:chOff x="3352800" y="4572000"/>
            <a:chExt cx="2057400" cy="304800"/>
          </a:xfrm>
        </p:grpSpPr>
        <p:sp>
          <p:nvSpPr>
            <p:cNvPr id="47" name="Rectangle 46"/>
            <p:cNvSpPr/>
            <p:nvPr/>
          </p:nvSpPr>
          <p:spPr>
            <a:xfrm>
              <a:off x="3894221" y="4572000"/>
              <a:ext cx="1515979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352800" y="4572000"/>
              <a:ext cx="541421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152400" y="3124200"/>
            <a:ext cx="2819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Case 1: Perfect NPUSCH timing</a:t>
            </a:r>
            <a:endParaRPr lang="en-US" sz="1200" dirty="0"/>
          </a:p>
        </p:txBody>
      </p:sp>
      <p:grpSp>
        <p:nvGrpSpPr>
          <p:cNvPr id="51" name="Group 69"/>
          <p:cNvGrpSpPr/>
          <p:nvPr/>
        </p:nvGrpSpPr>
        <p:grpSpPr>
          <a:xfrm>
            <a:off x="3429000" y="3657600"/>
            <a:ext cx="2057400" cy="304800"/>
            <a:chOff x="1295400" y="5105400"/>
            <a:chExt cx="2057400" cy="304800"/>
          </a:xfrm>
        </p:grpSpPr>
        <p:sp>
          <p:nvSpPr>
            <p:cNvPr id="52" name="Rectangle 51"/>
            <p:cNvSpPr/>
            <p:nvPr/>
          </p:nvSpPr>
          <p:spPr>
            <a:xfrm>
              <a:off x="1836821" y="5105400"/>
              <a:ext cx="1515979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95400" y="5105400"/>
              <a:ext cx="541421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Group 41"/>
          <p:cNvGrpSpPr/>
          <p:nvPr/>
        </p:nvGrpSpPr>
        <p:grpSpPr>
          <a:xfrm>
            <a:off x="5181600" y="3657600"/>
            <a:ext cx="2057400" cy="304800"/>
            <a:chOff x="3352800" y="4572000"/>
            <a:chExt cx="2057400" cy="304800"/>
          </a:xfrm>
        </p:grpSpPr>
        <p:sp>
          <p:nvSpPr>
            <p:cNvPr id="58" name="Rectangle 57"/>
            <p:cNvSpPr/>
            <p:nvPr/>
          </p:nvSpPr>
          <p:spPr>
            <a:xfrm>
              <a:off x="3894221" y="4572000"/>
              <a:ext cx="1515979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3352800" y="4572000"/>
              <a:ext cx="541421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276600" y="2819400"/>
            <a:ext cx="0" cy="1447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334000" y="2819400"/>
            <a:ext cx="0" cy="1447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3011555" y="2895600"/>
            <a:ext cx="541421" cy="18288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065575" y="2887649"/>
            <a:ext cx="541421" cy="18288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540000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52400" y="3657600"/>
            <a:ext cx="2971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Case 2: NPUSCH timing error &lt; CP</a:t>
            </a:r>
            <a:endParaRPr lang="en-US" sz="1200" dirty="0"/>
          </a:p>
        </p:txBody>
      </p:sp>
      <p:sp>
        <p:nvSpPr>
          <p:cNvPr id="71" name="Rectangle 70"/>
          <p:cNvSpPr/>
          <p:nvPr/>
        </p:nvSpPr>
        <p:spPr>
          <a:xfrm>
            <a:off x="152400" y="4191000"/>
            <a:ext cx="2819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Case 3: NPUSCH timing error &gt; CP</a:t>
            </a:r>
            <a:endParaRPr lang="en-US" sz="1200" dirty="0"/>
          </a:p>
        </p:txBody>
      </p:sp>
      <p:grpSp>
        <p:nvGrpSpPr>
          <p:cNvPr id="72" name="Group 68"/>
          <p:cNvGrpSpPr/>
          <p:nvPr/>
        </p:nvGrpSpPr>
        <p:grpSpPr>
          <a:xfrm>
            <a:off x="3657600" y="4267200"/>
            <a:ext cx="2057400" cy="304800"/>
            <a:chOff x="1287379" y="5715000"/>
            <a:chExt cx="2057400" cy="304800"/>
          </a:xfrm>
        </p:grpSpPr>
        <p:sp>
          <p:nvSpPr>
            <p:cNvPr id="73" name="Rectangle 72"/>
            <p:cNvSpPr/>
            <p:nvPr/>
          </p:nvSpPr>
          <p:spPr>
            <a:xfrm>
              <a:off x="1828800" y="5715000"/>
              <a:ext cx="1515979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UE1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287379" y="5715000"/>
              <a:ext cx="541421" cy="304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8" name="Group 62"/>
          <p:cNvGrpSpPr/>
          <p:nvPr/>
        </p:nvGrpSpPr>
        <p:grpSpPr>
          <a:xfrm>
            <a:off x="4953000" y="4267200"/>
            <a:ext cx="2057400" cy="304800"/>
            <a:chOff x="3352800" y="4572000"/>
            <a:chExt cx="2057400" cy="304800"/>
          </a:xfrm>
        </p:grpSpPr>
        <p:sp>
          <p:nvSpPr>
            <p:cNvPr id="82" name="Rectangle 81"/>
            <p:cNvSpPr/>
            <p:nvPr/>
          </p:nvSpPr>
          <p:spPr>
            <a:xfrm>
              <a:off x="3894221" y="4572000"/>
              <a:ext cx="1515979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UE2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3352800" y="4572000"/>
              <a:ext cx="541421" cy="3048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smtClean="0">
                  <a:solidFill>
                    <a:schemeClr val="tx1"/>
                  </a:solidFill>
                </a:rPr>
                <a:t>CP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85" name="Straight Connector 84"/>
          <p:cNvCxnSpPr/>
          <p:nvPr/>
        </p:nvCxnSpPr>
        <p:spPr>
          <a:xfrm>
            <a:off x="3581400" y="3048000"/>
            <a:ext cx="1447800" cy="0"/>
          </a:xfrm>
          <a:prstGeom prst="line">
            <a:avLst/>
          </a:prstGeom>
          <a:ln w="19050" cmpd="dbl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3581400" y="3581400"/>
            <a:ext cx="1447800" cy="0"/>
          </a:xfrm>
          <a:prstGeom prst="line">
            <a:avLst/>
          </a:prstGeom>
          <a:ln w="19050" cmpd="dbl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657600" y="4191000"/>
            <a:ext cx="1295400" cy="0"/>
          </a:xfrm>
          <a:prstGeom prst="line">
            <a:avLst/>
          </a:prstGeom>
          <a:ln w="19050" cmpd="dbl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>
            <a:off x="5562600" y="2590800"/>
            <a:ext cx="17526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7391400" y="2362200"/>
            <a:ext cx="11191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CP Window</a:t>
            </a:r>
            <a:endParaRPr lang="en-US" sz="1400" dirty="0"/>
          </a:p>
        </p:txBody>
      </p:sp>
      <p:cxnSp>
        <p:nvCxnSpPr>
          <p:cNvPr id="91" name="Straight Arrow Connector 90"/>
          <p:cNvCxnSpPr>
            <a:stCxn id="61" idx="0"/>
          </p:cNvCxnSpPr>
          <p:nvPr/>
        </p:nvCxnSpPr>
        <p:spPr>
          <a:xfrm flipV="1">
            <a:off x="2988274" y="4191000"/>
            <a:ext cx="974135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2895600" y="2438400"/>
            <a:ext cx="3141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Time window with valid data samples</a:t>
            </a:r>
            <a:endParaRPr lang="en-US" sz="1400" dirty="0"/>
          </a:p>
        </p:txBody>
      </p:sp>
      <p:cxnSp>
        <p:nvCxnSpPr>
          <p:cNvPr id="93" name="Straight Arrow Connector 92"/>
          <p:cNvCxnSpPr>
            <a:stCxn id="92" idx="2"/>
          </p:cNvCxnSpPr>
          <p:nvPr/>
        </p:nvCxnSpPr>
        <p:spPr>
          <a:xfrm flipH="1">
            <a:off x="4038608" y="2746177"/>
            <a:ext cx="427711" cy="3018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39"/>
          <p:cNvSpPr/>
          <p:nvPr/>
        </p:nvSpPr>
        <p:spPr>
          <a:xfrm>
            <a:off x="3505200" y="4191000"/>
            <a:ext cx="152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4953000" y="4191000"/>
            <a:ext cx="1524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>
            <a:stCxn id="54" idx="1"/>
            <a:endCxn id="41" idx="4"/>
          </p:cNvCxnSpPr>
          <p:nvPr/>
        </p:nvCxnSpPr>
        <p:spPr>
          <a:xfrm flipH="1" flipV="1">
            <a:off x="5029200" y="4648200"/>
            <a:ext cx="1295400" cy="566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6324600" y="4953000"/>
            <a:ext cx="2295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inter symbol interferences</a:t>
            </a:r>
          </a:p>
          <a:p>
            <a:endParaRPr lang="en-US" sz="1400" i="1" dirty="0" smtClean="0"/>
          </a:p>
        </p:txBody>
      </p:sp>
      <p:cxnSp>
        <p:nvCxnSpPr>
          <p:cNvPr id="56" name="Straight Arrow Connector 55"/>
          <p:cNvCxnSpPr>
            <a:stCxn id="54" idx="1"/>
            <a:endCxn id="40" idx="4"/>
          </p:cNvCxnSpPr>
          <p:nvPr/>
        </p:nvCxnSpPr>
        <p:spPr>
          <a:xfrm flipH="1" flipV="1">
            <a:off x="3581400" y="4648200"/>
            <a:ext cx="2743200" cy="5664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1219200" y="5257800"/>
            <a:ext cx="35381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Reduction of valid data samples due to ISI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>
                <a:ea typeface="SimSun" pitchFamily="2" charset="-122"/>
              </a:rPr>
              <a:t>Agreements</a:t>
            </a:r>
            <a:endParaRPr lang="zh-CN" altLang="en-US" dirty="0" smtClean="0">
              <a:ea typeface="SimSun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762000" y="990600"/>
            <a:ext cx="8153400" cy="5715000"/>
          </a:xfrm>
        </p:spPr>
        <p:txBody>
          <a:bodyPr/>
          <a:lstStyle/>
          <a:p>
            <a:pPr eaLnBrk="1">
              <a:defRPr/>
            </a:pPr>
            <a:r>
              <a:rPr lang="en-US" sz="1600" dirty="0" smtClean="0"/>
              <a:t>Clarify that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 requirement of [</a:t>
            </a:r>
            <a:r>
              <a:rPr lang="en-US" sz="1600" dirty="0" smtClean="0">
                <a:sym typeface="Symbol"/>
              </a:rPr>
              <a:t></a:t>
            </a:r>
            <a:r>
              <a:rPr lang="en-US" sz="1600" dirty="0" smtClean="0"/>
              <a:t>80]Ts is applicable under side condition </a:t>
            </a:r>
            <a:r>
              <a:rPr lang="en-GB" sz="1600" dirty="0" smtClean="0"/>
              <a:t>NRS Ês/</a:t>
            </a:r>
            <a:r>
              <a:rPr lang="en-GB" sz="1600" dirty="0" err="1" smtClean="0"/>
              <a:t>Iot</a:t>
            </a:r>
            <a:r>
              <a:rPr lang="en-GB" sz="1600" dirty="0" smtClean="0"/>
              <a:t> </a:t>
            </a:r>
            <a:r>
              <a:rPr lang="en-GB" sz="1600" dirty="0" smtClean="0">
                <a:sym typeface="Symbol"/>
              </a:rPr>
              <a:t></a:t>
            </a:r>
            <a:r>
              <a:rPr lang="en-GB" sz="1600" dirty="0" smtClean="0"/>
              <a:t> -15 dB</a:t>
            </a:r>
            <a:r>
              <a:rPr lang="en-US" sz="1600" dirty="0" smtClean="0"/>
              <a:t> in TS 36.133</a:t>
            </a:r>
          </a:p>
          <a:p>
            <a:pPr eaLnBrk="1">
              <a:defRPr/>
            </a:pPr>
            <a:r>
              <a:rPr lang="en-US" sz="1600" dirty="0" smtClean="0"/>
              <a:t>Add additional NB-</a:t>
            </a:r>
            <a:r>
              <a:rPr lang="en-US" sz="1600" dirty="0" err="1" smtClean="0"/>
              <a:t>IoT</a:t>
            </a:r>
            <a:r>
              <a:rPr lang="en-US" sz="1600" dirty="0" smtClean="0"/>
              <a:t> </a:t>
            </a:r>
            <a:r>
              <a:rPr lang="en-GB" sz="1600" dirty="0" smtClean="0"/>
              <a:t>UE UL </a:t>
            </a:r>
            <a:r>
              <a:rPr lang="en-GB" sz="1600" dirty="0" err="1" smtClean="0"/>
              <a:t>Tx</a:t>
            </a:r>
            <a:r>
              <a:rPr lang="en-GB" sz="1600" dirty="0" smtClean="0"/>
              <a:t> timing error requirement of [</a:t>
            </a:r>
            <a:r>
              <a:rPr lang="en-US" sz="1600" dirty="0" smtClean="0">
                <a:sym typeface="Symbol"/>
              </a:rPr>
              <a:t>TBD </a:t>
            </a:r>
            <a:r>
              <a:rPr lang="en-US" sz="1600" dirty="0" smtClean="0"/>
              <a:t>Ts] applicable under side condition </a:t>
            </a:r>
            <a:r>
              <a:rPr lang="en-GB" sz="1600" dirty="0" smtClean="0"/>
              <a:t>NRS Ês/</a:t>
            </a:r>
            <a:r>
              <a:rPr lang="en-GB" sz="1600" dirty="0" err="1" smtClean="0"/>
              <a:t>Iot</a:t>
            </a:r>
            <a:r>
              <a:rPr lang="en-GB" sz="1600" dirty="0" smtClean="0"/>
              <a:t> </a:t>
            </a:r>
            <a:r>
              <a:rPr lang="en-GB" sz="1600" dirty="0" smtClean="0">
                <a:sym typeface="Symbol"/>
              </a:rPr>
              <a:t></a:t>
            </a:r>
            <a:r>
              <a:rPr lang="en-GB" sz="1600" dirty="0" smtClean="0"/>
              <a:t> -6 dB</a:t>
            </a:r>
            <a:r>
              <a:rPr lang="en-US" sz="1600" dirty="0" smtClean="0"/>
              <a:t> in TS 36.133</a:t>
            </a:r>
          </a:p>
          <a:p>
            <a:pPr eaLnBrk="1">
              <a:defRPr/>
            </a:pPr>
            <a:r>
              <a:rPr lang="en-US" sz="1600" dirty="0" smtClean="0"/>
              <a:t>The </a:t>
            </a:r>
            <a:r>
              <a:rPr lang="en-GB" sz="1600" dirty="0" smtClean="0"/>
              <a:t>[</a:t>
            </a:r>
            <a:r>
              <a:rPr lang="en-US" sz="1600" dirty="0" smtClean="0">
                <a:sym typeface="Symbol"/>
              </a:rPr>
              <a:t>TBD </a:t>
            </a:r>
            <a:r>
              <a:rPr lang="en-US" sz="1600" dirty="0" smtClean="0"/>
              <a:t>Ts] will be </a:t>
            </a:r>
            <a:r>
              <a:rPr lang="en-US" sz="1600" dirty="0" smtClean="0"/>
              <a:t>determined </a:t>
            </a:r>
            <a:r>
              <a:rPr lang="en-US" sz="1600" dirty="0" smtClean="0"/>
              <a:t>in </a:t>
            </a:r>
            <a:r>
              <a:rPr lang="en-US" sz="1600" dirty="0" smtClean="0">
                <a:solidFill>
                  <a:srgbClr val="FF0000"/>
                </a:solidFill>
              </a:rPr>
              <a:t>future RAN4 meetings </a:t>
            </a:r>
            <a:r>
              <a:rPr lang="en-US" sz="1600" strike="sngStrike" dirty="0" smtClean="0"/>
              <a:t>R</a:t>
            </a:r>
            <a:r>
              <a:rPr lang="en-GB" sz="1600" strike="sngStrike" dirty="0" smtClean="0">
                <a:solidFill>
                  <a:schemeClr val="tx1"/>
                </a:solidFill>
                <a:latin typeface="+mn-lt"/>
                <a:cs typeface="+mn-cs"/>
              </a:rPr>
              <a:t>AN4#81</a:t>
            </a:r>
            <a:r>
              <a:rPr lang="en-GB" sz="1600" dirty="0" smtClean="0">
                <a:solidFill>
                  <a:schemeClr val="tx1"/>
                </a:solidFill>
                <a:latin typeface="+mn-lt"/>
                <a:cs typeface="+mn-cs"/>
              </a:rPr>
              <a:t>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impact of transmission of using different-tones (1,3,6 and 12) are to be further studied till next meeting.</a:t>
            </a:r>
            <a:endParaRPr lang="en-US" sz="16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zh-CN" sz="1600" dirty="0" smtClean="0">
              <a:ea typeface="SimSun" pitchFamily="2" charset="-122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2209800" y="396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6379</TotalTime>
  <Words>380</Words>
  <Application>Microsoft Office PowerPoint</Application>
  <PresentationFormat>On-screen Show (4:3)</PresentationFormat>
  <Paragraphs>38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Way Forward on NB-IoT UE Uplink Timing Error</vt:lpstr>
      <vt:lpstr>Background</vt:lpstr>
      <vt:lpstr>Background</vt:lpstr>
      <vt:lpstr>Agreements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RSRP/RSRQ requirements under high Doppler condition</dc:title>
  <dc:creator>Huawei</dc:creator>
  <cp:lastModifiedBy>renda</cp:lastModifiedBy>
  <cp:revision>571</cp:revision>
  <dcterms:created xsi:type="dcterms:W3CDTF">2013-01-30T10:15:44Z</dcterms:created>
  <dcterms:modified xsi:type="dcterms:W3CDTF">2016-10-13T13:48:54Z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(3)PiqF750TasCYePVGUJsCa9mCbUfoaO3k+SJIgNGqThaOGiNNnV/tz3LUMlKjuS76tkvIIsfv_x000d_
+s6uJ3S/G6hKXPoerpTLMuBbjTte6yBHFIJ4pclKfgVOIf9Zwq9d+cd56QP22k1mENcYJ3dg_x000d_
LSW5/XuFkvbKRZuEay39IONKWNX0jzf0/GrtGi0eBtWfa+PS2izcKYp6zsJdxQTKvnD4R6vL_x000d_
XeofJmEzc0spGB2xcf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GAADGTBa2ZFDrbJRUQuuVLaGV1XJHm3YiFcTbWtTeFmQgGmk80PAar_x000d_
uwKKiYBEyqQnDYY5mzLjByKMmSSW0qtYWRFBFOTVirkS8I9PW7d+YNT3+BBOlZjYKXSNVZaB_x000d_
/UBXg0zzzITdMApDZyuEqN1V1GnqRUU8JZ4GAH6QZc9dSFRCuzWqgN3WqX465s0MeyEvyliX_x000d_
EHGLHrT/osTzaOW/KrHNmdAh1CMu2CzfyDcQ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pciH3ZlUWwO+fNfhHuprvj9kK5FKGUz8XbLA_x000d_
e9BPkL1wQFLvVQ8OD/TFJF9bcvUBeC9JJVJI8ILaYf1wiqPQhKWiCA1jRMVuttUS9QgiT6f4_x000d_
N4kzESTdtd6mAanzod0tIdGwjYCdGE9IUNd1YFls8h2CTO1Vchfcf4OxF5bU2lRlazAf086t_x000d_
D+DPQ8tgcoPEwg==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(3)SXH3LFj82Dkp9THDeRMMtbGY82DcrCY9P0a89xQVZPQ8TJN6q3NEcKEqfaXIvpmR9fiZRYCF_x000d_
5Hewos5dMScEXH4IotOksrocaIq84nlFjstx63c9yK0iWrva9h9Gq8g8P7MbslENDa25a19J_x000d_
fx5w98EQf34gm101IxmPfzrST3OkTMVeInwea75BWMlB5ucBpkt+nrfuWUcnzwlOMcAJG0Au_x000d_
rcTfcmnLY2GcmOe1cW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ug7h5XXEmaMAXDxfEDqNMl5xJreVUBN2oPTyqDUTq6ewg8OfgBo6jk_x000d_
ef98PGVOPQAWatOKEDWgIN7jFo0p6UmhX8mu/PSUuwKvTBRDvDtylB9pk7/NXt9M3Bb7CYr8_x000d_
5j0FOIJrVBO7q5J0IGGpm/GrwYyIhFGuGp626FFp7XHk7GA2PBgCVgFhnSr4TGxmusH1soXy_x000d_
/LFWECaItIj4DZzqFm/tpOATPzYwvKvfGXs4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TfCZFNghYgUHeuRqQX5vX1UYjCKNU4J51Lqo_x000d_
7ZboEJcqtPoviQVs80IWr0vEkupmTGe0MPOVgsHTecDLXlDKDRS2twWn9mtYCdWfKS7CZqr2_x000d_
CnNY88WhIUAPNW1x7xZSk8SWnPy8qAF9y7JSknbB7wY=</vt:lpwstr>
  </property>
  <property fmtid="{D5CDD505-2E9C-101B-9397-08002B2CF9AE}" pid="13" name="_new_ms_pID_725432_00">
    <vt:lpwstr>_new_ms_pID_725432</vt:lpwstr>
  </property>
  <property fmtid="{D5CDD505-2E9C-101B-9397-08002B2CF9AE}" pid="14" name="_new_ms_pID_725433">
    <vt:lpwstr>Pk</vt:lpwstr>
  </property>
  <property fmtid="{D5CDD505-2E9C-101B-9397-08002B2CF9AE}" pid="15" name="_new_ms_pID_725433_00">
    <vt:lpwstr>_new_ms_pID_725433</vt:lpwstr>
  </property>
  <property fmtid="{D5CDD505-2E9C-101B-9397-08002B2CF9AE}" pid="16" name="_2015_ms_pID_725343">
    <vt:lpwstr>(3)P4meC6hGuBead+q7JJqODA5ZWCshPO1UsXJdLAI02TpXmfPHxeh3Htkla2hYKMuLx762wYJ+_x000d_
TjRo/PtGRZBX1aOyTN3cAKS4DeEuW3DP1BqUsYH9veTzT0kySHJo0zucfa8R/SPp3qxxOwVw_x000d_
OnfmS/rD4T/cN1E4BVYZnwWW9Sl457OA2sbv7I6ljELXQq6SV5uHqEGt6cU94QW+tm375tom_x000d_
PQ0e/BCP9X4wUaDnAV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Ltan0XT6OerzhnRUDJNpkUssPBaf+NbidMjeniWEDdSXjGsklRLNMd_x000d_
l+/dHOll/ITciCTh4Kp8b65yzaVDRbgX8DYFvszwORYe7GfvSgOGXjfAtxbQj5nrc+RR/Rxq_x000d_
YSkK6aZhFokbx3/oOK41IP617+Dbli752sBXnQfEYvdRKj23ItItGkzbnHKbo3AVSFT3XLTD_x000d_
D7ZOr+rKVum2dfY14q7BnnmBlLCwtLk+TssV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aul0VZ9W2oyNa2pE4fd/NLQ=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1458696144</vt:lpwstr>
  </property>
</Properties>
</file>