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3" r:id="rId3"/>
    <p:sldId id="291" r:id="rId4"/>
    <p:sldId id="288" r:id="rId5"/>
    <p:sldId id="292" r:id="rId6"/>
    <p:sldId id="293" r:id="rId7"/>
    <p:sldId id="294" r:id="rId8"/>
    <p:sldId id="29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  <p:cmAuthor id="1" name="Jin Wang" initials="JW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75" d="100"/>
          <a:sy n="75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#80Bis	                                               Ljubljana, Slovenia, 10-14, October,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r>
              <a:rPr lang="en-US" altLang="zh-CN" dirty="0" smtClean="0">
                <a:solidFill>
                  <a:schemeClr val="tx1"/>
                </a:solidFill>
              </a:rPr>
              <a:t>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NB-</a:t>
            </a:r>
            <a:r>
              <a:rPr lang="en-US" altLang="zh-CN" sz="4400" dirty="0" err="1" smtClean="0"/>
              <a:t>IoT</a:t>
            </a:r>
            <a:r>
              <a:rPr lang="en-US" altLang="zh-CN" sz="4400" dirty="0" smtClean="0"/>
              <a:t> transmission signal pattern for NPDSCH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R4-168798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During RAN4#80, WF R4-167075 about NPDSCH transmission pattern was agreed with the following options:</a:t>
            </a:r>
          </a:p>
          <a:p>
            <a:pPr lvl="1"/>
            <a:r>
              <a:rPr lang="en-US" altLang="zh-CN" sz="2000" dirty="0" smtClean="0"/>
              <a:t>Option 1: Use different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levels for NPDCCH and NPDSCH</a:t>
            </a:r>
          </a:p>
          <a:p>
            <a:pPr lvl="2"/>
            <a:r>
              <a:rPr lang="en-US" altLang="zh-CN" sz="2000" dirty="0" smtClean="0"/>
              <a:t>For the details see the next pages</a:t>
            </a:r>
          </a:p>
          <a:p>
            <a:pPr lvl="1"/>
            <a:r>
              <a:rPr lang="en-US" altLang="zh-CN" sz="2000" dirty="0" smtClean="0"/>
              <a:t>Option 2: Use larger repetitions for NPDCCH and keep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constant in the whole test</a:t>
            </a:r>
          </a:p>
          <a:p>
            <a:pPr lvl="1"/>
            <a:r>
              <a:rPr lang="en-US" altLang="zh-CN" sz="2000" dirty="0" smtClean="0"/>
              <a:t>Option 3: Other options are not precluded</a:t>
            </a:r>
          </a:p>
          <a:p>
            <a:pPr lvl="1"/>
            <a:endParaRPr lang="en-US" altLang="zh-CN" sz="2000" dirty="0" smtClean="0"/>
          </a:p>
          <a:p>
            <a:r>
              <a:rPr lang="en-US" altLang="zh-CN" sz="2400" dirty="0" smtClean="0"/>
              <a:t>During RAN4#80Bis, R4-167571 gave a compromised proposal of Option 1 and Option 2.</a:t>
            </a: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NPDSCH case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For the compromised method of Option 1 and Option 2, the general consideration is to use short NPDCCH repetitions and decide the </a:t>
            </a:r>
            <a:r>
              <a:rPr lang="en-US" altLang="zh-CN" sz="2400" dirty="0" err="1" smtClean="0"/>
              <a:t>Noc</a:t>
            </a:r>
            <a:r>
              <a:rPr lang="en-US" altLang="zh-CN" sz="2400" dirty="0" smtClean="0"/>
              <a:t> level for NPDCCH as per NPDSCH case:</a:t>
            </a:r>
          </a:p>
          <a:p>
            <a:pPr lvl="1"/>
            <a:r>
              <a:rPr lang="en-US" altLang="zh-CN" sz="2000" dirty="0" smtClean="0"/>
              <a:t>Set NPDCCH to certain repetition number, e.g. 8, and find the minimum SNR to achieve [1%] NPDCCH </a:t>
            </a:r>
            <a:r>
              <a:rPr lang="en-US" altLang="zh-CN" sz="2000" dirty="0" err="1" smtClean="0"/>
              <a:t>mis</a:t>
            </a:r>
            <a:r>
              <a:rPr lang="en-US" altLang="zh-CN" sz="2000" dirty="0" smtClean="0"/>
              <a:t>-detection;</a:t>
            </a:r>
          </a:p>
          <a:p>
            <a:pPr lvl="1"/>
            <a:r>
              <a:rPr lang="en-US" altLang="zh-CN" sz="2000" dirty="0" smtClean="0"/>
              <a:t>Find the “SNR gap” between the NPDCCH with repetition number [8] and each NPDSCH case;</a:t>
            </a:r>
          </a:p>
          <a:p>
            <a:pPr lvl="1"/>
            <a:r>
              <a:rPr lang="en-US" sz="2000" dirty="0" smtClean="0"/>
              <a:t>Set -93dBm/15kHz for </a:t>
            </a:r>
            <a:r>
              <a:rPr lang="en-US" sz="2000" dirty="0" err="1" smtClean="0"/>
              <a:t>Noc</a:t>
            </a:r>
            <a:r>
              <a:rPr lang="en-US" sz="2000" dirty="0" smtClean="0"/>
              <a:t> in NPDSCH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;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Set [-93dBm-(SNR gap)]</a:t>
            </a:r>
            <a:r>
              <a:rPr lang="en-US" altLang="zh-CN" sz="2000" dirty="0" err="1" smtClean="0"/>
              <a:t>dBm</a:t>
            </a:r>
            <a:r>
              <a:rPr lang="en-US" altLang="zh-CN" sz="2000" dirty="0" smtClean="0"/>
              <a:t>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in NPDCCH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;</a:t>
            </a:r>
          </a:p>
          <a:p>
            <a:pPr lvl="1"/>
            <a:r>
              <a:rPr lang="en-US" altLang="zh-CN" sz="2000" dirty="0" smtClean="0"/>
              <a:t>Apply [6dB]power boosting for NPDCCH; compared to CRS</a:t>
            </a:r>
          </a:p>
          <a:p>
            <a:pPr lvl="1"/>
            <a:r>
              <a:rPr lang="en-US" altLang="zh-CN" sz="2000" dirty="0" smtClean="0"/>
              <a:t>Add a certain margin [5]dB on the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for NPDCCH</a:t>
            </a:r>
          </a:p>
          <a:p>
            <a:pPr lvl="1"/>
            <a:endParaRPr lang="en-US" altLang="zh-CN" sz="2000" dirty="0" smtClean="0"/>
          </a:p>
          <a:p>
            <a:r>
              <a:rPr lang="en-US" altLang="zh-CN" sz="2400" dirty="0" smtClean="0"/>
              <a:t>We give an specific example in the following slides.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Appendix: NPDSCH case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at repetition number 1 for NPDCCH: </a:t>
            </a:r>
            <a:r>
              <a:rPr lang="en-GB" altLang="zh-CN" sz="2000" dirty="0" smtClean="0"/>
              <a:t>8.3dB</a:t>
            </a: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for NPDSCH case 1: 3.0dB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gap between NPDCCH and NPDSCH: 5.3dB</a:t>
            </a:r>
          </a:p>
          <a:p>
            <a:r>
              <a:rPr lang="en-US" altLang="zh-CN" sz="2000" dirty="0" smtClean="0"/>
              <a:t>Set -93dBm/15kHz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in NPDSCH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;</a:t>
            </a:r>
          </a:p>
          <a:p>
            <a:r>
              <a:rPr lang="en-US" altLang="zh-CN" sz="2000" dirty="0" smtClean="0"/>
              <a:t>Set [-98.3]</a:t>
            </a:r>
            <a:r>
              <a:rPr lang="en-US" altLang="zh-CN" sz="2000" dirty="0" err="1" smtClean="0"/>
              <a:t>dBm</a:t>
            </a:r>
            <a:r>
              <a:rPr lang="en-US" altLang="zh-CN" sz="2000" dirty="0" smtClean="0"/>
              <a:t>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in NPDCCH </a:t>
            </a:r>
            <a:r>
              <a:rPr lang="en-US" altLang="zh-CN" sz="2000" dirty="0" err="1" smtClean="0"/>
              <a:t>subframe</a:t>
            </a:r>
            <a:endParaRPr lang="en-US" altLang="zh-CN" sz="2000" dirty="0" smtClean="0"/>
          </a:p>
          <a:p>
            <a:r>
              <a:rPr lang="en-US" altLang="zh-CN" sz="2000" dirty="0" smtClean="0"/>
              <a:t>Apply [6dB]power boosting for NPDCCH;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Add a certain margin [5]dB on the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for NPDCCH, then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for NPDCCH is -103.3dBm/15kHz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Appendix: NPDSCH case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at repetition number 8 for NPDCCH: </a:t>
            </a:r>
            <a:r>
              <a:rPr lang="en-GB" altLang="zh-CN" sz="2000" dirty="0" smtClean="0"/>
              <a:t>1.4dB</a:t>
            </a: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for NPDSCH case 1: -8.0dB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gap between NPDCCH and NPDSCH about: 10dB</a:t>
            </a:r>
          </a:p>
          <a:p>
            <a:r>
              <a:rPr lang="en-US" altLang="zh-CN" sz="2000" dirty="0" smtClean="0"/>
              <a:t>Set -93dBm/15kHz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in NPDSCH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;</a:t>
            </a:r>
          </a:p>
          <a:p>
            <a:r>
              <a:rPr lang="en-US" altLang="zh-CN" sz="2000" dirty="0" smtClean="0"/>
              <a:t>Set [-103]</a:t>
            </a:r>
            <a:r>
              <a:rPr lang="en-US" altLang="zh-CN" sz="2000" dirty="0" err="1" smtClean="0"/>
              <a:t>dBm</a:t>
            </a:r>
            <a:r>
              <a:rPr lang="en-US" altLang="zh-CN" sz="2000" dirty="0" smtClean="0"/>
              <a:t>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in NPDCCH </a:t>
            </a:r>
            <a:r>
              <a:rPr lang="en-US" altLang="zh-CN" sz="2000" dirty="0" err="1" smtClean="0"/>
              <a:t>subframe</a:t>
            </a:r>
            <a:endParaRPr lang="en-US" altLang="zh-CN" sz="2000" dirty="0" smtClean="0"/>
          </a:p>
          <a:p>
            <a:r>
              <a:rPr lang="en-US" altLang="zh-CN" sz="2000" dirty="0" smtClean="0"/>
              <a:t>Apply [6dB]power boosting for NPDCCH;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Add a certain margin [5]dB on the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for NPDCCH, then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for NPDCCH is -108dBm/15kHz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Appendix: NPDSCH case 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at repetition number 8 for NPDCCH: </a:t>
            </a:r>
            <a:r>
              <a:rPr lang="en-GB" altLang="zh-CN" sz="2000" dirty="0" smtClean="0"/>
              <a:t>1.4dB</a:t>
            </a: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for NPDSCH case 1: -13.3dB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gap between NPDCCH and NPDSCH about: 15dB</a:t>
            </a:r>
          </a:p>
          <a:p>
            <a:r>
              <a:rPr lang="en-US" altLang="zh-CN" sz="2000" dirty="0" smtClean="0"/>
              <a:t>Set -93dBm/15kHz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in NPDSCH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;</a:t>
            </a:r>
          </a:p>
          <a:p>
            <a:r>
              <a:rPr lang="en-US" altLang="zh-CN" sz="2000" dirty="0" smtClean="0"/>
              <a:t>Set [-108]</a:t>
            </a:r>
            <a:r>
              <a:rPr lang="en-US" altLang="zh-CN" sz="2000" dirty="0" err="1" smtClean="0"/>
              <a:t>dBm</a:t>
            </a:r>
            <a:r>
              <a:rPr lang="en-US" altLang="zh-CN" sz="2000" dirty="0" smtClean="0"/>
              <a:t>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in NPDCCH </a:t>
            </a:r>
            <a:r>
              <a:rPr lang="en-US" altLang="zh-CN" sz="2000" dirty="0" err="1" smtClean="0"/>
              <a:t>subframe</a:t>
            </a:r>
            <a:endParaRPr lang="en-US" altLang="zh-CN" sz="2000" dirty="0" smtClean="0"/>
          </a:p>
          <a:p>
            <a:r>
              <a:rPr lang="en-US" altLang="zh-CN" sz="2000" dirty="0" smtClean="0"/>
              <a:t>Apply [6dB]power boosting for NPDCCH;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Add a certain margin [5]dB on the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for NPDCCH, then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for NPDCCH is -113dBm/15kHz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Appendix: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NPDSCH case 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at repetition number 8 for NPDCCH: </a:t>
            </a:r>
            <a:r>
              <a:rPr lang="en-GB" altLang="zh-CN" sz="2000" dirty="0" smtClean="0"/>
              <a:t>7.4dB</a:t>
            </a: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for NPDSCH case 1: -6.7dB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gap between NPDCCH and NPDSCH about: 14dB</a:t>
            </a:r>
          </a:p>
          <a:p>
            <a:r>
              <a:rPr lang="en-US" altLang="zh-CN" sz="2000" dirty="0" smtClean="0"/>
              <a:t>Set -93dBm/15kHz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in NPDSCH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;</a:t>
            </a:r>
          </a:p>
          <a:p>
            <a:r>
              <a:rPr lang="en-US" altLang="zh-CN" sz="2000" dirty="0" smtClean="0"/>
              <a:t>Set [-107]</a:t>
            </a:r>
            <a:r>
              <a:rPr lang="en-US" altLang="zh-CN" sz="2000" dirty="0" err="1" smtClean="0"/>
              <a:t>dBm</a:t>
            </a:r>
            <a:r>
              <a:rPr lang="en-US" altLang="zh-CN" sz="2000" dirty="0" smtClean="0"/>
              <a:t>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in NPDCCH </a:t>
            </a:r>
            <a:r>
              <a:rPr lang="en-US" altLang="zh-CN" sz="2000" dirty="0" err="1" smtClean="0"/>
              <a:t>subframe</a:t>
            </a:r>
            <a:endParaRPr lang="en-US" altLang="zh-CN" sz="2000" dirty="0" smtClean="0"/>
          </a:p>
          <a:p>
            <a:r>
              <a:rPr lang="en-US" altLang="zh-CN" sz="2000" dirty="0" smtClean="0"/>
              <a:t>Apply [6dB]power boosting for NPDCCH;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Add a certain margin [5]dB on the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for NPDCCH, then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for NPDCCH is -112dBm/15kHz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Appendix: NPDSCH case 5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at repetition number 8 for NPDCCH: </a:t>
            </a:r>
            <a:r>
              <a:rPr lang="en-GB" altLang="zh-CN" sz="2000" dirty="0" smtClean="0"/>
              <a:t>6.2dB</a:t>
            </a: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for NPDSCH case 1: -13.4dB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SNR gap between NPDCCH and NPDSCH about: 20dB</a:t>
            </a:r>
          </a:p>
          <a:p>
            <a:r>
              <a:rPr lang="en-US" altLang="zh-CN" sz="2000" dirty="0" smtClean="0"/>
              <a:t>Set -93dBm/15kHz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in NPDSCH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;</a:t>
            </a:r>
          </a:p>
          <a:p>
            <a:r>
              <a:rPr lang="en-US" altLang="zh-CN" sz="2000" dirty="0" smtClean="0"/>
              <a:t>Set [-113]</a:t>
            </a:r>
            <a:r>
              <a:rPr lang="en-US" altLang="zh-CN" sz="2000" dirty="0" err="1" smtClean="0"/>
              <a:t>dBm</a:t>
            </a:r>
            <a:r>
              <a:rPr lang="en-US" altLang="zh-CN" sz="2000" dirty="0" smtClean="0"/>
              <a:t>/15kHz for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in NPDCCH </a:t>
            </a:r>
            <a:r>
              <a:rPr lang="en-US" altLang="zh-CN" sz="2000" dirty="0" err="1" smtClean="0"/>
              <a:t>subframe</a:t>
            </a:r>
            <a:endParaRPr lang="en-US" altLang="zh-CN" sz="2000" dirty="0" smtClean="0"/>
          </a:p>
          <a:p>
            <a:r>
              <a:rPr lang="en-US" altLang="zh-CN" sz="2000" dirty="0" smtClean="0"/>
              <a:t>Apply [6dB]power boosting for NPDCCH;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Add a certain margin [5]dB on the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for NPDCCH, then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for NPDCCH is -118dBm/15kHz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8003</TotalTime>
  <Words>614</Words>
  <Application>Microsoft Office PowerPoint</Application>
  <PresentationFormat>On-screen Show (4:3)</PresentationFormat>
  <Paragraphs>74</Paragraphs>
  <Slides>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</vt:lpstr>
      <vt:lpstr>3GPP TSG-RAN WG4 Meeting #80Bis                                                Ljubljana, Slovenia, 10-14, October, 2016</vt:lpstr>
      <vt:lpstr>Background</vt:lpstr>
      <vt:lpstr>NPDSCH case </vt:lpstr>
      <vt:lpstr>Appendix: NPDSCH case 1</vt:lpstr>
      <vt:lpstr>Appendix: NPDSCH case 2</vt:lpstr>
      <vt:lpstr>Appendix: NPDSCH case 3</vt:lpstr>
      <vt:lpstr>Appendix: NPDSCH case 4</vt:lpstr>
      <vt:lpstr>Appendix: NPDSCH case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711</cp:revision>
  <dcterms:created xsi:type="dcterms:W3CDTF">2016-01-12T08:39:50Z</dcterms:created>
  <dcterms:modified xsi:type="dcterms:W3CDTF">2016-10-13T13:10:26Z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1476337743</vt:lpwstr>
  </property>
</Properties>
</file>