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47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C919-6A2E-4F36-92DB-0829D87DAACC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34C7B-F50D-4762-985D-5FFB6B6CE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81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34C7B-F50D-4762-985D-5FFB6B6CEB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827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7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0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7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49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13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8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9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1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52DF7-474A-4EF3-A2ED-5C479B3BAC9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0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NPBCH </a:t>
            </a:r>
            <a:r>
              <a:rPr lang="en-US" sz="4000" dirty="0" smtClean="0"/>
              <a:t>Performance Requirements</a:t>
            </a:r>
            <a:endParaRPr lang="en-US" sz="4000" dirty="0"/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2895600" y="4277591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Intel, Qualcomm, Samsung, Ericsson, </a:t>
            </a:r>
            <a:r>
              <a:rPr lang="en-US" dirty="0" smtClean="0"/>
              <a:t>LGE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14385" y="17024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#80bis</a:t>
            </a:r>
          </a:p>
          <a:p>
            <a:pPr fontAlgn="base" hangingPunct="0"/>
            <a:r>
              <a:rPr kumimoji="1" lang="en-GB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10 - 14 Oct, 2016</a:t>
            </a:r>
            <a:endParaRPr kumimoji="1" lang="en-US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903475" y="309099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ea typeface="Batang" pitchFamily="18" charset="-127"/>
                <a:cs typeface="Times New Roman" pitchFamily="18" charset="0"/>
              </a:rPr>
              <a:t>R4-168737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39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In RAN4 #80, it was identified that Rel-13 NPBCH performance within 1-MIB TTI appeared not enough to achieve the given target SNRs.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RAN1 assumes a NB-</a:t>
            </a:r>
            <a:r>
              <a:rPr lang="en-US" dirty="0" err="1" smtClean="0"/>
              <a:t>IoT</a:t>
            </a:r>
            <a:r>
              <a:rPr lang="en-US" dirty="0" smtClean="0"/>
              <a:t> UE to try multiple N-MIB TTIs to acquire N-MIB information, accordingly RAN4 investigates the N-MIB acquisition time.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In RAN4 #80bis, RAN4 considers if the acquisition time is introduced as one of NPBCH test conditions to achieve the target SNRs.</a:t>
            </a:r>
          </a:p>
          <a:p>
            <a:pPr algn="just"/>
            <a:endParaRPr lang="en-US" dirty="0" smtClean="0"/>
          </a:p>
          <a:p>
            <a:pPr marL="0" indent="0" algn="just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823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N-MIB Acquisition Time 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Based on the study proposals in R4-167085, RAN4 </a:t>
            </a:r>
            <a:r>
              <a:rPr lang="en-US" sz="2400" dirty="0" smtClean="0"/>
              <a:t>observed the following based on simulation results in RAN4 80bis</a:t>
            </a:r>
          </a:p>
          <a:p>
            <a:pPr marL="685800" lvl="2">
              <a:spcBef>
                <a:spcPts val="1000"/>
              </a:spcBef>
            </a:pPr>
            <a:r>
              <a:rPr lang="en-US" dirty="0"/>
              <a:t>[6~10] TTIs of 640ms are required for N-MIB acquisition with target SNR = -12dB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 hangingPunct="0">
              <a:buNone/>
            </a:pPr>
            <a:endParaRPr lang="en-US" dirty="0" smtClean="0"/>
          </a:p>
          <a:p>
            <a:pPr hangingPunct="0"/>
            <a:endParaRPr lang="en-US" dirty="0" smtClean="0"/>
          </a:p>
          <a:p>
            <a:pPr hangingPunct="0"/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72399"/>
              </p:ext>
            </p:extLst>
          </p:nvPr>
        </p:nvGraphicFramePr>
        <p:xfrm>
          <a:off x="838200" y="3090704"/>
          <a:ext cx="10515597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290"/>
                <a:gridCol w="1079923"/>
                <a:gridCol w="988907"/>
                <a:gridCol w="1170939"/>
                <a:gridCol w="1079923"/>
                <a:gridCol w="1079923"/>
                <a:gridCol w="1079923"/>
                <a:gridCol w="1079923"/>
                <a:gridCol w="1079923"/>
                <a:gridCol w="1079923"/>
              </a:tblGrid>
              <a:tr h="41331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Test Case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E///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Samsung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Nokia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Intel </a:t>
                      </a:r>
                    </a:p>
                  </a:txBody>
                  <a:tcPr/>
                </a:tc>
              </a:tr>
              <a:tr h="65127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EPA-1Hz</a:t>
                      </a:r>
                    </a:p>
                    <a:p>
                      <a:r>
                        <a:rPr lang="en-US" sz="1200" baseline="0" dirty="0" smtClean="0"/>
                        <a:t>1X1</a:t>
                      </a:r>
                      <a:endParaRPr lang="en-US" sz="1200" dirty="0" smtClean="0"/>
                    </a:p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% BLER</a:t>
                      </a:r>
                      <a:endParaRPr 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-2.8dB (</a:t>
                      </a:r>
                      <a:r>
                        <a:rPr lang="en-US" sz="1200" dirty="0" smtClean="0"/>
                        <a:t>1TTI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4.5dB (1TTI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10.5dB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(10TTI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-5.1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-9.6 (2TTI)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-11.7dB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(3TTI)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7dB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-12.1(4TTI)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-12.5(5TTI)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-13.1(6TTI)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-2.1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-5.0 (2TTI)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-6.8 (3TTI)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3.3dB (1TTI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-4.5 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11.5 (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12.4 (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13.0 (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6TTI)</a:t>
                      </a:r>
                    </a:p>
                  </a:txBody>
                  <a:tcPr/>
                </a:tc>
              </a:tr>
              <a:tr h="63745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EPA-1Hz</a:t>
                      </a:r>
                    </a:p>
                    <a:p>
                      <a:r>
                        <a:rPr lang="en-US" sz="1200" baseline="0" dirty="0" smtClean="0"/>
                        <a:t>2X1</a:t>
                      </a:r>
                      <a:endParaRPr lang="en-US" sz="1200" dirty="0" smtClean="0"/>
                    </a:p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% BLER</a:t>
                      </a:r>
                      <a:endParaRPr 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-6dB (</a:t>
                      </a:r>
                      <a:r>
                        <a:rPr lang="en-US" sz="1200" dirty="0" smtClean="0"/>
                        <a:t>1TTI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7.5dB (1TTI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12.1dB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(10TTI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8.2dB (1TTI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12.4dB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(4TTI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-8.5 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-12.5(4TTI)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-12.7(5TTI)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-13.1(6TTI)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-5.8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-7.9 (2TTI)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-9.7 (3TTI)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6.1dB (1TTI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6.6dB (1TTI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-8.0 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12.5 (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13.0 (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13.5 (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6TTI)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499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WF on NPBCH Performance Requirement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sz="2400" dirty="0" smtClean="0"/>
              <a:t>NPBCH BLER </a:t>
            </a:r>
            <a:r>
              <a:rPr lang="en-GB" sz="2400" dirty="0"/>
              <a:t>target is </a:t>
            </a:r>
            <a:r>
              <a:rPr lang="en-GB" sz="2400" dirty="0" smtClean="0"/>
              <a:t>1%</a:t>
            </a:r>
          </a:p>
          <a:p>
            <a:pPr hangingPunct="0"/>
            <a:r>
              <a:rPr lang="en-US" sz="2400" dirty="0"/>
              <a:t>NPBCH </a:t>
            </a:r>
            <a:r>
              <a:rPr lang="en-US" sz="2400" dirty="0" err="1" smtClean="0"/>
              <a:t>demod</a:t>
            </a:r>
            <a:r>
              <a:rPr lang="en-US" sz="2400" dirty="0" smtClean="0"/>
              <a:t> performance requirement should achieve </a:t>
            </a:r>
            <a:r>
              <a:rPr lang="en-US" sz="2400" dirty="0"/>
              <a:t>the target </a:t>
            </a:r>
            <a:r>
              <a:rPr lang="en-US" sz="2400" dirty="0" smtClean="0"/>
              <a:t>SNR (-12dB)</a:t>
            </a:r>
            <a:endParaRPr lang="en-US" sz="2400" dirty="0"/>
          </a:p>
          <a:p>
            <a:pPr hangingPunct="0"/>
            <a:r>
              <a:rPr lang="en-GB" sz="2400" dirty="0" smtClean="0"/>
              <a:t>N-MIB </a:t>
            </a:r>
            <a:r>
              <a:rPr lang="en-GB" sz="2400" dirty="0"/>
              <a:t>acquisition time is </a:t>
            </a:r>
            <a:r>
              <a:rPr lang="en-GB" sz="2400" dirty="0" smtClean="0"/>
              <a:t>taken into account </a:t>
            </a:r>
            <a:r>
              <a:rPr lang="en-US" sz="2400" dirty="0" smtClean="0"/>
              <a:t>for the NPBCH </a:t>
            </a:r>
            <a:r>
              <a:rPr lang="en-US" sz="2400" dirty="0" err="1" smtClean="0"/>
              <a:t>demod</a:t>
            </a:r>
            <a:r>
              <a:rPr lang="en-US" sz="2400" dirty="0" smtClean="0"/>
              <a:t> performance requirement at the target SNR.</a:t>
            </a:r>
            <a:endParaRPr lang="en-GB" sz="2400" dirty="0" smtClean="0"/>
          </a:p>
          <a:p>
            <a:pPr lvl="2" hangingPunct="0"/>
            <a:r>
              <a:rPr lang="en-US" sz="1800" dirty="0" smtClean="0"/>
              <a:t>The </a:t>
            </a:r>
            <a:r>
              <a:rPr lang="en-GB" sz="1800" dirty="0" smtClean="0"/>
              <a:t>N-MIB acquisition time</a:t>
            </a:r>
            <a:r>
              <a:rPr lang="en-US" sz="1800" dirty="0" smtClean="0"/>
              <a:t> length</a:t>
            </a:r>
            <a:r>
              <a:rPr lang="en-US" sz="1800" dirty="0"/>
              <a:t>, </a:t>
            </a:r>
            <a:r>
              <a:rPr lang="en-US" sz="1800" dirty="0" smtClean="0"/>
              <a:t>‘W’, </a:t>
            </a:r>
            <a:r>
              <a:rPr lang="en-US" sz="1800" dirty="0"/>
              <a:t>is </a:t>
            </a:r>
            <a:r>
              <a:rPr lang="en-US" sz="1800" dirty="0" smtClean="0"/>
              <a:t>selected </a:t>
            </a:r>
            <a:r>
              <a:rPr lang="en-US" sz="1800" dirty="0"/>
              <a:t>in integer steps of </a:t>
            </a:r>
            <a:r>
              <a:rPr lang="en-US" sz="1800" dirty="0" smtClean="0"/>
              <a:t>640ms (see page 3)</a:t>
            </a:r>
            <a:endParaRPr lang="en-US" sz="1800" dirty="0"/>
          </a:p>
          <a:p>
            <a:pPr lvl="2" hangingPunct="0"/>
            <a:r>
              <a:rPr lang="en-US" sz="1800" dirty="0" smtClean="0"/>
              <a:t>The pm-bch is defined for each NPBCH decoding attempt within ‘W’</a:t>
            </a:r>
          </a:p>
          <a:p>
            <a:pPr lvl="2" hangingPunct="0"/>
            <a:r>
              <a:rPr lang="en-GB" sz="1800" dirty="0"/>
              <a:t>The receiver characteristics of NPBCH for UEs supporting coverage enhancement are determined by the probability of miss-detection of the NPBCH (Pm-bch), which is defined </a:t>
            </a:r>
            <a:r>
              <a:rPr lang="en-GB" sz="1800" dirty="0" smtClean="0"/>
              <a:t>as</a:t>
            </a:r>
          </a:p>
          <a:p>
            <a:pPr lvl="2" hangingPunct="0"/>
            <a:endParaRPr lang="en-GB" sz="1800" dirty="0" smtClean="0"/>
          </a:p>
          <a:p>
            <a:pPr lvl="2" hangingPunct="0"/>
            <a:endParaRPr lang="en-GB" sz="1800" dirty="0"/>
          </a:p>
          <a:p>
            <a:pPr lvl="3" hangingPunct="0"/>
            <a:r>
              <a:rPr lang="en-GB" sz="1600" dirty="0" smtClean="0"/>
              <a:t>Where </a:t>
            </a:r>
            <a:r>
              <a:rPr lang="en-GB" sz="1600" dirty="0"/>
              <a:t>A is the number of keep trying intervals with at least one successfully decoded N-MIB PDU and B is the total number of keep trying intervals.</a:t>
            </a:r>
          </a:p>
          <a:p>
            <a:pPr lvl="2" hangingPunct="0"/>
            <a:r>
              <a:rPr lang="en-US" sz="1800" dirty="0" smtClean="0"/>
              <a:t>‘</a:t>
            </a:r>
            <a:r>
              <a:rPr lang="en-US" sz="1800" dirty="0"/>
              <a:t>W’ </a:t>
            </a:r>
            <a:r>
              <a:rPr lang="en-US" sz="1800" dirty="0" smtClean="0"/>
              <a:t>value is </a:t>
            </a:r>
            <a:r>
              <a:rPr lang="en-US" sz="1800" dirty="0"/>
              <a:t>determined </a:t>
            </a:r>
            <a:r>
              <a:rPr lang="en-US" sz="1800" dirty="0" smtClean="0"/>
              <a:t>based on the results with RF impairments</a:t>
            </a:r>
          </a:p>
          <a:p>
            <a:pPr hangingPunct="0"/>
            <a:r>
              <a:rPr lang="en-US" sz="2400" dirty="0" smtClean="0"/>
              <a:t>Companies </a:t>
            </a:r>
            <a:r>
              <a:rPr lang="en-US" sz="2400" dirty="0"/>
              <a:t>are encouraged to bring simulation and impairments results for NPBCH to </a:t>
            </a:r>
            <a:r>
              <a:rPr lang="en-US" sz="2400" dirty="0" smtClean="0"/>
              <a:t>derive the SNR requirements and ‘</a:t>
            </a:r>
            <a:r>
              <a:rPr lang="en-US" sz="2400" dirty="0"/>
              <a:t>W’ value in RAN4 #</a:t>
            </a:r>
            <a:r>
              <a:rPr lang="en-US" sz="2400" dirty="0" smtClean="0"/>
              <a:t>81.</a:t>
            </a: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870" y="4325385"/>
            <a:ext cx="970461" cy="4185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8690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509</Words>
  <Application>Microsoft Office PowerPoint</Application>
  <PresentationFormat>Widescreen</PresentationFormat>
  <Paragraphs>100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宋体</vt:lpstr>
      <vt:lpstr>Arial</vt:lpstr>
      <vt:lpstr>Calibri</vt:lpstr>
      <vt:lpstr>Calibri Light</vt:lpstr>
      <vt:lpstr>Times New Roman</vt:lpstr>
      <vt:lpstr>Office Theme</vt:lpstr>
      <vt:lpstr>Way forward on NPBCH Performance Requirements</vt:lpstr>
      <vt:lpstr>Background</vt:lpstr>
      <vt:lpstr>N-MIB Acquisition Time Observations</vt:lpstr>
      <vt:lpstr>WF on NPBCH Performance Requirement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MIB acquisition delay</dc:title>
  <dc:creator>Sahai, Achaleshwar</dc:creator>
  <cp:keywords>CTPClassification=CTP_PUBLIC:VisualMarkings=</cp:keywords>
  <cp:lastModifiedBy>Intel user</cp:lastModifiedBy>
  <cp:revision>56</cp:revision>
  <dcterms:created xsi:type="dcterms:W3CDTF">2016-08-25T16:07:43Z</dcterms:created>
  <dcterms:modified xsi:type="dcterms:W3CDTF">2016-10-12T14:10:08Z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8706d042-1e6c-44d2-9f30-6f7cc935c880</vt:lpwstr>
  </property>
  <property fmtid="{D5CDD505-2E9C-101B-9397-08002B2CF9AE}" pid="3" name="CTP_TimeStamp">
    <vt:lpwstr>2016-10-12 14:10:07Z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