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measurement gap enhancement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</a:t>
            </a:r>
            <a:r>
              <a:rPr lang="en-US" dirty="0" smtClean="0"/>
              <a:t>, Nokia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ea typeface="SimSun" panose="02010600030101010101" pitchFamily="2" charset="-122"/>
              </a:rPr>
              <a:t>3GPP TSG-RAN WG4 Meeting #80bis                                                  </a:t>
            </a:r>
            <a:r>
              <a:rPr lang="en-US" altLang="sv-SE" b="1" dirty="0" smtClean="0">
                <a:ea typeface="SimSun" panose="02010600030101010101" pitchFamily="2" charset="-122"/>
              </a:rPr>
              <a:t>                                                                  R4-167265</a:t>
            </a:r>
            <a:endParaRPr lang="en-US" altLang="sv-SE" b="1" dirty="0">
              <a:ea typeface="SimSun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b="1" dirty="0">
                <a:ea typeface="SimSun" panose="02010600030101010101" pitchFamily="2" charset="-122"/>
              </a:rPr>
              <a:t>Ljubljana, </a:t>
            </a:r>
            <a:r>
              <a:rPr lang="en-US" altLang="sv-SE" b="1" dirty="0" err="1">
                <a:ea typeface="SimSun" panose="02010600030101010101" pitchFamily="2" charset="-122"/>
              </a:rPr>
              <a:t>Slovenija</a:t>
            </a:r>
            <a:r>
              <a:rPr lang="en-US" altLang="sv-SE" b="1" dirty="0">
                <a:ea typeface="SimSun" panose="02010600030101010101" pitchFamily="2" charset="-122"/>
              </a:rPr>
              <a:t>, 10th – 14th October 2016</a:t>
            </a:r>
            <a:endParaRPr lang="sv-SE" altLang="sv-SE" b="1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Shorter MGL for synchronous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90767"/>
          </a:xfrm>
        </p:spPr>
        <p:txBody>
          <a:bodyPr>
            <a:normAutofit/>
          </a:bodyPr>
          <a:lstStyle/>
          <a:p>
            <a:r>
              <a:rPr lang="en-US" dirty="0" smtClean="0"/>
              <a:t>Two Shorter MGL based gap pattern configurations are introduced</a:t>
            </a:r>
            <a:endParaRPr lang="en-US" dirty="0"/>
          </a:p>
          <a:p>
            <a:pPr lvl="1"/>
            <a:r>
              <a:rPr lang="en-US" dirty="0" smtClean="0"/>
              <a:t>MGL=3ms</a:t>
            </a:r>
          </a:p>
          <a:p>
            <a:pPr lvl="1"/>
            <a:r>
              <a:rPr lang="en-US" dirty="0" smtClean="0"/>
              <a:t>MGRP</a:t>
            </a:r>
            <a:r>
              <a:rPr lang="en-US" dirty="0"/>
              <a:t>: 40ms and 80ms</a:t>
            </a:r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54545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Shorter MGL for synchronous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94304"/>
            <a:ext cx="10515600" cy="2090767"/>
          </a:xfrm>
        </p:spPr>
        <p:txBody>
          <a:bodyPr>
            <a:normAutofit/>
          </a:bodyPr>
          <a:lstStyle/>
          <a:p>
            <a:pPr lvl="0"/>
            <a:r>
              <a:rPr lang="en-GB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</a:t>
            </a:r>
            <a:r>
              <a:rPr lang="en-GB" alt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8.1.2.1-1: Gap Pattern Configurations supported by the </a:t>
            </a:r>
            <a:r>
              <a:rPr lang="en-GB" alt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UE can be updated as</a:t>
            </a:r>
            <a:endParaRPr lang="en-US" altLang="en-US" sz="1800" dirty="0"/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000619"/>
              </p:ext>
            </p:extLst>
          </p:nvPr>
        </p:nvGraphicFramePr>
        <p:xfrm>
          <a:off x="681486" y="2134797"/>
          <a:ext cx="10558734" cy="35395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4619"/>
                <a:gridCol w="1406106"/>
                <a:gridCol w="1311215"/>
                <a:gridCol w="3390181"/>
                <a:gridCol w="3726613"/>
              </a:tblGrid>
              <a:tr h="12359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Gap Pattern Id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Measurement Gap Length (MGL, ms)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Measurement Gap Repetition Period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(MGRP, </a:t>
                      </a:r>
                      <a:r>
                        <a:rPr lang="en-GB" sz="1400" dirty="0" err="1">
                          <a:effectLst/>
                        </a:rPr>
                        <a:t>ms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Minimum available time for inter-frequency and inter-RAT measurements during 480ms period</a:t>
                      </a:r>
                      <a:endParaRPr lang="en-US" sz="1400" dirty="0">
                        <a:effectLst/>
                      </a:endParaRPr>
                    </a:p>
                    <a:p>
                      <a:pPr marL="720725" marR="0" indent="-18034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(Tinter1, </a:t>
                      </a:r>
                      <a:r>
                        <a:rPr lang="en-GB" sz="1400" dirty="0" err="1">
                          <a:effectLst/>
                        </a:rPr>
                        <a:t>ms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Measurement Purpose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4095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dirty="0"/>
                        <a:t>0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/>
                        <a:t>6</a:t>
                      </a:r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/>
                        <a:t>40</a:t>
                      </a:r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/>
                        <a:t>60</a:t>
                      </a:r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/>
                        <a:t>Inter-Frequency E-UTRAN FDD and TDD, UTRAN FDD, GERAN, LCR TDD, HRPD, CDMA2000 1x</a:t>
                      </a:r>
                      <a:endParaRPr lang="en-US" sz="1400"/>
                    </a:p>
                  </a:txBody>
                  <a:tcPr marL="68580" marR="68580" marT="0" marB="0"/>
                </a:tc>
              </a:tr>
              <a:tr h="6179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dirty="0"/>
                        <a:t>1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/>
                        <a:t>6</a:t>
                      </a:r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/>
                        <a:t>80</a:t>
                      </a:r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/>
                        <a:t>30</a:t>
                      </a:r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/>
                        <a:t>Inter-Frequency E-UTRAN FDD and TDD, UTRAN FDD, GERAN, LCR TDD, HRPD, CDMA2000 1x</a:t>
                      </a:r>
                      <a:endParaRPr lang="en-US" sz="1400"/>
                    </a:p>
                  </a:txBody>
                  <a:tcPr marL="68580" marR="68580" marT="0" marB="0"/>
                </a:tc>
              </a:tr>
              <a:tr h="6179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/>
                        <a:t>2</a:t>
                      </a:r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dirty="0" smtClean="0"/>
                        <a:t>3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/>
                        <a:t>40</a:t>
                      </a:r>
                      <a:endParaRPr lang="en-US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dirty="0" smtClean="0"/>
                        <a:t>24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/>
                        <a:t>Inter-Frequency E-UTRAN FDD and TDD for cells with time difference according to section TBD</a:t>
                      </a:r>
                      <a:endParaRPr lang="en-US" sz="1400"/>
                    </a:p>
                  </a:txBody>
                  <a:tcPr marL="68580" marR="68580" marT="0" marB="0"/>
                </a:tc>
              </a:tr>
              <a:tr h="3595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dirty="0"/>
                        <a:t>3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dirty="0" smtClean="0"/>
                        <a:t>3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dirty="0"/>
                        <a:t>80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dirty="0" smtClean="0"/>
                        <a:t>12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/>
                        <a:t>Inter-Frequency E-UTRAN FDD and TDD for cells with time difference according to section TBD</a:t>
                      </a:r>
                      <a:endParaRPr lang="en-US" sz="1400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5812616"/>
            <a:ext cx="10515600" cy="209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30834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Per CC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gaps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 is FFS on how to capture the case when no measurement gap is configured on CC</a:t>
            </a:r>
            <a:r>
              <a:rPr lang="en-US" altLang="en-US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fi-FI" altLang="en-US" sz="2000" dirty="0" smtClean="0"/>
          </a:p>
          <a:p>
            <a:r>
              <a:rPr lang="fi-FI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Decision on new gap pattern is made in RAN4#81</a:t>
            </a:r>
          </a:p>
          <a:p>
            <a:pPr lvl="1"/>
            <a:r>
              <a:rPr lang="fi-FI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Non-uniform gap pattern</a:t>
            </a:r>
          </a:p>
          <a:p>
            <a:pPr lvl="1"/>
            <a:r>
              <a:rPr lang="fi-FI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Uniform gap pattern </a:t>
            </a:r>
            <a:r>
              <a:rPr lang="fi-FI" altLang="en-US" smtClean="0">
                <a:latin typeface="Arial" panose="020B0604020202020204" pitchFamily="34" charset="0"/>
                <a:cs typeface="Arial" panose="020B0604020202020204" pitchFamily="34" charset="0"/>
              </a:rPr>
              <a:t>with MGRP&gt;80ms</a:t>
            </a:r>
            <a:endParaRPr lang="fi-FI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i-FI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Companies</a:t>
            </a:r>
            <a:r>
              <a:rPr lang="fi-FI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fi-FI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encouraged</a:t>
            </a:r>
            <a:r>
              <a:rPr lang="fi-FI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i-FI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provide</a:t>
            </a:r>
            <a:r>
              <a:rPr lang="fi-FI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input on </a:t>
            </a:r>
            <a:r>
              <a:rPr lang="fi-FI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lang="fi-FI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i-FI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capture</a:t>
            </a:r>
            <a:r>
              <a:rPr lang="fi-FI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parallel</a:t>
            </a:r>
            <a:r>
              <a:rPr lang="fi-FI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measurement</a:t>
            </a:r>
            <a:r>
              <a:rPr lang="fi-FI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i-FI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029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3311</TotalTime>
  <Words>233</Words>
  <Application>Microsoft Office PowerPoint</Application>
  <PresentationFormat>Widescreen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Times New Roman</vt:lpstr>
      <vt:lpstr>Office Theme</vt:lpstr>
      <vt:lpstr>WF on measurement gap enhancement</vt:lpstr>
      <vt:lpstr>Shorter MGL for synchronous operations</vt:lpstr>
      <vt:lpstr>Shorter MGL for synchronous operations</vt:lpstr>
      <vt:lpstr>Per CC measurement gaps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Tang, Yang</dc:creator>
  <cp:lastModifiedBy>Tang, Yang</cp:lastModifiedBy>
  <cp:revision>91</cp:revision>
  <dcterms:created xsi:type="dcterms:W3CDTF">2016-04-13T15:12:29Z</dcterms:created>
  <dcterms:modified xsi:type="dcterms:W3CDTF">2016-10-14T11:51:33Z</dcterms:modified>
</cp:coreProperties>
</file>