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2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Way Forward on</a:t>
            </a:r>
            <a:r>
              <a:rPr lang="en-GB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GB" altLang="zh-CN" sz="4000" b="1" dirty="0" smtClean="0"/>
              <a:t>Testability</a:t>
            </a:r>
            <a:endParaRPr lang="zh-CN" altLang="en-US" sz="4000" dirty="0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Intel Corporation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#80	                                                                    </a:t>
            </a:r>
            <a:r>
              <a:rPr lang="en-GB" altLang="zh-CN" sz="1800" b="1" dirty="0" smtClean="0"/>
              <a:t>R4-167126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Gothenburg, Sweden, 22-26 August,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Discussions on NR testability have progressed in RAN4</a:t>
            </a:r>
          </a:p>
          <a:p>
            <a:pPr eaLnBrk="1" hangingPunct="1"/>
            <a:r>
              <a:rPr lang="en-US" altLang="zh-CN" sz="2800" smtClean="0"/>
              <a:t>References: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003594"/>
              </p:ext>
            </p:extLst>
          </p:nvPr>
        </p:nvGraphicFramePr>
        <p:xfrm>
          <a:off x="1116013" y="3141663"/>
          <a:ext cx="7216775" cy="2124748"/>
        </p:xfrm>
        <a:graphic>
          <a:graphicData uri="http://schemas.openxmlformats.org/drawingml/2006/table">
            <a:tbl>
              <a:tblPr/>
              <a:tblGrid>
                <a:gridCol w="811163"/>
                <a:gridCol w="4608228"/>
                <a:gridCol w="1797384"/>
              </a:tblGrid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#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R4-164984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On the definition of RF conformance measurement reference points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R4-165050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Testability considerations for NR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Intel Corporation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R4-165066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Necessity of consideration of both requirements and testability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NTT DOCOMO INC,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Anritsu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1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R4-165126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Considerations on NR RRM testing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1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R4-165257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On UE RF high frequency testability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R4-165772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UE Conformance Testing for mmWave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R4-166056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Discussion on the testability of NR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1200" b="0" i="0" u="none" strike="noStrike" dirty="0" err="1"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R4-165064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Consideration on RAN4 NR SI work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NTT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Docomo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Agreements (1)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Below a certain frequency threshold, such as [6 GHz], the UE testing setup can be reused from LTE</a:t>
            </a: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General test methodology definition is needed for NR with the following aspects: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For BS and UE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Covering RF, RRM, Demodulation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Study how to control the device during test</a:t>
            </a:r>
          </a:p>
          <a:p>
            <a:pPr eaLnBrk="1" hangingPunct="1"/>
            <a:r>
              <a:rPr lang="en-US" sz="1800" dirty="0" smtClean="0"/>
              <a:t>For each aspect above, identify parameters which will require a testing setup</a:t>
            </a:r>
            <a:endParaRPr lang="en-GB" altLang="en-US" sz="18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A study whether NR requirements can be tested with OTA based method or not is needed, capturing:</a:t>
            </a:r>
          </a:p>
          <a:p>
            <a:pPr lvl="1" eaLnBrk="1" hangingPunct="1"/>
            <a:r>
              <a:rPr lang="en-GB" altLang="en-US" sz="1600" dirty="0">
                <a:ea typeface="宋体" panose="02010600030101010101" pitchFamily="2" charset="-122"/>
              </a:rPr>
              <a:t>Selected test methods and associated </a:t>
            </a:r>
            <a:r>
              <a:rPr lang="en-GB" altLang="en-US" sz="1600" dirty="0" smtClean="0">
                <a:ea typeface="宋体" panose="02010600030101010101" pitchFamily="2" charset="-122"/>
              </a:rPr>
              <a:t>constraints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Reasons why the test methods are feasible</a:t>
            </a:r>
          </a:p>
          <a:p>
            <a:pPr lvl="1" eaLnBrk="1" hangingPunct="1"/>
            <a:r>
              <a:rPr lang="en-US" altLang="en-US" sz="1600" dirty="0" smtClean="0">
                <a:ea typeface="宋体" panose="02010600030101010101" pitchFamily="2" charset="-122"/>
              </a:rPr>
              <a:t>An evaluation of the consistency across the measured requirements with expected relationships (e.g. REFSENS and blocking, etc.)</a:t>
            </a:r>
            <a:endParaRPr lang="en-GB" altLang="en-US" sz="16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The following potential recommendation to RAN Plenary, with the final decision to be confirmed during RAN #73, is suggested for further discussion: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A new TR is needed as a container of NR testability agreements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Agreements (2)</a:t>
            </a:r>
            <a:endParaRPr lang="zh-CN" altLang="en-US" dirty="0" smtClean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r>
              <a:rPr lang="en-GB" altLang="en-US" sz="1800" dirty="0" smtClean="0"/>
              <a:t>UE RF testability</a:t>
            </a:r>
          </a:p>
          <a:p>
            <a:pPr lvl="1"/>
            <a:r>
              <a:rPr lang="en-GB" altLang="en-US" sz="1600" dirty="0" smtClean="0"/>
              <a:t>Potential testing setups need to be identified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UE RRM testability</a:t>
            </a:r>
          </a:p>
          <a:p>
            <a:pPr lvl="1"/>
            <a:r>
              <a:rPr lang="en-GB" altLang="en-US" sz="1600" dirty="0" smtClean="0"/>
              <a:t>Potential testing setups and channel models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UE Demodulation testability</a:t>
            </a:r>
          </a:p>
          <a:p>
            <a:pPr lvl="1"/>
            <a:r>
              <a:rPr lang="en-GB" altLang="en-US" sz="1600" dirty="0" smtClean="0"/>
              <a:t>Potential testing setups and channel models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Study if a subset of tests that can be shifted to be tested at low frequency utilizing the legacy LTE test setup</a:t>
            </a:r>
          </a:p>
          <a:p>
            <a:pPr lvl="1"/>
            <a:r>
              <a:rPr lang="en-US" sz="1600" dirty="0" smtClean="0"/>
              <a:t>Identify areas of test that will be new to NR that may fall between traditional RRM and </a:t>
            </a:r>
            <a:r>
              <a:rPr lang="en-US" sz="1600" dirty="0" err="1" smtClean="0"/>
              <a:t>demod</a:t>
            </a:r>
            <a:r>
              <a:rPr lang="en-US" sz="1600" dirty="0" smtClean="0"/>
              <a:t> tests</a:t>
            </a:r>
            <a:endParaRPr lang="en-GB" altLang="en-US" sz="1600" dirty="0" smtClean="0"/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Agreements (3)</a:t>
            </a:r>
            <a:endParaRPr lang="zh-CN" altLang="en-US" smtClean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 dirty="0" smtClean="0"/>
              <a:t>BS RF testability</a:t>
            </a:r>
          </a:p>
          <a:p>
            <a:pPr lvl="1"/>
            <a:r>
              <a:rPr lang="en-GB" altLang="en-US" sz="1600" dirty="0" smtClean="0"/>
              <a:t>For EIRP and EIS, testing setup definition based on AAS specification </a:t>
            </a:r>
            <a:r>
              <a:rPr lang="en-GB" altLang="en-US" sz="1600" strike="sngStrike" dirty="0" smtClean="0"/>
              <a:t>[TS 37.145] </a:t>
            </a:r>
            <a:r>
              <a:rPr lang="en-GB" altLang="en-US" sz="1600" dirty="0" smtClean="0"/>
              <a:t>as a baseline</a:t>
            </a:r>
          </a:p>
          <a:p>
            <a:pPr lvl="2"/>
            <a:r>
              <a:rPr lang="en-US" altLang="en-US" sz="1200" dirty="0" smtClean="0"/>
              <a:t>AAS core spec is 37.105</a:t>
            </a:r>
          </a:p>
          <a:p>
            <a:pPr lvl="2"/>
            <a:r>
              <a:rPr lang="en-US" altLang="en-US" sz="1200" dirty="0" smtClean="0"/>
              <a:t>conformance (OTA) is 37.145 part 2</a:t>
            </a:r>
          </a:p>
          <a:p>
            <a:pPr lvl="2"/>
            <a:r>
              <a:rPr lang="en-US" altLang="en-US" sz="1200" dirty="0" smtClean="0"/>
              <a:t>EIRP and EIS are declared parameters (REL13) </a:t>
            </a:r>
            <a:r>
              <a:rPr lang="en-US" altLang="en-US" sz="1200" i="1" dirty="0" smtClean="0"/>
              <a:t>(the requirement being to meet the declarations</a:t>
            </a:r>
            <a:r>
              <a:rPr lang="en-US" altLang="en-US" sz="1200" dirty="0" smtClean="0"/>
              <a:t>)  and currently </a:t>
            </a:r>
            <a:r>
              <a:rPr lang="en-US" altLang="en-US" sz="1200" i="1" dirty="0" smtClean="0"/>
              <a:t>are additions to rather than replacements for </a:t>
            </a:r>
            <a:r>
              <a:rPr lang="en-US" altLang="en-US" sz="1200" dirty="0" smtClean="0"/>
              <a:t>existing conducted requirements</a:t>
            </a:r>
            <a:endParaRPr lang="en-GB" altLang="en-US" sz="1200" dirty="0" smtClean="0"/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BS RRM testability</a:t>
            </a:r>
          </a:p>
          <a:p>
            <a:pPr lvl="1"/>
            <a:r>
              <a:rPr lang="en-GB" altLang="en-US" sz="1600" dirty="0" smtClean="0"/>
              <a:t>The purpose and scope of BS RRM testing approaches should be discussed</a:t>
            </a:r>
          </a:p>
          <a:p>
            <a:pPr lvl="1"/>
            <a:r>
              <a:rPr lang="en-GB" altLang="en-US" sz="1600" dirty="0" smtClean="0"/>
              <a:t>Potential testing setups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BS Demodulation testability</a:t>
            </a:r>
          </a:p>
          <a:p>
            <a:pPr lvl="1"/>
            <a:r>
              <a:rPr lang="en-GB" altLang="en-US" sz="1600" dirty="0" smtClean="0"/>
              <a:t>The purpose and scope of BS demodulation testing approaches should be discussed</a:t>
            </a:r>
          </a:p>
          <a:p>
            <a:pPr lvl="1"/>
            <a:r>
              <a:rPr lang="en-GB" altLang="en-US" sz="1600" dirty="0" smtClean="0"/>
              <a:t>Potential testing setups to capture the scope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  <a:endParaRPr lang="en-GB" alt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13776</TotalTime>
  <Words>530</Words>
  <Application>Microsoft Office PowerPoint</Application>
  <PresentationFormat>On-screen Show (4:3)</PresentationFormat>
  <Paragraphs>79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SimSun</vt:lpstr>
      <vt:lpstr>Arial</vt:lpstr>
      <vt:lpstr>Calibri</vt:lpstr>
      <vt:lpstr>Office 主题</vt:lpstr>
      <vt:lpstr>Way Forward on Testability</vt:lpstr>
      <vt:lpstr>Background</vt:lpstr>
      <vt:lpstr>Agreements (1)</vt:lpstr>
      <vt:lpstr>Agreements (2)</vt:lpstr>
      <vt:lpstr>Agreements (3)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278</cp:revision>
  <dcterms:created xsi:type="dcterms:W3CDTF">2016-04-12T20:58:18Z</dcterms:created>
  <dcterms:modified xsi:type="dcterms:W3CDTF">2016-08-26T10:11:23Z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2016-08-26 10:11:23Z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