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4" r:id="rId5"/>
    <p:sldId id="267" r:id="rId6"/>
    <p:sldId id="268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4" autoAdjust="0"/>
    <p:restoredTop sz="95405" autoAdjust="0"/>
  </p:normalViewPr>
  <p:slideViewPr>
    <p:cSldViewPr snapToGrid="0">
      <p:cViewPr varScale="1">
        <p:scale>
          <a:sx n="89" d="100"/>
          <a:sy n="89" d="100"/>
        </p:scale>
        <p:origin x="79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 smtClean="0"/>
              <a:t>eMTC</a:t>
            </a:r>
            <a:r>
              <a:rPr lang="en-US" sz="4000" dirty="0" smtClean="0"/>
              <a:t> </a:t>
            </a:r>
            <a:r>
              <a:rPr lang="en-US" sz="4000" dirty="0" err="1" smtClean="0"/>
              <a:t>CEMode</a:t>
            </a:r>
            <a:r>
              <a:rPr lang="en-US" sz="4000" dirty="0" smtClean="0"/>
              <a:t> B </a:t>
            </a:r>
            <a:r>
              <a:rPr lang="en-US" altLang="zh-CN" sz="4000" dirty="0" smtClean="0"/>
              <a:t>RLM </a:t>
            </a:r>
            <a:r>
              <a:rPr lang="en-US" sz="4000" dirty="0" smtClean="0"/>
              <a:t>test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</a:t>
            </a:r>
            <a:r>
              <a:rPr lang="en-US" altLang="ja-JP" sz="2400" dirty="0" smtClean="0">
                <a:ea typeface="MS PGothic" pitchFamily="34" charset="-128"/>
              </a:rPr>
              <a:t>Qualcomm</a:t>
            </a:r>
            <a:r>
              <a:rPr lang="en-US" altLang="ja-JP" sz="2400" smtClean="0">
                <a:ea typeface="MS PGothic" pitchFamily="34" charset="-128"/>
              </a:rPr>
              <a:t>, Ericsson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R4-167030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#80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err="1">
                <a:solidFill>
                  <a:srgbClr val="000000"/>
                </a:solidFill>
                <a:ea typeface="SimSun" pitchFamily="2" charset="-122"/>
              </a:rPr>
              <a:t>Gothenburg</a:t>
            </a:r>
            <a:r>
              <a:rPr lang="de-DE" altLang="zh-CN" b="1" dirty="0">
                <a:solidFill>
                  <a:srgbClr val="000000"/>
                </a:solidFill>
                <a:ea typeface="SimSun" pitchFamily="2" charset="-122"/>
              </a:rPr>
              <a:t>, </a:t>
            </a:r>
            <a:r>
              <a:rPr lang="de-DE" altLang="zh-CN" b="1" dirty="0" err="1">
                <a:solidFill>
                  <a:srgbClr val="000000"/>
                </a:solidFill>
                <a:ea typeface="SimSun" pitchFamily="2" charset="-122"/>
              </a:rPr>
              <a:t>Sweden</a:t>
            </a:r>
            <a:r>
              <a:rPr lang="de-DE" altLang="zh-CN" b="1" dirty="0">
                <a:solidFill>
                  <a:srgbClr val="000000"/>
                </a:solidFill>
                <a:ea typeface="SimSun" pitchFamily="2" charset="-122"/>
              </a:rPr>
              <a:t>, 22 - 26 Aug, </a:t>
            </a:r>
            <a:r>
              <a:rPr lang="de-DE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  <a:endParaRPr lang="es-ES" altLang="zh-CN" b="1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Item: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6.2.1.1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test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The </a:t>
            </a:r>
            <a:r>
              <a:rPr lang="en-US" altLang="zh-CN" dirty="0" smtClean="0"/>
              <a:t>combination of aggregation level and repetition (AL,R) used for the hypothetic MPDCCH transmission is</a:t>
            </a:r>
          </a:p>
          <a:p>
            <a:pPr lvl="1" hangingPunct="0"/>
            <a:r>
              <a:rPr lang="en-US" altLang="zh-CN" dirty="0" smtClean="0"/>
              <a:t>Set 1: (24, 256) for </a:t>
            </a:r>
            <a:r>
              <a:rPr lang="en-US" altLang="zh-CN" dirty="0" err="1" smtClean="0"/>
              <a:t>Qout</a:t>
            </a:r>
            <a:r>
              <a:rPr lang="en-US" altLang="zh-CN" dirty="0"/>
              <a:t> </a:t>
            </a:r>
            <a:r>
              <a:rPr lang="en-US" altLang="zh-CN" dirty="0" smtClean="0"/>
              <a:t>and (8,128) for Qin for </a:t>
            </a:r>
            <a:r>
              <a:rPr lang="en-US" altLang="zh-CN" dirty="0" err="1" smtClean="0"/>
              <a:t>OoS</a:t>
            </a:r>
            <a:r>
              <a:rPr lang="en-US" altLang="zh-CN" dirty="0" smtClean="0"/>
              <a:t> test cases </a:t>
            </a:r>
          </a:p>
          <a:p>
            <a:pPr lvl="1" hangingPunct="0"/>
            <a:r>
              <a:rPr lang="en-US" altLang="zh-CN" dirty="0" smtClean="0"/>
              <a:t>Set 2: (16, 128) for </a:t>
            </a:r>
            <a:r>
              <a:rPr lang="en-US" altLang="zh-CN" dirty="0" err="1" smtClean="0"/>
              <a:t>Qout</a:t>
            </a:r>
            <a:r>
              <a:rPr lang="en-US" altLang="zh-CN" dirty="0" smtClean="0"/>
              <a:t> and (4,64) for Qin for IS test </a:t>
            </a:r>
            <a:r>
              <a:rPr lang="en-US" altLang="zh-CN" dirty="0" smtClean="0"/>
              <a:t>cases</a:t>
            </a:r>
          </a:p>
          <a:p>
            <a:pPr lvl="1" hangingPunct="0"/>
            <a:r>
              <a:rPr lang="en-US" altLang="zh-CN" dirty="0" smtClean="0"/>
              <a:t>Note: the parameters can be revisited if major problem is identified during simulation.</a:t>
            </a:r>
            <a:endParaRPr lang="en-US" altLang="zh-CN" dirty="0" smtClean="0"/>
          </a:p>
          <a:p>
            <a:pPr hangingPunct="0"/>
            <a:r>
              <a:rPr lang="en-US" altLang="zh-CN" dirty="0" smtClean="0"/>
              <a:t>Margins used to derive the SNR levels from Qin/out are to be decided in RAN4#80bis.</a:t>
            </a:r>
          </a:p>
          <a:p>
            <a:pPr marL="228600" lvl="1" hangingPunct="0">
              <a:spcBef>
                <a:spcPts val="1000"/>
              </a:spcBef>
            </a:pPr>
            <a:r>
              <a:rPr lang="en-US" altLang="zh-CN" sz="2800" dirty="0" smtClean="0"/>
              <a:t>Companies </a:t>
            </a:r>
            <a:r>
              <a:rPr lang="en-US" altLang="zh-CN" sz="2800" dirty="0"/>
              <a:t>are encouraged to provide simulation results on Qin and </a:t>
            </a:r>
            <a:r>
              <a:rPr lang="en-US" altLang="zh-CN" sz="2800" dirty="0" err="1"/>
              <a:t>Qout</a:t>
            </a:r>
            <a:r>
              <a:rPr lang="en-US" altLang="zh-CN" sz="2800" dirty="0"/>
              <a:t> values for the two sets of </a:t>
            </a:r>
            <a:r>
              <a:rPr lang="en-US" altLang="zh-CN" sz="2800" dirty="0" smtClean="0"/>
              <a:t>combinations. Simulation assumptions are listed in next slide.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MPDCCH simulation assumptions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56367"/>
              </p:ext>
            </p:extLst>
          </p:nvPr>
        </p:nvGraphicFramePr>
        <p:xfrm>
          <a:off x="1506829" y="1394925"/>
          <a:ext cx="8976573" cy="4905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4426"/>
                <a:gridCol w="4642147"/>
              </a:tblGrid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M-PDCCH (CE Mode </a:t>
                      </a:r>
                      <a:r>
                        <a:rPr lang="en-US" sz="1200" dirty="0" smtClean="0">
                          <a:effectLst/>
                        </a:rPr>
                        <a:t>B)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DCI format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DCI Format </a:t>
                      </a:r>
                      <a:r>
                        <a:rPr lang="en-US" sz="1200" dirty="0" smtClean="0">
                          <a:effectLst/>
                        </a:rPr>
                        <a:t>6-1B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System Bandwidth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10 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7903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AWGN, ETU1, ETU5 and ETU30.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</a:t>
                      </a:r>
                      <a:r>
                        <a:rPr lang="en-US" sz="1200" smtClean="0">
                          <a:effectLst/>
                        </a:rPr>
                        <a:t>configuration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2x1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information bits (incl. 16 bits CRC)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Antenna correlation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Low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Aggregation level </a:t>
                      </a:r>
                      <a:r>
                        <a:rPr lang="en-US" sz="1200" dirty="0" smtClean="0">
                          <a:effectLst/>
                        </a:rPr>
                        <a:t>and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Repetition </a:t>
                      </a:r>
                      <a:r>
                        <a:rPr lang="en-US" sz="1200" dirty="0">
                          <a:effectLst/>
                        </a:rPr>
                        <a:t>level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(24,256), (8,128), (16,128), (4,64)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Starting OFDM symbols (CFI)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Frequency hopping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OFF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5306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Number of PRB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4 </a:t>
                      </a:r>
                      <a:r>
                        <a:rPr lang="en-US" sz="1200" dirty="0">
                          <a:effectLst/>
                        </a:rPr>
                        <a:t>for Aggregation level = 4, 8, </a:t>
                      </a:r>
                      <a:r>
                        <a:rPr lang="en-US" sz="1200" dirty="0" smtClean="0">
                          <a:effectLst/>
                        </a:rPr>
                        <a:t>16</a:t>
                      </a:r>
                    </a:p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2+4 for Aggregation level =24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Transmission type configured to 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Distributed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34871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DMRS scrambling sequence </a:t>
                      </a:r>
                      <a:r>
                        <a:rPr lang="en-US" sz="1200" dirty="0" err="1">
                          <a:effectLst/>
                        </a:rPr>
                        <a:t>initialisation</a:t>
                      </a:r>
                      <a:r>
                        <a:rPr lang="en-US" sz="1200" dirty="0">
                          <a:effectLst/>
                        </a:rPr>
                        <a:t> parameter for UE-SS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PCID =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Channel Estimation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DMRS based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  <a:tr h="227422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>
                          <a:effectLst/>
                        </a:rPr>
                        <a:t>UE residual frequency error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</a:rPr>
                        <a:t>50 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75807" marR="75807" marT="53065" marB="5306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2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test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PUSCH is used to verify UE RLF status.</a:t>
            </a:r>
          </a:p>
          <a:p>
            <a:pPr hangingPunct="0"/>
            <a:r>
              <a:rPr lang="en-US" altLang="zh-CN" dirty="0" smtClean="0"/>
              <a:t>Detailed SNR variation and checking condition are described in next two slides as working assumption</a:t>
            </a:r>
            <a:r>
              <a:rPr lang="en-US" altLang="zh-CN" dirty="0" smtClean="0"/>
              <a:t>. </a:t>
            </a:r>
          </a:p>
          <a:p>
            <a:pPr hangingPunct="0"/>
            <a:r>
              <a:rPr lang="en-US" altLang="zh-CN" dirty="0" smtClean="0"/>
              <a:t>Companies are </a:t>
            </a:r>
            <a:r>
              <a:rPr lang="en-US" altLang="zh-CN" dirty="0" smtClean="0"/>
              <a:t>encouraged to study the details of the </a:t>
            </a:r>
            <a:r>
              <a:rPr lang="en-US" altLang="zh-CN" dirty="0" smtClean="0"/>
              <a:t>methodology.  The methodology can be re-visited if any major problem is identified.</a:t>
            </a:r>
            <a:endParaRPr lang="en-US" altLang="zh-CN" sz="1600" dirty="0"/>
          </a:p>
          <a:p>
            <a:pPr hangingPunct="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714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</a:t>
            </a:r>
            <a:r>
              <a:rPr lang="en-US" dirty="0" err="1" smtClean="0"/>
              <a:t>OoS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0402"/>
            <a:ext cx="10515600" cy="3620171"/>
          </a:xfrm>
        </p:spPr>
        <p:txBody>
          <a:bodyPr>
            <a:normAutofit lnSpcReduction="10000"/>
          </a:bodyPr>
          <a:lstStyle/>
          <a:p>
            <a:r>
              <a:rPr lang="en-GB" altLang="zh-CN" sz="2000" dirty="0" smtClean="0"/>
              <a:t>Test procedure </a:t>
            </a:r>
            <a:endParaRPr lang="en-GB" altLang="zh-CN" sz="2000" dirty="0"/>
          </a:p>
          <a:p>
            <a:pPr lvl="1"/>
            <a:r>
              <a:rPr lang="en-GB" altLang="zh-CN" sz="1400" dirty="0"/>
              <a:t>Using one cell (Cell 1) in the OOS test. SNR variation of the Cell 1 is shown in figure below</a:t>
            </a:r>
          </a:p>
          <a:p>
            <a:pPr lvl="1"/>
            <a:r>
              <a:rPr lang="en-GB" altLang="en-US" sz="1400" dirty="0"/>
              <a:t>Time period T1: Connection setup with SNR1 (Qin + Margin)</a:t>
            </a:r>
          </a:p>
          <a:p>
            <a:pPr lvl="1"/>
            <a:r>
              <a:rPr lang="en-GB" altLang="en-US" sz="1400" dirty="0"/>
              <a:t>Point A: SNR is decreased from SNR1 to SNR2 (</a:t>
            </a:r>
            <a:r>
              <a:rPr lang="en-GB" altLang="en-US" sz="1400" dirty="0" err="1"/>
              <a:t>Qout</a:t>
            </a:r>
            <a:r>
              <a:rPr lang="en-GB" altLang="en-US" sz="1400" dirty="0"/>
              <a:t> + Margin)</a:t>
            </a:r>
          </a:p>
          <a:p>
            <a:pPr lvl="2"/>
            <a:r>
              <a:rPr lang="en-GB" altLang="en-US" sz="1000" dirty="0" smtClean="0"/>
              <a:t>Time period T2: provide the UE with a UL grant for PUSCH transmission at Point B. </a:t>
            </a:r>
            <a:r>
              <a:rPr lang="en-GB" altLang="en-US" sz="1000" dirty="0"/>
              <a:t>The grant at  is scheduled with </a:t>
            </a:r>
            <a:r>
              <a:rPr lang="en-GB" altLang="en-US" sz="1000" dirty="0" smtClean="0"/>
              <a:t>[(</a:t>
            </a:r>
            <a:r>
              <a:rPr lang="en-GB" altLang="en-US" sz="1000" dirty="0" smtClean="0"/>
              <a:t>24,256</a:t>
            </a:r>
            <a:r>
              <a:rPr lang="en-GB" altLang="en-US" sz="1000" dirty="0" smtClean="0"/>
              <a:t>)] and the number of scheduling is FFS. </a:t>
            </a:r>
            <a:r>
              <a:rPr lang="en-GB" altLang="en-US" sz="1000" dirty="0" smtClean="0"/>
              <a:t>UE should response to the UL grant. Point B allows UE to detect </a:t>
            </a:r>
            <a:r>
              <a:rPr lang="en-GB" altLang="en-US" sz="1000" dirty="0" err="1" smtClean="0"/>
              <a:t>OoS</a:t>
            </a:r>
            <a:r>
              <a:rPr lang="en-GB" altLang="en-US" sz="1000" dirty="0" smtClean="0"/>
              <a:t> and trigger RLF, but also allows UL transmission to finish before Point C.</a:t>
            </a:r>
          </a:p>
          <a:p>
            <a:pPr lvl="1"/>
            <a:r>
              <a:rPr lang="en-GB" altLang="en-US" sz="1400" dirty="0" smtClean="0"/>
              <a:t>Point C: </a:t>
            </a:r>
            <a:r>
              <a:rPr lang="en-GB" altLang="en-US" sz="1400" dirty="0"/>
              <a:t>SNR is decreased from SNR2 to SNR3 (</a:t>
            </a:r>
            <a:r>
              <a:rPr lang="en-GB" altLang="en-US" sz="1400" dirty="0" err="1"/>
              <a:t>Qout</a:t>
            </a:r>
            <a:r>
              <a:rPr lang="en-GB" altLang="en-US" sz="1400" dirty="0"/>
              <a:t> - Margin)</a:t>
            </a:r>
          </a:p>
          <a:p>
            <a:pPr lvl="2"/>
            <a:r>
              <a:rPr lang="en-GB" altLang="en-US" sz="1000" dirty="0"/>
              <a:t>Time period T3: Allow </a:t>
            </a:r>
            <a:r>
              <a:rPr lang="en-US" altLang="en-US" sz="1000" dirty="0"/>
              <a:t>UE to detect OOS and declare RLF (OOS timer disabled) </a:t>
            </a:r>
            <a:endParaRPr lang="en-GB" altLang="en-US" sz="1000" dirty="0"/>
          </a:p>
          <a:p>
            <a:pPr lvl="1"/>
            <a:r>
              <a:rPr lang="en-GB" altLang="en-US" sz="1400" dirty="0"/>
              <a:t>Point </a:t>
            </a:r>
            <a:r>
              <a:rPr lang="en-GB" altLang="en-US" sz="1400" dirty="0" smtClean="0"/>
              <a:t>D: </a:t>
            </a:r>
            <a:r>
              <a:rPr lang="en-GB" altLang="en-US" sz="1400" dirty="0"/>
              <a:t>SNR is increased from SNR3 to SNR1. </a:t>
            </a:r>
          </a:p>
          <a:p>
            <a:pPr lvl="2"/>
            <a:r>
              <a:rPr lang="en-GB" altLang="en-US" sz="1000" dirty="0"/>
              <a:t>Time period 4: </a:t>
            </a:r>
            <a:r>
              <a:rPr lang="en-GB" altLang="en-US" sz="1000" dirty="0" smtClean="0"/>
              <a:t>provide </a:t>
            </a:r>
            <a:r>
              <a:rPr lang="en-GB" altLang="en-US" sz="1000" dirty="0"/>
              <a:t>the UE with a UL grant for </a:t>
            </a:r>
            <a:r>
              <a:rPr lang="en-GB" altLang="en-US" sz="1000" dirty="0" smtClean="0"/>
              <a:t>PUSCH </a:t>
            </a:r>
            <a:r>
              <a:rPr lang="en-GB" altLang="en-US" sz="1000" dirty="0"/>
              <a:t>transmission </a:t>
            </a:r>
            <a:r>
              <a:rPr lang="en-GB" altLang="en-US" sz="1000" dirty="0" smtClean="0"/>
              <a:t>at Point D. </a:t>
            </a:r>
            <a:r>
              <a:rPr lang="en-GB" altLang="en-US" sz="1000" dirty="0"/>
              <a:t>For a UE declared RLF before point </a:t>
            </a:r>
            <a:r>
              <a:rPr lang="en-GB" altLang="en-US" sz="1000" dirty="0" smtClean="0"/>
              <a:t>D, </a:t>
            </a:r>
            <a:r>
              <a:rPr lang="en-GB" altLang="en-US" sz="1000" dirty="0"/>
              <a:t>it will not response to the UL grant. A UE that failed to declare RLF will stay in connection and response to the UL grant</a:t>
            </a:r>
            <a:r>
              <a:rPr lang="en-GB" altLang="en-US" sz="1000" dirty="0" smtClean="0"/>
              <a:t>. The grant at  is scheduled with </a:t>
            </a:r>
            <a:r>
              <a:rPr lang="en-GB" altLang="en-US" sz="1000" dirty="0" smtClean="0"/>
              <a:t>[(</a:t>
            </a:r>
            <a:r>
              <a:rPr lang="en-GB" altLang="en-US" sz="1000" dirty="0" smtClean="0"/>
              <a:t>24,128</a:t>
            </a:r>
            <a:r>
              <a:rPr lang="en-GB" altLang="en-US" sz="1000" dirty="0" smtClean="0"/>
              <a:t>)]</a:t>
            </a:r>
            <a:endParaRPr lang="en-GB" altLang="en-US" sz="1000" dirty="0"/>
          </a:p>
          <a:p>
            <a:r>
              <a:rPr lang="en-US" altLang="en-US" sz="2000" dirty="0"/>
              <a:t>OOS Test Requirements</a:t>
            </a:r>
          </a:p>
          <a:p>
            <a:pPr lvl="1"/>
            <a:r>
              <a:rPr lang="en-US" altLang="en-US" sz="1400" dirty="0"/>
              <a:t>UE shall complete the </a:t>
            </a:r>
            <a:r>
              <a:rPr lang="en-GB" altLang="en-US" sz="1400" dirty="0"/>
              <a:t>UL transmission according to the UL grant during T2 </a:t>
            </a:r>
            <a:endParaRPr lang="en-US" altLang="en-US" sz="1400" dirty="0"/>
          </a:p>
          <a:p>
            <a:pPr lvl="1"/>
            <a:r>
              <a:rPr lang="en-US" altLang="en-US" sz="1400" dirty="0"/>
              <a:t>UE shall NOT response to the </a:t>
            </a:r>
            <a:r>
              <a:rPr lang="en-GB" altLang="en-US" sz="1400" dirty="0"/>
              <a:t>UL grant during T4</a:t>
            </a:r>
          </a:p>
          <a:p>
            <a:pPr lvl="1"/>
            <a:r>
              <a:rPr lang="en-US" altLang="en-US" sz="1400" dirty="0" smtClean="0"/>
              <a:t>The </a:t>
            </a:r>
            <a:r>
              <a:rPr lang="en-US" altLang="en-US" sz="1400" dirty="0"/>
              <a:t>rate of correct events observed during repeated tests shall be at least 90</a:t>
            </a:r>
            <a:r>
              <a:rPr lang="en-US" altLang="en-US" sz="1400" dirty="0" smtClean="0"/>
              <a:t>%</a:t>
            </a:r>
            <a:endParaRPr lang="en-GB" altLang="en-US" sz="1400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5430088" y="6090139"/>
            <a:ext cx="1550988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3456827" y="6289894"/>
            <a:ext cx="1828799" cy="5790"/>
          </a:xfrm>
          <a:prstGeom prst="line">
            <a:avLst/>
          </a:prstGeom>
          <a:ln w="476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>
            <a:off x="5430088" y="6289894"/>
            <a:ext cx="1571625" cy="0"/>
          </a:xfrm>
          <a:prstGeom prst="line">
            <a:avLst/>
          </a:prstGeom>
          <a:ln w="476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2962923" y="6285335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T1</a:t>
            </a:r>
          </a:p>
        </p:txBody>
      </p:sp>
      <p:sp>
        <p:nvSpPr>
          <p:cNvPr id="10" name="TextBox 33"/>
          <p:cNvSpPr txBox="1">
            <a:spLocks noChangeArrowheads="1"/>
          </p:cNvSpPr>
          <p:nvPr/>
        </p:nvSpPr>
        <p:spPr bwMode="auto">
          <a:xfrm>
            <a:off x="2490040" y="5090142"/>
            <a:ext cx="593490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SNR1</a:t>
            </a:r>
          </a:p>
        </p:txBody>
      </p:sp>
      <p:sp>
        <p:nvSpPr>
          <p:cNvPr id="11" name="TextBox 34"/>
          <p:cNvSpPr txBox="1">
            <a:spLocks noChangeArrowheads="1"/>
          </p:cNvSpPr>
          <p:nvPr/>
        </p:nvSpPr>
        <p:spPr bwMode="auto">
          <a:xfrm>
            <a:off x="2490040" y="5588091"/>
            <a:ext cx="65157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SNR2</a:t>
            </a:r>
          </a:p>
        </p:txBody>
      </p:sp>
      <p:sp>
        <p:nvSpPr>
          <p:cNvPr id="12" name="TextBox 27"/>
          <p:cNvSpPr txBox="1">
            <a:spLocks noChangeArrowheads="1"/>
          </p:cNvSpPr>
          <p:nvPr/>
        </p:nvSpPr>
        <p:spPr bwMode="auto">
          <a:xfrm flipH="1">
            <a:off x="3171736" y="6493361"/>
            <a:ext cx="211477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A</a:t>
            </a:r>
          </a:p>
        </p:txBody>
      </p:sp>
      <p:sp>
        <p:nvSpPr>
          <p:cNvPr id="13" name="TextBox 38"/>
          <p:cNvSpPr txBox="1">
            <a:spLocks noChangeArrowheads="1"/>
          </p:cNvSpPr>
          <p:nvPr/>
        </p:nvSpPr>
        <p:spPr bwMode="auto">
          <a:xfrm>
            <a:off x="4556196" y="6489649"/>
            <a:ext cx="287287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/>
              <a:t>B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3032964" y="5888936"/>
            <a:ext cx="60832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9045795" y="5790188"/>
            <a:ext cx="518142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Qout</a:t>
            </a: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7001713" y="4997277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>
            <a:off x="8763838" y="4990040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flipV="1">
            <a:off x="7193801" y="6289894"/>
            <a:ext cx="1570037" cy="5790"/>
          </a:xfrm>
          <a:prstGeom prst="line">
            <a:avLst/>
          </a:prstGeom>
          <a:ln w="476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>
            <a:off x="3032964" y="5440212"/>
            <a:ext cx="60134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9045795" y="5340159"/>
            <a:ext cx="423555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Qin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3456827" y="5689181"/>
            <a:ext cx="1828799" cy="4343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4"/>
          <p:cNvSpPr txBox="1">
            <a:spLocks noChangeArrowheads="1"/>
          </p:cNvSpPr>
          <p:nvPr/>
        </p:nvSpPr>
        <p:spPr bwMode="auto">
          <a:xfrm>
            <a:off x="2490040" y="5990202"/>
            <a:ext cx="593490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SNR3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5450727" y="4990040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5091762" y="6489649"/>
            <a:ext cx="295303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C</a:t>
            </a:r>
          </a:p>
        </p:txBody>
      </p:sp>
      <p:sp>
        <p:nvSpPr>
          <p:cNvPr id="25" name="TextBox 36"/>
          <p:cNvSpPr txBox="1">
            <a:spLocks noChangeArrowheads="1"/>
          </p:cNvSpPr>
          <p:nvPr/>
        </p:nvSpPr>
        <p:spPr bwMode="auto">
          <a:xfrm>
            <a:off x="6835504" y="6489649"/>
            <a:ext cx="281967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D</a:t>
            </a: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4302272" y="6285335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T2</a:t>
            </a:r>
          </a:p>
        </p:txBody>
      </p:sp>
      <p:sp>
        <p:nvSpPr>
          <p:cNvPr id="27" name="TextBox 30"/>
          <p:cNvSpPr txBox="1">
            <a:spLocks noChangeArrowheads="1"/>
          </p:cNvSpPr>
          <p:nvPr/>
        </p:nvSpPr>
        <p:spPr bwMode="auto">
          <a:xfrm>
            <a:off x="6064571" y="6285335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T3</a:t>
            </a:r>
          </a:p>
        </p:txBody>
      </p:sp>
      <p:sp>
        <p:nvSpPr>
          <p:cNvPr id="28" name="TextBox 30"/>
          <p:cNvSpPr txBox="1">
            <a:spLocks noChangeArrowheads="1"/>
          </p:cNvSpPr>
          <p:nvPr/>
        </p:nvSpPr>
        <p:spPr bwMode="auto">
          <a:xfrm>
            <a:off x="7706447" y="6285335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T4</a:t>
            </a:r>
          </a:p>
        </p:txBody>
      </p:sp>
      <p:cxnSp>
        <p:nvCxnSpPr>
          <p:cNvPr id="29" name="Straight Connector 28"/>
          <p:cNvCxnSpPr/>
          <p:nvPr/>
        </p:nvCxnSpPr>
        <p:spPr bwMode="auto">
          <a:xfrm>
            <a:off x="3456827" y="4990040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 bwMode="auto">
          <a:xfrm flipV="1">
            <a:off x="7193801" y="5189795"/>
            <a:ext cx="1549400" cy="1447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 bwMode="auto">
          <a:xfrm flipH="1">
            <a:off x="6981076" y="5191242"/>
            <a:ext cx="212725" cy="898897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 bwMode="auto">
          <a:xfrm>
            <a:off x="3307603" y="5191242"/>
            <a:ext cx="149225" cy="49794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>
            <a:off x="3032964" y="5189795"/>
            <a:ext cx="274638" cy="1447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5285627" y="5693524"/>
            <a:ext cx="144462" cy="396615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2821827" y="6289894"/>
            <a:ext cx="485775" cy="5790"/>
          </a:xfrm>
          <a:prstGeom prst="line">
            <a:avLst/>
          </a:prstGeom>
          <a:ln w="476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3239340" y="5191242"/>
            <a:ext cx="402272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 bwMode="auto">
          <a:xfrm>
            <a:off x="3053602" y="5689181"/>
            <a:ext cx="2232024" cy="434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2" idx="3"/>
          </p:cNvCxnSpPr>
          <p:nvPr/>
        </p:nvCxnSpPr>
        <p:spPr bwMode="auto">
          <a:xfrm flipV="1">
            <a:off x="3083765" y="6090139"/>
            <a:ext cx="3846511" cy="2605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>
            <a:off x="3307603" y="4991487"/>
            <a:ext cx="0" cy="14981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 bwMode="auto">
          <a:xfrm>
            <a:off x="5285627" y="4956747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 bwMode="auto">
          <a:xfrm>
            <a:off x="7193801" y="4997277"/>
            <a:ext cx="0" cy="14996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76"/>
          <p:cNvSpPr txBox="1">
            <a:spLocks noChangeArrowheads="1"/>
          </p:cNvSpPr>
          <p:nvPr/>
        </p:nvSpPr>
        <p:spPr bwMode="auto">
          <a:xfrm>
            <a:off x="3239906" y="4823577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dT</a:t>
            </a:r>
          </a:p>
        </p:txBody>
      </p:sp>
      <p:sp>
        <p:nvSpPr>
          <p:cNvPr id="43" name="TextBox 77"/>
          <p:cNvSpPr txBox="1">
            <a:spLocks noChangeArrowheads="1"/>
          </p:cNvSpPr>
          <p:nvPr/>
        </p:nvSpPr>
        <p:spPr bwMode="auto">
          <a:xfrm>
            <a:off x="6926400" y="4823577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dT</a:t>
            </a:r>
          </a:p>
        </p:txBody>
      </p:sp>
      <p:sp>
        <p:nvSpPr>
          <p:cNvPr id="44" name="TextBox 78"/>
          <p:cNvSpPr txBox="1">
            <a:spLocks noChangeArrowheads="1"/>
          </p:cNvSpPr>
          <p:nvPr/>
        </p:nvSpPr>
        <p:spPr bwMode="auto">
          <a:xfrm>
            <a:off x="5216825" y="4823577"/>
            <a:ext cx="364238" cy="2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/>
              <a:t>dT</a:t>
            </a: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8659661" y="6486123"/>
            <a:ext cx="2819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smtClean="0"/>
              <a:t>E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732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for 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0402"/>
            <a:ext cx="10515600" cy="3610783"/>
          </a:xfrm>
        </p:spPr>
        <p:txBody>
          <a:bodyPr>
            <a:normAutofit/>
          </a:bodyPr>
          <a:lstStyle/>
          <a:p>
            <a:r>
              <a:rPr lang="en-GB" altLang="zh-CN" sz="2000" dirty="0" smtClean="0"/>
              <a:t>Test procedure </a:t>
            </a:r>
            <a:endParaRPr lang="en-GB" altLang="zh-CN" sz="2000" dirty="0"/>
          </a:p>
          <a:p>
            <a:pPr lvl="1"/>
            <a:r>
              <a:rPr lang="en-GB" altLang="zh-CN" sz="1400" dirty="0"/>
              <a:t>Using one cell (Cell 1) in the </a:t>
            </a:r>
            <a:r>
              <a:rPr lang="en-GB" altLang="zh-CN" sz="1400" dirty="0" smtClean="0"/>
              <a:t>IS </a:t>
            </a:r>
            <a:r>
              <a:rPr lang="en-GB" altLang="zh-CN" sz="1400" dirty="0"/>
              <a:t>test. SNR variation of the Cell 1 is shown in figure below</a:t>
            </a:r>
          </a:p>
          <a:p>
            <a:pPr lvl="1"/>
            <a:r>
              <a:rPr lang="en-GB" altLang="en-US" sz="1400" dirty="0"/>
              <a:t>Time period T1: Connection setup with SNR1 (Qin + Margin)</a:t>
            </a:r>
          </a:p>
          <a:p>
            <a:pPr lvl="1"/>
            <a:r>
              <a:rPr lang="en-GB" altLang="en-US" sz="1400" dirty="0"/>
              <a:t>Point A: SNR is decreased from SNR1 to </a:t>
            </a:r>
            <a:r>
              <a:rPr lang="en-GB" altLang="en-US" sz="1400" dirty="0" smtClean="0"/>
              <a:t>SNR3 </a:t>
            </a:r>
            <a:r>
              <a:rPr lang="en-GB" altLang="en-US" sz="1400" dirty="0"/>
              <a:t>(</a:t>
            </a:r>
            <a:r>
              <a:rPr lang="en-GB" altLang="en-US" sz="1400" dirty="0" err="1"/>
              <a:t>Qout</a:t>
            </a:r>
            <a:r>
              <a:rPr lang="en-GB" altLang="en-US" sz="1400" dirty="0"/>
              <a:t> </a:t>
            </a:r>
            <a:r>
              <a:rPr lang="en-GB" altLang="en-US" sz="1400" dirty="0" smtClean="0"/>
              <a:t>- </a:t>
            </a:r>
            <a:r>
              <a:rPr lang="en-GB" altLang="en-US" sz="1400" dirty="0"/>
              <a:t>Margin)</a:t>
            </a:r>
          </a:p>
          <a:p>
            <a:pPr lvl="2"/>
            <a:r>
              <a:rPr lang="en-GB" altLang="en-US" sz="1000" dirty="0" smtClean="0"/>
              <a:t>Time </a:t>
            </a:r>
            <a:r>
              <a:rPr lang="en-GB" altLang="en-US" sz="1000" dirty="0"/>
              <a:t>period </a:t>
            </a:r>
            <a:r>
              <a:rPr lang="en-GB" altLang="en-US" sz="1000" dirty="0" smtClean="0"/>
              <a:t>T2: Allow </a:t>
            </a:r>
            <a:r>
              <a:rPr lang="en-US" altLang="en-US" sz="1000" dirty="0" smtClean="0"/>
              <a:t>UE to detect OOS but has not triggered RLF, and allow UE to have enough time to get IS</a:t>
            </a:r>
          </a:p>
          <a:p>
            <a:pPr lvl="1"/>
            <a:r>
              <a:rPr lang="en-GB" altLang="en-US" sz="1400" dirty="0" smtClean="0"/>
              <a:t>Point B: </a:t>
            </a:r>
            <a:r>
              <a:rPr lang="en-GB" altLang="en-US" sz="1400" dirty="0"/>
              <a:t>SNR is increased from SNR3 to SNR1. </a:t>
            </a:r>
          </a:p>
          <a:p>
            <a:pPr lvl="2"/>
            <a:r>
              <a:rPr lang="en-GB" altLang="en-US" sz="1000" dirty="0"/>
              <a:t>Time period </a:t>
            </a:r>
            <a:r>
              <a:rPr lang="en-GB" altLang="en-US" sz="1000" dirty="0" smtClean="0"/>
              <a:t>3: provide </a:t>
            </a:r>
            <a:r>
              <a:rPr lang="en-GB" altLang="en-US" sz="1000" dirty="0"/>
              <a:t>the UE with a UL grant for </a:t>
            </a:r>
            <a:r>
              <a:rPr lang="en-GB" altLang="en-US" sz="1000" dirty="0" smtClean="0"/>
              <a:t>PUSCH </a:t>
            </a:r>
            <a:r>
              <a:rPr lang="en-GB" altLang="en-US" sz="1000" dirty="0"/>
              <a:t>transmission after Point C. </a:t>
            </a:r>
            <a:r>
              <a:rPr lang="en-GB" altLang="en-US" sz="1000" dirty="0" smtClean="0"/>
              <a:t>Point C allows UE </a:t>
            </a:r>
            <a:r>
              <a:rPr lang="en-US" altLang="en-US" sz="1000" dirty="0" smtClean="0"/>
              <a:t>to </a:t>
            </a:r>
            <a:r>
              <a:rPr lang="en-US" altLang="en-US" sz="1000" dirty="0"/>
              <a:t>detect </a:t>
            </a:r>
            <a:r>
              <a:rPr lang="en-US" altLang="en-US" sz="1000" dirty="0" smtClean="0"/>
              <a:t>OOS and trigger RLF</a:t>
            </a:r>
            <a:endParaRPr lang="en-GB" altLang="en-US" sz="1000" dirty="0" smtClean="0"/>
          </a:p>
          <a:p>
            <a:r>
              <a:rPr lang="en-US" altLang="en-US" sz="2000" dirty="0" smtClean="0"/>
              <a:t>IS Test Requirements</a:t>
            </a:r>
          </a:p>
          <a:p>
            <a:pPr lvl="1"/>
            <a:r>
              <a:rPr lang="en-GB" altLang="en-US" sz="1400" dirty="0"/>
              <a:t>The UE shall </a:t>
            </a:r>
            <a:r>
              <a:rPr lang="en-GB" altLang="en-US" sz="1400" dirty="0" smtClean="0"/>
              <a:t>transmit </a:t>
            </a:r>
            <a:r>
              <a:rPr lang="en-GB" altLang="en-US" sz="1400" dirty="0"/>
              <a:t>uplink signal </a:t>
            </a:r>
            <a:r>
              <a:rPr lang="en-GB" altLang="en-US" sz="1400" dirty="0" smtClean="0"/>
              <a:t>according </a:t>
            </a:r>
            <a:r>
              <a:rPr lang="en-GB" altLang="en-US" sz="1400" dirty="0"/>
              <a:t>to the </a:t>
            </a:r>
            <a:r>
              <a:rPr lang="en-GB" altLang="en-US" sz="1400" dirty="0" smtClean="0"/>
              <a:t>UL </a:t>
            </a:r>
            <a:r>
              <a:rPr lang="en-GB" altLang="en-US" sz="1400" dirty="0"/>
              <a:t>grant </a:t>
            </a:r>
            <a:r>
              <a:rPr lang="en-US" altLang="en-US" sz="1400" dirty="0" smtClean="0"/>
              <a:t>sent at Point B</a:t>
            </a:r>
            <a:endParaRPr lang="en-US" altLang="en-US" sz="1400" dirty="0"/>
          </a:p>
          <a:p>
            <a:pPr lvl="1"/>
            <a:r>
              <a:rPr lang="en-GB" altLang="en-US" sz="1400" dirty="0"/>
              <a:t>The rate of correct events observed during repeated tests shall be at least 90</a:t>
            </a:r>
            <a:r>
              <a:rPr lang="en-GB" altLang="en-US" sz="1400" dirty="0" smtClean="0"/>
              <a:t>%</a:t>
            </a:r>
            <a:endParaRPr lang="en-US" altLang="en-US" sz="1400" dirty="0"/>
          </a:p>
        </p:txBody>
      </p:sp>
      <p:grpSp>
        <p:nvGrpSpPr>
          <p:cNvPr id="90" name="Group 89"/>
          <p:cNvGrpSpPr/>
          <p:nvPr/>
        </p:nvGrpSpPr>
        <p:grpSpPr>
          <a:xfrm>
            <a:off x="1730915" y="4408100"/>
            <a:ext cx="7073897" cy="2139350"/>
            <a:chOff x="4103179" y="4718650"/>
            <a:chExt cx="7073897" cy="2139350"/>
          </a:xfrm>
        </p:grpSpPr>
        <p:cxnSp>
          <p:nvCxnSpPr>
            <p:cNvPr id="48" name="Straight Connector 47"/>
            <p:cNvCxnSpPr/>
            <p:nvPr/>
          </p:nvCxnSpPr>
          <p:spPr bwMode="auto">
            <a:xfrm>
              <a:off x="7043227" y="6128237"/>
              <a:ext cx="1550988" cy="0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 bwMode="auto">
            <a:xfrm>
              <a:off x="5069966" y="6350549"/>
              <a:ext cx="3551368" cy="10444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51" name="TextBox 30"/>
            <p:cNvSpPr txBox="1">
              <a:spLocks noChangeArrowheads="1"/>
            </p:cNvSpPr>
            <p:nvPr/>
          </p:nvSpPr>
          <p:spPr bwMode="auto">
            <a:xfrm>
              <a:off x="4576062" y="6345475"/>
              <a:ext cx="364238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T1</a:t>
              </a:r>
            </a:p>
          </p:txBody>
        </p:sp>
        <p:sp>
          <p:nvSpPr>
            <p:cNvPr id="52" name="TextBox 33"/>
            <p:cNvSpPr txBox="1">
              <a:spLocks noChangeArrowheads="1"/>
            </p:cNvSpPr>
            <p:nvPr/>
          </p:nvSpPr>
          <p:spPr bwMode="auto">
            <a:xfrm>
              <a:off x="4103179" y="5015316"/>
              <a:ext cx="593490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SNR1</a:t>
              </a:r>
            </a:p>
          </p:txBody>
        </p:sp>
        <p:sp>
          <p:nvSpPr>
            <p:cNvPr id="54" name="TextBox 27"/>
            <p:cNvSpPr txBox="1">
              <a:spLocks noChangeArrowheads="1"/>
            </p:cNvSpPr>
            <p:nvPr/>
          </p:nvSpPr>
          <p:spPr bwMode="auto">
            <a:xfrm flipH="1">
              <a:off x="4784875" y="6576992"/>
              <a:ext cx="211477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4646103" y="5904314"/>
              <a:ext cx="6083298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dash"/>
            </a:ln>
            <a:effectLst/>
          </p:spPr>
        </p:cxnSp>
        <p:sp>
          <p:nvSpPr>
            <p:cNvPr id="57" name="TextBox 5"/>
            <p:cNvSpPr txBox="1">
              <a:spLocks noChangeArrowheads="1"/>
            </p:cNvSpPr>
            <p:nvPr/>
          </p:nvSpPr>
          <p:spPr bwMode="auto">
            <a:xfrm>
              <a:off x="10658934" y="5794414"/>
              <a:ext cx="518142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Qout</a:t>
              </a:r>
            </a:p>
          </p:txBody>
        </p:sp>
        <p:cxnSp>
          <p:nvCxnSpPr>
            <p:cNvPr id="58" name="Straight Connector 57"/>
            <p:cNvCxnSpPr/>
            <p:nvPr/>
          </p:nvCxnSpPr>
          <p:spPr bwMode="auto">
            <a:xfrm>
              <a:off x="8614852" y="4911965"/>
              <a:ext cx="0" cy="1668951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10376977" y="4903911"/>
              <a:ext cx="0" cy="1668951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8806940" y="6350549"/>
              <a:ext cx="1570037" cy="6444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4646103" y="5404917"/>
              <a:ext cx="6013448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dash"/>
            </a:ln>
            <a:effectLst/>
          </p:spPr>
        </p:cxnSp>
        <p:sp>
          <p:nvSpPr>
            <p:cNvPr id="62" name="TextBox 5"/>
            <p:cNvSpPr txBox="1">
              <a:spLocks noChangeArrowheads="1"/>
            </p:cNvSpPr>
            <p:nvPr/>
          </p:nvSpPr>
          <p:spPr bwMode="auto">
            <a:xfrm>
              <a:off x="10658934" y="5293566"/>
              <a:ext cx="423555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Qin</a:t>
              </a:r>
            </a:p>
          </p:txBody>
        </p:sp>
        <p:sp>
          <p:nvSpPr>
            <p:cNvPr id="64" name="TextBox 34"/>
            <p:cNvSpPr txBox="1">
              <a:spLocks noChangeArrowheads="1"/>
            </p:cNvSpPr>
            <p:nvPr/>
          </p:nvSpPr>
          <p:spPr bwMode="auto">
            <a:xfrm>
              <a:off x="4103179" y="6017015"/>
              <a:ext cx="593490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SNR3</a:t>
              </a:r>
            </a:p>
          </p:txBody>
        </p:sp>
        <p:sp>
          <p:nvSpPr>
            <p:cNvPr id="66" name="TextBox 36"/>
            <p:cNvSpPr txBox="1">
              <a:spLocks noChangeArrowheads="1"/>
            </p:cNvSpPr>
            <p:nvPr/>
          </p:nvSpPr>
          <p:spPr bwMode="auto">
            <a:xfrm>
              <a:off x="8473683" y="6573513"/>
              <a:ext cx="295303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TextBox 36"/>
            <p:cNvSpPr txBox="1">
              <a:spLocks noChangeArrowheads="1"/>
            </p:cNvSpPr>
            <p:nvPr/>
          </p:nvSpPr>
          <p:spPr bwMode="auto">
            <a:xfrm>
              <a:off x="9542799" y="6565782"/>
              <a:ext cx="281967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" name="TextBox 30"/>
            <p:cNvSpPr txBox="1">
              <a:spLocks noChangeArrowheads="1"/>
            </p:cNvSpPr>
            <p:nvPr/>
          </p:nvSpPr>
          <p:spPr bwMode="auto">
            <a:xfrm>
              <a:off x="6733949" y="6318361"/>
              <a:ext cx="364238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T2</a:t>
              </a:r>
            </a:p>
          </p:txBody>
        </p:sp>
        <p:sp>
          <p:nvSpPr>
            <p:cNvPr id="70" name="TextBox 30"/>
            <p:cNvSpPr txBox="1">
              <a:spLocks noChangeArrowheads="1"/>
            </p:cNvSpPr>
            <p:nvPr/>
          </p:nvSpPr>
          <p:spPr bwMode="auto">
            <a:xfrm>
              <a:off x="9319586" y="6347479"/>
              <a:ext cx="3642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T3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 bwMode="auto">
            <a:xfrm>
              <a:off x="5069966" y="4903911"/>
              <a:ext cx="0" cy="1668951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 bwMode="auto">
            <a:xfrm flipV="1">
              <a:off x="8806940" y="5126222"/>
              <a:ext cx="1549400" cy="1610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3" name="Straight Connector 72"/>
            <p:cNvCxnSpPr/>
            <p:nvPr/>
          </p:nvCxnSpPr>
          <p:spPr bwMode="auto">
            <a:xfrm flipH="1">
              <a:off x="8594215" y="5127833"/>
              <a:ext cx="212725" cy="1000404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4" name="Straight Connector 73"/>
            <p:cNvCxnSpPr/>
            <p:nvPr/>
          </p:nvCxnSpPr>
          <p:spPr bwMode="auto">
            <a:xfrm>
              <a:off x="4920742" y="5127833"/>
              <a:ext cx="149225" cy="554169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5" name="Straight Connector 74"/>
            <p:cNvCxnSpPr/>
            <p:nvPr/>
          </p:nvCxnSpPr>
          <p:spPr bwMode="auto">
            <a:xfrm>
              <a:off x="4646103" y="5126222"/>
              <a:ext cx="274638" cy="1610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5060732" y="5670077"/>
              <a:ext cx="144462" cy="441402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77" name="Straight Connector 76"/>
            <p:cNvCxnSpPr/>
            <p:nvPr/>
          </p:nvCxnSpPr>
          <p:spPr bwMode="auto">
            <a:xfrm>
              <a:off x="4434966" y="6350549"/>
              <a:ext cx="485775" cy="6444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79" name="Straight Connector 78"/>
            <p:cNvCxnSpPr/>
            <p:nvPr/>
          </p:nvCxnSpPr>
          <p:spPr bwMode="auto">
            <a:xfrm>
              <a:off x="4852479" y="5127833"/>
              <a:ext cx="4022723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dash"/>
            </a:ln>
            <a:effectLst/>
          </p:spPr>
        </p:cxnSp>
        <p:cxnSp>
          <p:nvCxnSpPr>
            <p:cNvPr id="81" name="Straight Connector 80"/>
            <p:cNvCxnSpPr>
              <a:stCxn id="64" idx="3"/>
            </p:cNvCxnSpPr>
            <p:nvPr/>
          </p:nvCxnSpPr>
          <p:spPr bwMode="auto">
            <a:xfrm flipV="1">
              <a:off x="4696904" y="6128237"/>
              <a:ext cx="3846511" cy="28997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dash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 bwMode="auto">
            <a:xfrm>
              <a:off x="4920742" y="4905521"/>
              <a:ext cx="0" cy="166734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 bwMode="auto">
            <a:xfrm>
              <a:off x="8806940" y="4911965"/>
              <a:ext cx="0" cy="1668951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  <p:sp>
          <p:nvSpPr>
            <p:cNvPr id="85" name="TextBox 96"/>
            <p:cNvSpPr txBox="1">
              <a:spLocks noChangeArrowheads="1"/>
            </p:cNvSpPr>
            <p:nvPr/>
          </p:nvSpPr>
          <p:spPr bwMode="auto">
            <a:xfrm>
              <a:off x="4853045" y="4718650"/>
              <a:ext cx="364238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dT</a:t>
              </a:r>
            </a:p>
          </p:txBody>
        </p:sp>
        <p:sp>
          <p:nvSpPr>
            <p:cNvPr id="86" name="TextBox 97"/>
            <p:cNvSpPr txBox="1">
              <a:spLocks noChangeArrowheads="1"/>
            </p:cNvSpPr>
            <p:nvPr/>
          </p:nvSpPr>
          <p:spPr bwMode="auto">
            <a:xfrm>
              <a:off x="8466035" y="4718650"/>
              <a:ext cx="364238" cy="28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dT</a:t>
              </a:r>
            </a:p>
          </p:txBody>
        </p:sp>
        <p:cxnSp>
          <p:nvCxnSpPr>
            <p:cNvPr id="88" name="Straight Connector 87"/>
            <p:cNvCxnSpPr/>
            <p:nvPr/>
          </p:nvCxnSpPr>
          <p:spPr bwMode="auto">
            <a:xfrm>
              <a:off x="5217283" y="6128237"/>
              <a:ext cx="1846583" cy="0"/>
            </a:xfrm>
            <a:prstGeom prst="line">
              <a:avLst/>
            </a:prstGeom>
            <a:noFill/>
            <a:ln w="47625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927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773</Words>
  <Application>Microsoft Office PowerPoint</Application>
  <PresentationFormat>Widescreen</PresentationFormat>
  <Paragraphs>103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MS PGothic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Default Design</vt:lpstr>
      <vt:lpstr>WF on eMTC CEMode B RLM test</vt:lpstr>
      <vt:lpstr>Proposals for test setup</vt:lpstr>
      <vt:lpstr>MPDCCH simulation assumptions</vt:lpstr>
      <vt:lpstr>Proposals for test methodology</vt:lpstr>
      <vt:lpstr>Proposals for OoS</vt:lpstr>
      <vt:lpstr>Proposals for 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94</cp:revision>
  <dcterms:created xsi:type="dcterms:W3CDTF">2016-01-20T17:53:10Z</dcterms:created>
  <dcterms:modified xsi:type="dcterms:W3CDTF">2016-08-26T11:44:47Z</dcterms:modified>
</cp:coreProperties>
</file>