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>
        <p:scale>
          <a:sx n="100" d="100"/>
          <a:sy n="100" d="100"/>
        </p:scale>
        <p:origin x="-126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47A1B-EB3B-444D-81EA-C4520B55A6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9CD74-67A6-4F7F-8E65-7C225BC4D5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0F7AB-F5F4-460F-962E-802A5F348D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C4EF-DDF3-4682-A725-E1BC82AD6F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E08EB-5916-437D-84A9-DC56A2F241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DA1E4-C4E2-41ED-AF6D-F41DC3492F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98F3F-315F-496E-8638-A420F4554A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C85D3-1F6A-441B-B090-000DBA16D5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76477-FBF5-4844-8C0F-56F9881BA3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300AB-2CDF-49D8-94A3-EDE0C7F437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D3D32-E99F-423C-A3C3-7DEDF1A250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ea typeface="SimSun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ea typeface="SimSun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  <a:ea typeface="SimSun" pitchFamily="2" charset="-122"/>
                <a:cs typeface="Arial" pitchFamily="34" charset="0"/>
              </a:defRPr>
            </a:lvl1pPr>
          </a:lstStyle>
          <a:p>
            <a:pPr>
              <a:defRPr/>
            </a:pPr>
            <a:fld id="{7FA18911-DA02-4E23-8036-27BD0F6100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676400"/>
            <a:ext cx="7772400" cy="1847850"/>
          </a:xfrm>
        </p:spPr>
        <p:txBody>
          <a:bodyPr/>
          <a:lstStyle/>
          <a:p>
            <a:r>
              <a:rPr lang="en-US" altLang="en-US" sz="4000" smtClean="0"/>
              <a:t>Way forward on Frequency Error on NB-IoT PUSCH Performance</a:t>
            </a:r>
            <a:endParaRPr lang="en-US" altLang="ja-JP" sz="4000" smtClean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smtClean="0">
                <a:ea typeface="MS PGothic" pitchFamily="34" charset="-128"/>
              </a:rPr>
              <a:t>Nokia, […]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553200" y="188913"/>
            <a:ext cx="2446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altLang="ja-JP" b="1">
                <a:ea typeface="MS PGothic" pitchFamily="34" charset="-128"/>
              </a:rPr>
              <a:t>R4-166684</a:t>
            </a: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GB" altLang="zh-CN" b="1">
                <a:ea typeface="SimSun" pitchFamily="2" charset="-122"/>
              </a:rPr>
              <a:t>3GPP TSG-RAN WG4 #80</a:t>
            </a:r>
          </a:p>
          <a:p>
            <a:pPr eaLnBrk="1" hangingPunct="1"/>
            <a:r>
              <a:rPr lang="en-US" b="1"/>
              <a:t>Gothenburg, Sweden, 22 - 26 Aug, 2016</a:t>
            </a:r>
          </a:p>
          <a:p>
            <a:pPr eaLnBrk="1" hangingPunct="1"/>
            <a:endParaRPr lang="zh-CN" altLang="zh-CN" b="1"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mtClean="0">
                <a:ea typeface="SimSun" pitchFamily="2" charset="-122"/>
              </a:rPr>
              <a:t>Background</a:t>
            </a:r>
            <a:endParaRPr lang="zh-CN" altLang="en-US" smtClean="0">
              <a:ea typeface="SimSun" pitchFamily="2" charset="-122"/>
            </a:endParaRPr>
          </a:p>
        </p:txBody>
      </p:sp>
      <p:sp>
        <p:nvSpPr>
          <p:cNvPr id="1028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410200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Frequency </a:t>
            </a:r>
            <a:r>
              <a:rPr lang="en-GB" sz="2000" dirty="0" smtClean="0"/>
              <a:t>errors have not been considered for PUSCH performance requirements for legacy UEs, nor for </a:t>
            </a:r>
            <a:r>
              <a:rPr lang="en-GB" sz="2000" dirty="0" err="1" smtClean="0"/>
              <a:t>eMTC</a:t>
            </a:r>
            <a:r>
              <a:rPr lang="en-GB" sz="2000" dirty="0" smtClean="0"/>
              <a:t> UEs</a:t>
            </a:r>
          </a:p>
          <a:p>
            <a:pPr>
              <a:defRPr/>
            </a:pPr>
            <a:r>
              <a:rPr lang="en-GB" sz="2000" dirty="0" smtClean="0"/>
              <a:t>Frequency errors have so far not been considered for NB-</a:t>
            </a:r>
            <a:r>
              <a:rPr lang="en-GB" sz="2000" dirty="0" err="1" smtClean="0"/>
              <a:t>IoT</a:t>
            </a:r>
            <a:r>
              <a:rPr lang="en-GB" sz="2000" dirty="0" smtClean="0"/>
              <a:t> PUSCH performance simulation </a:t>
            </a:r>
            <a:r>
              <a:rPr lang="en-GB" sz="2000" dirty="0" smtClean="0"/>
              <a:t>assumptions</a:t>
            </a:r>
          </a:p>
          <a:p>
            <a:pPr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Frequency </a:t>
            </a:r>
            <a:r>
              <a:rPr lang="en-GB" sz="2000" dirty="0" smtClean="0">
                <a:solidFill>
                  <a:srgbClr val="FF0000"/>
                </a:solidFill>
              </a:rPr>
              <a:t>Errors for NB-</a:t>
            </a:r>
            <a:r>
              <a:rPr lang="en-GB" sz="2000" dirty="0" err="1" smtClean="0">
                <a:solidFill>
                  <a:srgbClr val="FF0000"/>
                </a:solidFill>
              </a:rPr>
              <a:t>IoT</a:t>
            </a:r>
            <a:r>
              <a:rPr lang="en-GB" sz="2000" dirty="0" smtClean="0">
                <a:solidFill>
                  <a:srgbClr val="FF0000"/>
                </a:solidFill>
              </a:rPr>
              <a:t> UEs </a:t>
            </a:r>
            <a:r>
              <a:rPr lang="en-GB" sz="2000" dirty="0" smtClean="0">
                <a:solidFill>
                  <a:srgbClr val="FF0000"/>
                </a:solidFill>
              </a:rPr>
              <a:t>could be much larger </a:t>
            </a:r>
            <a:r>
              <a:rPr lang="en-GB" sz="2000" dirty="0" smtClean="0">
                <a:solidFill>
                  <a:srgbClr val="FF0000"/>
                </a:solidFill>
              </a:rPr>
              <a:t>than regular UEs (twice as much for carrier frequency 1GHz or smaller) in </a:t>
            </a:r>
            <a:r>
              <a:rPr lang="en-GB" sz="2000" dirty="0" smtClean="0">
                <a:solidFill>
                  <a:srgbClr val="FF0000"/>
                </a:solidFill>
              </a:rPr>
              <a:t>36.101</a:t>
            </a:r>
          </a:p>
          <a:p>
            <a:pPr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Due to narrow-band UL </a:t>
            </a:r>
            <a:r>
              <a:rPr lang="en-GB" sz="2000" dirty="0" err="1" smtClean="0">
                <a:solidFill>
                  <a:srgbClr val="FF0000"/>
                </a:solidFill>
              </a:rPr>
              <a:t>Tx</a:t>
            </a:r>
            <a:r>
              <a:rPr lang="en-GB" sz="2000" dirty="0" smtClean="0">
                <a:solidFill>
                  <a:srgbClr val="FF0000"/>
                </a:solidFill>
              </a:rPr>
              <a:t>, it is more difficult for BS to estimate and compensate the UL frequency error in </a:t>
            </a:r>
            <a:r>
              <a:rPr lang="en-GB" sz="2000" dirty="0" smtClean="0">
                <a:solidFill>
                  <a:srgbClr val="FF0000"/>
                </a:solidFill>
              </a:rPr>
              <a:t>NPUSCH </a:t>
            </a:r>
            <a:r>
              <a:rPr lang="en-GB" sz="2000" dirty="0" smtClean="0">
                <a:solidFill>
                  <a:srgbClr val="FF0000"/>
                </a:solidFill>
              </a:rPr>
              <a:t>demodulation</a:t>
            </a:r>
          </a:p>
          <a:p>
            <a:pPr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Large UE frequency errors can potentially cause NPUSCH performance degradation if the </a:t>
            </a:r>
            <a:r>
              <a:rPr lang="en-GB" sz="2000" dirty="0" smtClean="0">
                <a:solidFill>
                  <a:srgbClr val="FF0000"/>
                </a:solidFill>
              </a:rPr>
              <a:t>UE frequency errors </a:t>
            </a:r>
            <a:r>
              <a:rPr lang="en-GB" sz="2000" dirty="0" smtClean="0">
                <a:solidFill>
                  <a:srgbClr val="FF0000"/>
                </a:solidFill>
              </a:rPr>
              <a:t>are not handled properly in NPUSCH demodulation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000" dirty="0" smtClean="0"/>
              <a:t>Modelling NB-</a:t>
            </a:r>
            <a:r>
              <a:rPr lang="en-GB" sz="2000" dirty="0" err="1" smtClean="0"/>
              <a:t>IoT</a:t>
            </a:r>
            <a:r>
              <a:rPr lang="en-GB" sz="2000" dirty="0" smtClean="0"/>
              <a:t> Frequency Errors were discussed in previous meeting. Simulation results were also provided with the proposed frequency error models.</a:t>
            </a:r>
          </a:p>
          <a:p>
            <a:pPr lvl="1">
              <a:defRPr/>
            </a:pPr>
            <a:endParaRPr lang="en-US" sz="2000" dirty="0" smtClean="0">
              <a:ea typeface="+mn-ea"/>
            </a:endParaRPr>
          </a:p>
          <a:p>
            <a:pPr lvl="1">
              <a:defRPr/>
            </a:pPr>
            <a:endParaRPr lang="en-GB" sz="2000" dirty="0" smtClean="0">
              <a:ea typeface="+mn-ea"/>
            </a:endParaRPr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GB" altLang="en-US" sz="20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2209800" y="396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mtClean="0">
                <a:ea typeface="SimSun" pitchFamily="2" charset="-122"/>
              </a:rPr>
              <a:t>Way Forward</a:t>
            </a:r>
            <a:endParaRPr lang="zh-CN" altLang="en-US" smtClean="0">
              <a:ea typeface="SimSun" pitchFamily="2" charset="-122"/>
            </a:endParaRP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r>
              <a:rPr lang="en-GB" sz="2400" dirty="0" smtClean="0"/>
              <a:t>Interested companies are encouraged in RAN4#80bis to further investigate on</a:t>
            </a:r>
          </a:p>
          <a:p>
            <a:pPr lvl="1"/>
            <a:r>
              <a:rPr lang="en-GB" sz="2000" dirty="0" smtClean="0"/>
              <a:t>Whether frequency errors should be included in </a:t>
            </a:r>
            <a:r>
              <a:rPr lang="en-GB" sz="2000" dirty="0" smtClean="0"/>
              <a:t>NPUSCH </a:t>
            </a:r>
            <a:r>
              <a:rPr lang="en-GB" sz="2000" dirty="0" smtClean="0"/>
              <a:t>performance requirements, and </a:t>
            </a:r>
          </a:p>
          <a:p>
            <a:pPr lvl="1"/>
            <a:r>
              <a:rPr lang="en-GB" sz="2000" dirty="0" smtClean="0"/>
              <a:t>The frequency error model to be used if frequency errors are included in </a:t>
            </a:r>
            <a:r>
              <a:rPr lang="en-GB" sz="2000" dirty="0" smtClean="0"/>
              <a:t>NPUSCH </a:t>
            </a:r>
            <a:r>
              <a:rPr lang="en-GB" sz="2000" dirty="0" smtClean="0"/>
              <a:t>performance requirements</a:t>
            </a:r>
          </a:p>
          <a:p>
            <a:pPr lvl="1"/>
            <a:r>
              <a:rPr lang="en-GB" sz="2000" dirty="0" smtClean="0"/>
              <a:t>Providing simulation results in comparison of NPUSCH performance </a:t>
            </a:r>
          </a:p>
          <a:p>
            <a:pPr lvl="2"/>
            <a:r>
              <a:rPr lang="en-GB" sz="1600" dirty="0" smtClean="0"/>
              <a:t>without including frequency errors</a:t>
            </a:r>
          </a:p>
          <a:p>
            <a:pPr lvl="2"/>
            <a:r>
              <a:rPr lang="en-GB" sz="1600" dirty="0" smtClean="0"/>
              <a:t>with static frequency errors of [100]Hz</a:t>
            </a:r>
            <a:endParaRPr lang="en-GB" sz="2000" dirty="0" smtClean="0"/>
          </a:p>
          <a:p>
            <a:r>
              <a:rPr lang="en-GB" sz="2400" dirty="0" smtClean="0"/>
              <a:t>Made decision on RAN4#80bis on whether static frequency errors of [100]Hz should be included in NPUSCH performance </a:t>
            </a:r>
            <a:r>
              <a:rPr lang="en-GB" sz="2400" dirty="0" smtClean="0"/>
              <a:t>requirements</a:t>
            </a:r>
            <a:endParaRPr lang="en-GB" sz="2400" strike="sngStrike" dirty="0" smtClean="0"/>
          </a:p>
          <a:p>
            <a:endParaRPr lang="en-GB" altLang="en-US" sz="2400" dirty="0" smtClean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2209800" y="396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5982</TotalTime>
  <Words>231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Way forward on Frequency Error on NB-IoT PUSCH Performance</vt:lpstr>
      <vt:lpstr>Background</vt:lpstr>
      <vt:lpstr>Way Forward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lastModifiedBy>renda</cp:lastModifiedBy>
  <cp:revision>511</cp:revision>
  <dcterms:created xsi:type="dcterms:W3CDTF">2013-01-30T10:15:44Z</dcterms:created>
  <dcterms:modified xsi:type="dcterms:W3CDTF">2016-08-25T15:13:59Z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(3)SXH3LFj82Dkp9THDeRMMtbGY82DcrCY9P0a89xQVZPQ8TJN6q3NEcKEqfaXIvpmR9fiZRYCF_x000d_
5Hewos5dMScEXH4IotOksrocaIq84nlFjstx63c9yK0iWrva9h9Gq8g8P7MbslENDa25a19J_x000d_
fx5w98EQf34gm101IxmPfzrST3OkTMVeInwea75BWMlB5ucBpkt+nrfuWUcnzwlOMcAJG0Au_x000d_
rcTfcmnLY2GcmOe1cW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ug7h5XXEmaMAXDxfEDqNMl5xJreVUBN2oPTyqDUTq6ewg8OfgBo6jk_x000d_
ef98PGVOPQAWatOKEDWgIN7jFo0p6UmhX8mu/PSUuwKvTBRDvDtylB9pk7/NXt9M3Bb7CYr8_x000d_
5j0FOIJrVBO7q5J0IGGpm/GrwYyIhFGuGp626FFp7XHk7GA2PBgCVgFhnSr4TGxmusH1soXy_x000d_
/LFWECaItIj4DZzqFm/tpOATPzYwvKvfGXs4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TfCZFNghYgUHeuRqQX5vX1UYjCKNU4J51Lqo_x000d_
7ZboEJcqtPoviQVs80IWr0vEkupmTGe0MPOVgsHTecDLXlDKDRS2twWn9mtYCdWfKS7CZqr2_x000d_
CnNY88WhIUAPNW1x7xZSk8SWnPy8qAF9y7JSknbB7wY=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Pk</vt:lpwstr>
  </property>
  <property fmtid="{D5CDD505-2E9C-101B-9397-08002B2CF9AE}" pid="15" name="_new_ms_pID_725433_00">
    <vt:lpwstr>_new_ms_pID_725433</vt:lpwstr>
  </property>
  <property fmtid="{D5CDD505-2E9C-101B-9397-08002B2CF9AE}" pid="16" name="_2015_ms_pID_725343">
    <vt:lpwstr>(3)P4meC6hGuBead+q7JJqODA5ZWCshPO1UsXJdLAI02TpXmfPHxeh3Htkla2hYKMuLx762wYJ+_x000d_
TjRo/PtGRZBX1aOyTN3cAKS4DeEuW3DP1BqUsYH9veTzT0kySHJo0zucfa8R/SPp3qxxOwVw_x000d_
OnfmS/rD4T/cN1E4BVYZnwWW9Sl457OA2sbv7I6ljELXQq6SV5uHqEGt6cU94QW+tm375tom_x000d_
PQ0e/BCP9X4wUaDnAV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Ltan0XT6OerzhnRUDJNpkUssPBaf+NbidMjeniWEDdSXjGsklRLNMd_x000d_
l+/dHOll/ITciCTh4Kp8b65yzaVDRbgX8DYFvszwORYe7GfvSgOGXjfAtxbQj5nrc+RR/Rxq_x000d_
YSkK6aZhFokbx3/oOK41IP617+Dbli752sBXnQfEYvdRKj23ItItGkzbnHKbo3AVSFT3XLTD_x000d_
D7ZOr+rKVum2dfY14q7BnnmBlLCwtLk+TssV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aul0VZ9W2oyNa2pE4fd/NLQ=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1458696144</vt:lpwstr>
  </property>
</Properties>
</file>