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5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dirty="0" smtClean="0"/>
              <a:t>3GPP TSG-RAN WG4 Meeting #80	                                               </a:t>
            </a:r>
            <a:r>
              <a:rPr lang="de-DE" sz="2400" dirty="0" err="1"/>
              <a:t>Gothenburg</a:t>
            </a:r>
            <a:r>
              <a:rPr lang="de-DE" sz="2400" dirty="0"/>
              <a:t>, </a:t>
            </a:r>
            <a:r>
              <a:rPr lang="de-DE" sz="2400" dirty="0" err="1"/>
              <a:t>Sweden</a:t>
            </a:r>
            <a:r>
              <a:rPr lang="de-DE" sz="2400" dirty="0"/>
              <a:t>, 22 - 26 Aug,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</a:t>
            </a:r>
            <a:r>
              <a:rPr lang="sv-SE" altLang="zh-CN" smtClean="0">
                <a:solidFill>
                  <a:schemeClr val="tx1"/>
                </a:solidFill>
              </a:rPr>
              <a:t>, </a:t>
            </a:r>
            <a:r>
              <a:rPr lang="sv-SE" altLang="zh-CN" smtClean="0">
                <a:solidFill>
                  <a:schemeClr val="tx1"/>
                </a:solidFill>
              </a:rPr>
              <a:t>[Ericsson</a:t>
            </a:r>
            <a:r>
              <a:rPr lang="sv-SE" altLang="zh-CN" dirty="0" smtClean="0">
                <a:solidFill>
                  <a:schemeClr val="tx1"/>
                </a:solidFill>
              </a:rPr>
              <a:t>, Huawei</a:t>
            </a:r>
            <a:r>
              <a:rPr lang="sv-SE" altLang="zh-CN" smtClean="0">
                <a:solidFill>
                  <a:schemeClr val="tx1"/>
                </a:solidFill>
              </a:rPr>
              <a:t>, </a:t>
            </a:r>
            <a:r>
              <a:rPr lang="sv-SE" altLang="zh-CN" smtClean="0">
                <a:solidFill>
                  <a:schemeClr val="tx1"/>
                </a:solidFill>
              </a:rPr>
              <a:t>DoCoMo]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 dirty="0">
                <a:latin typeface="Calibri" pitchFamily="34" charset="0"/>
              </a:rPr>
              <a:t>Way forward on NPRACH </a:t>
            </a:r>
            <a:r>
              <a:rPr lang="en-GB" altLang="zh-CN" sz="4400" dirty="0" smtClean="0">
                <a:latin typeface="Calibri" pitchFamily="34" charset="0"/>
              </a:rPr>
              <a:t>performance requirements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620713"/>
            <a:ext cx="15838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 smtClean="0">
                <a:latin typeface="Calibri" pitchFamily="34" charset="0"/>
              </a:rPr>
              <a:t>R4-166618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sz="2000" dirty="0" smtClean="0">
                <a:solidFill>
                  <a:srgbClr val="FF0000"/>
                </a:solidFill>
              </a:rPr>
              <a:t>Ref: R4-164350, R4-164351</a:t>
            </a:r>
            <a:endParaRPr lang="en-US" altLang="en-US" sz="2000" dirty="0">
              <a:solidFill>
                <a:srgbClr val="FF0000"/>
              </a:solidFill>
            </a:endParaRPr>
          </a:p>
          <a:p>
            <a:r>
              <a:rPr lang="en-US" altLang="en-US" sz="2400" dirty="0" smtClean="0"/>
              <a:t>It is observed that cell-ID and signature have significant impact on NPRACH </a:t>
            </a:r>
            <a:r>
              <a:rPr lang="en-US" altLang="en-US" sz="2400" dirty="0" err="1" smtClean="0"/>
              <a:t>ToA</a:t>
            </a:r>
            <a:r>
              <a:rPr lang="en-US" altLang="en-US" sz="2400" dirty="0" smtClean="0"/>
              <a:t> estimation performance</a:t>
            </a:r>
          </a:p>
          <a:p>
            <a:pPr lvl="1"/>
            <a:r>
              <a:rPr lang="en-US" altLang="en-US" sz="2000" dirty="0" smtClean="0"/>
              <a:t>Ref: R4-79AH-0067</a:t>
            </a:r>
          </a:p>
          <a:p>
            <a:r>
              <a:rPr lang="en-US" altLang="en-US" sz="2400" dirty="0" smtClean="0"/>
              <a:t>It is observed that total timing probability (joint probability of missed detection and error timing estimation) is higher than targets and it is channel dependent</a:t>
            </a:r>
          </a:p>
          <a:p>
            <a:pPr lvl="1"/>
            <a:r>
              <a:rPr lang="en-US" altLang="en-US" sz="2000" dirty="0" smtClean="0"/>
              <a:t>Ref: R4-166616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eaLnBrk="1">
              <a:defRPr/>
            </a:pPr>
            <a:r>
              <a:rPr lang="en-US" altLang="zh-CN" sz="2000" dirty="0" smtClean="0"/>
              <a:t>The SNR for minimum performance shall be defined to satisfy</a:t>
            </a:r>
          </a:p>
          <a:p>
            <a:pPr lvl="1" eaLnBrk="1">
              <a:defRPr/>
            </a:pPr>
            <a:r>
              <a:rPr lang="en-US" altLang="zh-CN" sz="1600" dirty="0" smtClean="0"/>
              <a:t>Option 1: Missed detection probability &lt;=1%, including:</a:t>
            </a:r>
            <a:r>
              <a:rPr lang="en-GB" sz="1600" dirty="0" smtClean="0">
                <a:solidFill>
                  <a:srgbClr val="FF0000"/>
                </a:solidFill>
              </a:rPr>
              <a:t> detecting different preamble than the one that was sent, not detecting a preamble at all, or detecting the correct preamble detection but with the wrong timing estimation. 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1" eaLnBrk="1">
              <a:defRPr/>
            </a:pPr>
            <a:r>
              <a:rPr lang="en-US" altLang="zh-CN" sz="1600" dirty="0" smtClean="0"/>
              <a:t>Option 2: </a:t>
            </a:r>
            <a:r>
              <a:rPr lang="en-US" altLang="zh-CN" sz="1600" dirty="0" err="1" smtClean="0"/>
              <a:t>Pmd</a:t>
            </a:r>
            <a:r>
              <a:rPr lang="en-US" altLang="zh-CN" sz="1600" dirty="0" smtClean="0"/>
              <a:t>&lt;=1%, and </a:t>
            </a:r>
            <a:r>
              <a:rPr lang="en-US" altLang="zh-CN" sz="1600" dirty="0" err="1" smtClean="0"/>
              <a:t>Pte</a:t>
            </a:r>
            <a:r>
              <a:rPr lang="en-US" altLang="zh-CN" sz="1600" dirty="0" smtClean="0"/>
              <a:t>&lt;=1%, </a:t>
            </a:r>
            <a:r>
              <a:rPr lang="en-US" altLang="zh-CN" sz="1600" dirty="0" smtClean="0">
                <a:solidFill>
                  <a:srgbClr val="FF0000"/>
                </a:solidFill>
              </a:rPr>
              <a:t>where 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Pmd</a:t>
            </a:r>
            <a:r>
              <a:rPr lang="en-US" altLang="zh-CN" sz="1600" dirty="0" smtClean="0">
                <a:solidFill>
                  <a:srgbClr val="FF0000"/>
                </a:solidFill>
              </a:rPr>
              <a:t> includes: detecting different preamble than the one that was sent, or not detecting a preamble at all.</a:t>
            </a:r>
          </a:p>
          <a:p>
            <a:pPr lvl="1" eaLnBrk="1">
              <a:defRPr/>
            </a:pPr>
            <a:r>
              <a:rPr lang="en-US" altLang="zh-CN" sz="1600" dirty="0" smtClean="0"/>
              <a:t>Other options are not excluded</a:t>
            </a:r>
          </a:p>
          <a:p>
            <a:pPr eaLnBrk="1">
              <a:defRPr/>
            </a:pPr>
            <a:r>
              <a:rPr lang="en-US" altLang="zh-CN" sz="2000" dirty="0" smtClean="0"/>
              <a:t>Timing limit</a:t>
            </a:r>
          </a:p>
          <a:p>
            <a:pPr lvl="1" eaLnBrk="1">
              <a:defRPr/>
            </a:pPr>
            <a:r>
              <a:rPr lang="en-US" altLang="zh-CN" sz="1600" dirty="0" smtClean="0"/>
              <a:t>Option 1: 2.5us</a:t>
            </a:r>
          </a:p>
          <a:p>
            <a:pPr lvl="1" eaLnBrk="1">
              <a:defRPr/>
            </a:pPr>
            <a:r>
              <a:rPr lang="en-US" altLang="zh-CN" sz="1600" dirty="0" smtClean="0"/>
              <a:t>Option 2: 5us</a:t>
            </a:r>
          </a:p>
          <a:p>
            <a:pPr lvl="1" eaLnBrk="1">
              <a:defRPr/>
            </a:pPr>
            <a:r>
              <a:rPr lang="en-US" altLang="zh-CN" sz="1600" dirty="0" smtClean="0"/>
              <a:t>Other options are not excluded</a:t>
            </a:r>
          </a:p>
          <a:p>
            <a:pPr eaLnBrk="1" hangingPunct="1">
              <a:defRPr/>
            </a:pPr>
            <a:r>
              <a:rPr lang="en-US" altLang="zh-CN" sz="2000" dirty="0" smtClean="0"/>
              <a:t>Repetition number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Greater or equal to </a:t>
            </a:r>
            <a:r>
              <a:rPr lang="en-US" altLang="zh-CN" sz="1800" dirty="0" smtClean="0">
                <a:solidFill>
                  <a:srgbClr val="FF0000"/>
                </a:solidFill>
              </a:rPr>
              <a:t>8</a:t>
            </a:r>
          </a:p>
          <a:p>
            <a:pPr eaLnBrk="1" hangingPunct="1">
              <a:defRPr/>
            </a:pPr>
            <a:r>
              <a:rPr lang="en-US" altLang="zh-CN" sz="2400" dirty="0" smtClean="0"/>
              <a:t>Cell-ID and signature</a:t>
            </a:r>
          </a:p>
          <a:p>
            <a:pPr lvl="1" eaLnBrk="1" hangingPunct="1">
              <a:defRPr/>
            </a:pPr>
            <a:r>
              <a:rPr lang="en-US" altLang="zh-CN" sz="2000" dirty="0" smtClean="0"/>
              <a:t>fixed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Updated Simulation assumptions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871554"/>
              </p:ext>
            </p:extLst>
          </p:nvPr>
        </p:nvGraphicFramePr>
        <p:xfrm>
          <a:off x="1493397" y="1417638"/>
          <a:ext cx="6157205" cy="4963686"/>
        </p:xfrm>
        <a:graphic>
          <a:graphicData uri="http://schemas.openxmlformats.org/drawingml/2006/table">
            <a:tbl>
              <a:tblPr/>
              <a:tblGrid>
                <a:gridCol w="2859448"/>
                <a:gridCol w="3297757"/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800" b="0" i="0" u="none" strike="sng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8,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8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Cell-ID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[0, </a:t>
                      </a:r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random cell-ID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503, 447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Timing offset (us)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[30]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8626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[200Hz] 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error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limits 2.5us, [5us]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5778</TotalTime>
  <Words>299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3GPP TSG-RAN WG4 Meeting #80                                                Gothenburg, Sweden, 22 - 26 Aug, 2016 </vt:lpstr>
      <vt:lpstr>Background</vt:lpstr>
      <vt:lpstr>Way Forward</vt:lpstr>
      <vt:lpstr>Updated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(Nokia - US/Arlington Heights)</cp:lastModifiedBy>
  <cp:revision>146</cp:revision>
  <dcterms:created xsi:type="dcterms:W3CDTF">2016-01-12T08:39:50Z</dcterms:created>
  <dcterms:modified xsi:type="dcterms:W3CDTF">2016-08-25T15:18:24Z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1471952431</vt:lpwstr>
  </property>
</Properties>
</file>