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theme/theme5.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emf" ContentType="image/x-emf"/>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9"/>
  </p:notesMasterIdLst>
  <p:handoutMasterIdLst>
    <p:handoutMasterId r:id="rId10"/>
  </p:handoutMasterIdLst>
  <p:sldIdLst>
    <p:sldId id="664" r:id="rId4"/>
    <p:sldId id="671" r:id="rId5"/>
    <p:sldId id="672" r:id="rId6"/>
    <p:sldId id="673" r:id="rId7"/>
    <p:sldId id="674" r:id="rId8"/>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86138"/>
    <a:srgbClr val="3333CC"/>
    <a:srgbClr val="CC0099"/>
    <a:srgbClr val="CC3300"/>
    <a:srgbClr val="FFFF66"/>
    <a:srgbClr val="A50021"/>
    <a:srgbClr val="990000"/>
    <a:srgbClr val="000000"/>
    <a:srgbClr val="FCFC3E"/>
    <a:srgbClr val="C4E2C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987" autoAdjust="0"/>
    <p:restoredTop sz="97032" autoAdjust="0"/>
  </p:normalViewPr>
  <p:slideViewPr>
    <p:cSldViewPr snapToGrid="0">
      <p:cViewPr varScale="1">
        <p:scale>
          <a:sx n="98" d="100"/>
          <a:sy n="98" d="100"/>
        </p:scale>
        <p:origin x="-102" y="-330"/>
      </p:cViewPr>
      <p:guideLst>
        <p:guide orient="horz" pos="518"/>
        <p:guide orient="horz" pos="752"/>
        <p:guide pos="46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 xmlns:p14="http://schemas.microsoft.com/office/powerpoint/2010/main" val="2278474765"/>
      </p:ext>
    </p:extLst>
  </p:cSld>
  <p:clrMapOvr>
    <a:masterClrMapping/>
  </p:clrMapOvr>
  <mc:AlternateContent xmlns:mc="http://schemas.openxmlformats.org/markup-compatibility/2006">
    <mc:Choice xmlns="" xmlns:p14="http://schemas.microsoft.com/office/powerpoint/2010/main" Requires="p14">
      <p:transition p14:dur="0" advClick="0"/>
    </mc:Choice>
    <mc:Fallback>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3956334837"/>
      </p:ext>
    </p:extLst>
  </p:cSld>
  <p:clrMapOvr>
    <a:masterClrMapping/>
  </p:clrMapOvr>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03806260"/>
      </p:ext>
    </p:extLst>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mc:Choice xmlns="" xmlns:p14="http://schemas.microsoft.com/office/powerpoint/2010/main" Requires="p14">
      <p:transition p14:dur="0" advClick="0"/>
    </mc:Choice>
    <mc:Fallback>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2640788" cy="21544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21072" y="3824748"/>
            <a:ext cx="9251728" cy="1555025"/>
          </a:xfrm>
        </p:spPr>
        <p:txBody>
          <a:bodyPr/>
          <a:lstStyle/>
          <a:p>
            <a:r>
              <a:rPr lang="en-GB" altLang="zh-CN" sz="2400" dirty="0" smtClean="0">
                <a:solidFill>
                  <a:schemeClr val="tx1"/>
                </a:solidFill>
              </a:rPr>
              <a:t>R4-166453 </a:t>
            </a:r>
            <a:r>
              <a:rPr lang="en-GB" altLang="zh-CN" sz="2400" dirty="0" smtClean="0">
                <a:solidFill>
                  <a:schemeClr val="tx1"/>
                </a:solidFill>
              </a:rPr>
              <a:t/>
            </a:r>
            <a:br>
              <a:rPr lang="en-GB" altLang="zh-CN" sz="2400" dirty="0" smtClean="0">
                <a:solidFill>
                  <a:schemeClr val="tx1"/>
                </a:solidFill>
              </a:rPr>
            </a:br>
            <a:r>
              <a:rPr lang="en-US" altLang="zh-CN" sz="2400" dirty="0" smtClean="0">
                <a:solidFill>
                  <a:schemeClr val="tx1"/>
                </a:solidFill>
              </a:rPr>
              <a:t>Motivation of new proposal for 4Rx SU-MIMO advanced receiver</a:t>
            </a:r>
            <a:r>
              <a:rPr lang="en-GB" altLang="zh-CN" sz="2400" dirty="0" smtClean="0">
                <a:solidFill>
                  <a:schemeClr val="tx1"/>
                </a:solidFill>
              </a:rPr>
              <a:t/>
            </a:r>
            <a:br>
              <a:rPr lang="en-GB" altLang="zh-CN" sz="2400" dirty="0" smtClean="0">
                <a:solidFill>
                  <a:schemeClr val="tx1"/>
                </a:solidFill>
              </a:rPr>
            </a:br>
            <a:r>
              <a:rPr lang="en-GB" altLang="zh-CN" sz="2400" dirty="0" smtClean="0">
                <a:solidFill>
                  <a:schemeClr val="tx1"/>
                </a:solidFill>
              </a:rPr>
              <a:t>Huawei, HiSilicon</a:t>
            </a:r>
            <a:endParaRPr lang="zh-CN" altLang="en-US" sz="2400" dirty="0">
              <a:solidFill>
                <a:schemeClr val="tx1"/>
              </a:solidFill>
            </a:endParaRPr>
          </a:p>
        </p:txBody>
      </p:sp>
      <p:sp>
        <p:nvSpPr>
          <p:cNvPr id="3" name="Rectangle 1"/>
          <p:cNvSpPr>
            <a:spLocks noChangeArrowheads="1"/>
          </p:cNvSpPr>
          <p:nvPr/>
        </p:nvSpPr>
        <p:spPr bwMode="auto">
          <a:xfrm>
            <a:off x="0" y="0"/>
            <a:ext cx="4462395"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solidFill>
                  <a:srgbClr val="C86138"/>
                </a:solidFill>
              </a:rPr>
              <a:t>3GPP </a:t>
            </a:r>
            <a:r>
              <a:rPr lang="en-GB" altLang="zh-CN" b="1" dirty="0" err="1" smtClean="0">
                <a:solidFill>
                  <a:srgbClr val="C86138"/>
                </a:solidFill>
              </a:rPr>
              <a:t>TSG</a:t>
            </a:r>
            <a:r>
              <a:rPr lang="en-GB" altLang="zh-CN" b="1" dirty="0" smtClean="0">
                <a:solidFill>
                  <a:srgbClr val="C86138"/>
                </a:solidFill>
              </a:rPr>
              <a:t> </a:t>
            </a:r>
            <a:r>
              <a:rPr lang="en-GB" altLang="zh-CN" b="1" dirty="0" smtClean="0">
                <a:solidFill>
                  <a:srgbClr val="C86138"/>
                </a:solidFill>
              </a:rPr>
              <a:t>RAN4 </a:t>
            </a:r>
            <a:r>
              <a:rPr lang="en-GB" altLang="zh-CN" b="1" dirty="0" smtClean="0">
                <a:solidFill>
                  <a:srgbClr val="C86138"/>
                </a:solidFill>
              </a:rPr>
              <a:t>Meeting </a:t>
            </a:r>
            <a:r>
              <a:rPr lang="en-GB" altLang="zh-CN" b="1" dirty="0" smtClean="0">
                <a:solidFill>
                  <a:srgbClr val="C86138"/>
                </a:solidFill>
              </a:rPr>
              <a:t>#80</a:t>
            </a:r>
            <a:endParaRPr lang="zh-CN" altLang="zh-CN" dirty="0" smtClean="0">
              <a:solidFill>
                <a:srgbClr val="C86138"/>
              </a:solidFill>
            </a:endParaRPr>
          </a:p>
          <a:p>
            <a:pPr>
              <a:buNone/>
            </a:pPr>
            <a:r>
              <a:rPr lang="de-DE" altLang="zh-CN" dirty="0" smtClean="0">
                <a:solidFill>
                  <a:srgbClr val="C86138"/>
                </a:solidFill>
              </a:rPr>
              <a:t>Gothenburg, Sweden, 22 - 26 Aug </a:t>
            </a:r>
            <a:r>
              <a:rPr lang="de-DE" altLang="zh-CN" dirty="0" smtClean="0">
                <a:solidFill>
                  <a:srgbClr val="C86138"/>
                </a:solidFill>
              </a:rPr>
              <a:t>2</a:t>
            </a:r>
            <a:endParaRPr kumimoji="0" lang="en-US" altLang="zh-CN" b="1" i="0" u="none" strike="noStrike" cap="none" normalizeH="0" baseline="0" dirty="0" smtClean="0">
              <a:ln>
                <a:noFill/>
              </a:ln>
              <a:solidFill>
                <a:srgbClr val="C86138"/>
              </a:solidFill>
              <a:effectLst/>
              <a:latin typeface="Arial" pitchFamily="34" charset="0"/>
              <a:ea typeface="宋体" pitchFamily="2" charset="-122"/>
              <a:cs typeface="Arial" pitchFamily="34" charset="0"/>
            </a:endParaRPr>
          </a:p>
          <a:p>
            <a:endParaRPr lang="en-US" altLang="zh-CN" sz="600" b="1" dirty="0" smtClean="0">
              <a:solidFill>
                <a:srgbClr val="C86138"/>
              </a:solidFill>
              <a:latin typeface="Arial" pitchFamily="34" charset="0"/>
              <a:ea typeface="宋体" pitchFamily="2" charset="-122"/>
              <a:cs typeface="Arial" pitchFamily="34" charset="0"/>
            </a:endParaRPr>
          </a:p>
          <a:p>
            <a:pPr>
              <a:buNone/>
            </a:pPr>
            <a:r>
              <a:rPr lang="en-US" altLang="zh-CN" sz="1600" b="1" dirty="0" smtClean="0">
                <a:solidFill>
                  <a:srgbClr val="C86138"/>
                </a:solidFill>
                <a:latin typeface="Arial" pitchFamily="34" charset="0"/>
                <a:ea typeface="宋体" pitchFamily="2" charset="-122"/>
                <a:cs typeface="Arial" pitchFamily="34" charset="0"/>
              </a:rPr>
              <a:t>Document for: Discussion</a:t>
            </a:r>
          </a:p>
          <a:p>
            <a:pPr>
              <a:buNone/>
            </a:pPr>
            <a:r>
              <a:rPr lang="en-US" altLang="zh-CN" sz="1600" b="1" dirty="0" smtClean="0">
                <a:solidFill>
                  <a:srgbClr val="C86138"/>
                </a:solidFill>
                <a:latin typeface="Arial" pitchFamily="34" charset="0"/>
                <a:ea typeface="宋体" pitchFamily="2" charset="-122"/>
                <a:cs typeface="Arial" pitchFamily="34" charset="0"/>
              </a:rPr>
              <a:t>Agenda Item</a:t>
            </a:r>
            <a:r>
              <a:rPr lang="en-US" altLang="zh-CN" sz="1600" dirty="0" smtClean="0">
                <a:solidFill>
                  <a:srgbClr val="C86138"/>
                </a:solidFill>
                <a:latin typeface="Arial" pitchFamily="34" charset="0"/>
                <a:cs typeface="Arial" pitchFamily="34" charset="0"/>
              </a:rPr>
              <a:t>:  12</a:t>
            </a:r>
            <a:endParaRPr lang="en-US" altLang="zh-CN" sz="1600" b="1" dirty="0" smtClean="0">
              <a:solidFill>
                <a:srgbClr val="C86138"/>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rgbClr val="C86138"/>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advClick="0"/>
    </mc:Choice>
    <mc:Fallback>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1983235" cy="430887"/>
          </a:xfrm>
        </p:spPr>
        <p:txBody>
          <a:bodyPr/>
          <a:lstStyle/>
          <a:p>
            <a:r>
              <a:rPr lang="en-US" altLang="zh-CN" dirty="0" smtClean="0"/>
              <a:t>Motivation</a:t>
            </a:r>
            <a:endParaRPr lang="zh-CN" altLang="en-US" dirty="0"/>
          </a:p>
        </p:txBody>
      </p:sp>
      <p:sp>
        <p:nvSpPr>
          <p:cNvPr id="3" name="内容占位符 2"/>
          <p:cNvSpPr>
            <a:spLocks noGrp="1"/>
          </p:cNvSpPr>
          <p:nvPr>
            <p:ph idx="1"/>
          </p:nvPr>
        </p:nvSpPr>
        <p:spPr>
          <a:noFill/>
        </p:spPr>
        <p:txBody>
          <a:bodyPr/>
          <a:lstStyle/>
          <a:p>
            <a:pPr marL="319088" lvl="1" indent="-319088">
              <a:buFontTx/>
              <a:buChar char="•"/>
            </a:pPr>
            <a:r>
              <a:rPr lang="en-US" altLang="zh-CN" sz="2000" dirty="0" smtClean="0"/>
              <a:t>In Rel-12, SU-MIMO advanced receiver which is able to cancel the inter-stream interference was specified for 2Rx UE</a:t>
            </a:r>
          </a:p>
          <a:p>
            <a:pPr lvl="1"/>
            <a:r>
              <a:rPr lang="en-US" altLang="zh-CN" dirty="0" smtClean="0"/>
              <a:t>Significant gain was observed for multi-layer MIMO operation without change of physical layer design</a:t>
            </a:r>
          </a:p>
          <a:p>
            <a:pPr lvl="1"/>
            <a:r>
              <a:rPr lang="en-US" altLang="zh-CN" dirty="0" smtClean="0"/>
              <a:t>Advanced receiver is named as Type-C receiver, and corresponding demodulation performance requirements with TM3, TM4 and TM9 are specified.</a:t>
            </a:r>
          </a:p>
          <a:p>
            <a:pPr marL="319088" lvl="1" indent="-319088">
              <a:buFontTx/>
              <a:buChar char="•"/>
            </a:pPr>
            <a:r>
              <a:rPr lang="en-GB" altLang="zh-CN" sz="2000" dirty="0" smtClean="0"/>
              <a:t>In Rel-13 the demodulation performance requirements specified for 4Rx UE are specified, but requirements are based on MMSE/MMSE-IRC.</a:t>
            </a:r>
          </a:p>
          <a:p>
            <a:pPr marL="319088" lvl="1" indent="-319088">
              <a:buFontTx/>
              <a:buChar char="•"/>
            </a:pPr>
            <a:r>
              <a:rPr lang="en-GB" altLang="zh-CN" sz="2000" u="sng" dirty="0" smtClean="0">
                <a:solidFill>
                  <a:srgbClr val="0000FF"/>
                </a:solidFill>
              </a:rPr>
              <a:t>We propose to specify 4Rx SU-MIMO advanced receiver performance requirements to further enhance 4Rx SU-MIMO performance for rank &gt;1</a:t>
            </a:r>
          </a:p>
          <a:p>
            <a:pPr lvl="1"/>
            <a:r>
              <a:rPr lang="en-GB" altLang="zh-CN" dirty="0" smtClean="0"/>
              <a:t>Advanced receiver including Reduced ML will be considered.</a:t>
            </a:r>
          </a:p>
          <a:p>
            <a:pPr lvl="1"/>
            <a:r>
              <a:rPr lang="en-GB" altLang="zh-CN" dirty="0" smtClean="0"/>
              <a:t>4Rx SU-MIMO advanced receiver should be specified as a new feature since the specific design is needed.</a:t>
            </a:r>
          </a:p>
        </p:txBody>
      </p:sp>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1983235" cy="430887"/>
          </a:xfrm>
        </p:spPr>
        <p:txBody>
          <a:bodyPr/>
          <a:lstStyle/>
          <a:p>
            <a:r>
              <a:rPr lang="en-US" altLang="zh-CN" dirty="0" smtClean="0"/>
              <a:t>Motivation</a:t>
            </a:r>
            <a:endParaRPr lang="zh-CN" altLang="en-US" dirty="0"/>
          </a:p>
        </p:txBody>
      </p:sp>
      <p:sp>
        <p:nvSpPr>
          <p:cNvPr id="3" name="内容占位符 2"/>
          <p:cNvSpPr>
            <a:spLocks noGrp="1"/>
          </p:cNvSpPr>
          <p:nvPr>
            <p:ph idx="1"/>
          </p:nvPr>
        </p:nvSpPr>
        <p:spPr>
          <a:noFill/>
        </p:spPr>
        <p:txBody>
          <a:bodyPr/>
          <a:lstStyle/>
          <a:p>
            <a:pPr marL="319088" lvl="1" indent="-319088">
              <a:buFontTx/>
              <a:buChar char="•"/>
            </a:pPr>
            <a:r>
              <a:rPr lang="en-GB" altLang="zh-CN" dirty="0" smtClean="0"/>
              <a:t>Evaluations</a:t>
            </a:r>
          </a:p>
          <a:p>
            <a:pPr marL="692150" lvl="2" indent="-319088"/>
            <a:r>
              <a:rPr lang="en-GB" altLang="zh-CN" dirty="0" smtClean="0"/>
              <a:t>Assumptions </a:t>
            </a:r>
          </a:p>
        </p:txBody>
      </p:sp>
      <p:graphicFrame>
        <p:nvGraphicFramePr>
          <p:cNvPr id="5" name="表格 4"/>
          <p:cNvGraphicFramePr>
            <a:graphicFrameLocks noGrp="1"/>
          </p:cNvGraphicFramePr>
          <p:nvPr/>
        </p:nvGraphicFramePr>
        <p:xfrm>
          <a:off x="1016265" y="2000250"/>
          <a:ext cx="10347421" cy="2085978"/>
        </p:xfrm>
        <a:graphic>
          <a:graphicData uri="http://schemas.openxmlformats.org/drawingml/2006/table">
            <a:tbl>
              <a:tblPr firstRow="1" bandRow="1">
                <a:tableStyleId>{5C22544A-7EE6-4342-B048-85BDC9FD1C3A}</a:tableStyleId>
              </a:tblPr>
              <a:tblGrid>
                <a:gridCol w="2469271"/>
                <a:gridCol w="7878150"/>
              </a:tblGrid>
              <a:tr h="347663">
                <a:tc>
                  <a:txBody>
                    <a:bodyPr/>
                    <a:lstStyle/>
                    <a:p>
                      <a:r>
                        <a:rPr lang="en-US" altLang="zh-CN" sz="1700" dirty="0" smtClean="0"/>
                        <a:t>Cases</a:t>
                      </a:r>
                      <a:endParaRPr lang="zh-CN" altLang="en-US" sz="1700" dirty="0"/>
                    </a:p>
                  </a:txBody>
                  <a:tcPr marL="110865" marR="110865" marT="42863" marB="42863"/>
                </a:tc>
                <a:tc>
                  <a:txBody>
                    <a:bodyPr/>
                    <a:lstStyle/>
                    <a:p>
                      <a:r>
                        <a:rPr lang="en-US" altLang="zh-CN" sz="1700" dirty="0" smtClean="0"/>
                        <a:t>Descriptions</a:t>
                      </a:r>
                      <a:endParaRPr lang="zh-CN" altLang="en-US" sz="1700" dirty="0"/>
                    </a:p>
                  </a:txBody>
                  <a:tcPr marL="110865" marR="110865" marT="42863" marB="42863"/>
                </a:tc>
              </a:tr>
              <a:tr h="347663">
                <a:tc>
                  <a:txBody>
                    <a:bodyPr/>
                    <a:lstStyle/>
                    <a:p>
                      <a:r>
                        <a:rPr lang="en-US" altLang="zh-CN" sz="1700" dirty="0" smtClean="0"/>
                        <a:t>Case</a:t>
                      </a:r>
                      <a:r>
                        <a:rPr lang="en-US" altLang="zh-CN" sz="1700" baseline="0" dirty="0" smtClean="0"/>
                        <a:t> 1</a:t>
                      </a:r>
                      <a:endParaRPr lang="zh-CN" altLang="en-US" sz="1700" dirty="0"/>
                    </a:p>
                  </a:txBody>
                  <a:tcPr marL="110865" marR="110865" marT="42863" marB="42863"/>
                </a:tc>
                <a:tc>
                  <a:txBody>
                    <a:bodyPr/>
                    <a:lstStyle/>
                    <a:p>
                      <a:r>
                        <a:rPr lang="en-US" altLang="zh-CN" sz="1700" kern="1200" dirty="0" smtClean="0">
                          <a:solidFill>
                            <a:schemeClr val="dk1"/>
                          </a:solidFill>
                          <a:latin typeface="+mn-lt"/>
                          <a:ea typeface="+mn-ea"/>
                          <a:cs typeface="+mn-cs"/>
                        </a:rPr>
                        <a:t>TM3 2-layer 16QAM 1/2 EVA70 2x4 medium-A </a:t>
                      </a:r>
                      <a:r>
                        <a:rPr lang="en-US" altLang="zh-CN" sz="1700" kern="1200" dirty="0" err="1" smtClean="0">
                          <a:solidFill>
                            <a:schemeClr val="dk1"/>
                          </a:solidFill>
                          <a:latin typeface="+mn-lt"/>
                          <a:ea typeface="+mn-ea"/>
                          <a:cs typeface="+mn-cs"/>
                        </a:rPr>
                        <a:t>FDD</a:t>
                      </a:r>
                      <a:endParaRPr lang="zh-CN" altLang="en-US" sz="1700" dirty="0"/>
                    </a:p>
                  </a:txBody>
                  <a:tcPr marL="110865" marR="110865" marT="42863" marB="42863"/>
                </a:tc>
              </a:tr>
              <a:tr h="347663">
                <a:tc>
                  <a:txBody>
                    <a:bodyPr/>
                    <a:lstStyle/>
                    <a:p>
                      <a:r>
                        <a:rPr lang="en-US" altLang="zh-CN" sz="1700" dirty="0" smtClean="0"/>
                        <a:t>Case 2</a:t>
                      </a:r>
                      <a:endParaRPr lang="zh-CN" altLang="en-US" sz="1700" dirty="0"/>
                    </a:p>
                  </a:txBody>
                  <a:tcPr marL="110865" marR="110865" marT="42863" marB="4286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700" kern="1200" dirty="0" smtClean="0">
                          <a:solidFill>
                            <a:schemeClr val="dk1"/>
                          </a:solidFill>
                          <a:latin typeface="+mn-lt"/>
                          <a:ea typeface="+mn-ea"/>
                          <a:cs typeface="+mn-cs"/>
                        </a:rPr>
                        <a:t>TM3 3-layer 64QAM 0.43 EVA70 4x4 medium-A </a:t>
                      </a:r>
                      <a:r>
                        <a:rPr lang="en-US" altLang="zh-CN" sz="1700" kern="1200" dirty="0" err="1" smtClean="0">
                          <a:solidFill>
                            <a:schemeClr val="dk1"/>
                          </a:solidFill>
                          <a:latin typeface="+mn-lt"/>
                          <a:ea typeface="+mn-ea"/>
                          <a:cs typeface="+mn-cs"/>
                        </a:rPr>
                        <a:t>FDD</a:t>
                      </a:r>
                      <a:endParaRPr lang="zh-CN" altLang="en-US" sz="1700" dirty="0"/>
                    </a:p>
                  </a:txBody>
                  <a:tcPr marL="110865" marR="110865" marT="42863" marB="42863"/>
                </a:tc>
              </a:tr>
              <a:tr h="347663">
                <a:tc>
                  <a:txBody>
                    <a:bodyPr/>
                    <a:lstStyle/>
                    <a:p>
                      <a:r>
                        <a:rPr lang="en-US" altLang="zh-CN" sz="1700" dirty="0" smtClean="0"/>
                        <a:t>Case 3</a:t>
                      </a:r>
                      <a:endParaRPr lang="zh-CN" altLang="en-US" sz="1700" dirty="0"/>
                    </a:p>
                  </a:txBody>
                  <a:tcPr marL="110865" marR="110865" marT="42863" marB="42863"/>
                </a:tc>
                <a:tc>
                  <a:txBody>
                    <a:bodyPr/>
                    <a:lstStyle/>
                    <a:p>
                      <a:r>
                        <a:rPr lang="en-US" altLang="zh-CN" sz="1700" kern="1200" dirty="0" smtClean="0">
                          <a:solidFill>
                            <a:schemeClr val="dk1"/>
                          </a:solidFill>
                          <a:latin typeface="+mn-lt"/>
                          <a:ea typeface="+mn-ea"/>
                          <a:cs typeface="+mn-cs"/>
                        </a:rPr>
                        <a:t>TM3 2-layer 16QAM 1/2 EVA70 2x4 medium FDD</a:t>
                      </a:r>
                      <a:endParaRPr lang="zh-CN" altLang="en-US" sz="1700" dirty="0"/>
                    </a:p>
                  </a:txBody>
                  <a:tcPr marL="110865" marR="110865" marT="42863" marB="42863"/>
                </a:tc>
              </a:tr>
              <a:tr h="347663">
                <a:tc>
                  <a:txBody>
                    <a:bodyPr/>
                    <a:lstStyle/>
                    <a:p>
                      <a:r>
                        <a:rPr lang="en-US" altLang="zh-CN" sz="1700" dirty="0" smtClean="0"/>
                        <a:t>Case 4</a:t>
                      </a:r>
                      <a:endParaRPr lang="zh-CN" altLang="en-US" sz="1700" dirty="0"/>
                    </a:p>
                  </a:txBody>
                  <a:tcPr marL="110865" marR="110865" marT="42863" marB="42863"/>
                </a:tc>
                <a:tc>
                  <a:txBody>
                    <a:bodyPr/>
                    <a:lstStyle/>
                    <a:p>
                      <a:r>
                        <a:rPr lang="en-US" altLang="zh-CN" sz="1700" kern="1200" dirty="0" smtClean="0">
                          <a:solidFill>
                            <a:schemeClr val="dk1"/>
                          </a:solidFill>
                          <a:latin typeface="+mn-lt"/>
                          <a:ea typeface="+mn-ea"/>
                          <a:cs typeface="+mn-cs"/>
                        </a:rPr>
                        <a:t>TM4 2-layer 16QAM 1/2 EPA5   4x4 medium FDD</a:t>
                      </a:r>
                      <a:endParaRPr lang="zh-CN" altLang="en-US" sz="1700" dirty="0"/>
                    </a:p>
                  </a:txBody>
                  <a:tcPr marL="110865" marR="110865" marT="42863" marB="42863"/>
                </a:tc>
              </a:tr>
              <a:tr h="347663">
                <a:tc>
                  <a:txBody>
                    <a:bodyPr/>
                    <a:lstStyle/>
                    <a:p>
                      <a:r>
                        <a:rPr lang="en-US" altLang="zh-CN" sz="1700" dirty="0" smtClean="0"/>
                        <a:t>Case 5</a:t>
                      </a:r>
                      <a:endParaRPr lang="zh-CN" altLang="en-US" sz="1700" dirty="0"/>
                    </a:p>
                  </a:txBody>
                  <a:tcPr marL="110865" marR="110865" marT="42863" marB="42863"/>
                </a:tc>
                <a:tc>
                  <a:txBody>
                    <a:bodyPr/>
                    <a:lstStyle/>
                    <a:p>
                      <a:r>
                        <a:rPr lang="en-US" altLang="zh-CN" sz="1700" kern="1200" dirty="0" smtClean="0">
                          <a:solidFill>
                            <a:schemeClr val="dk1"/>
                          </a:solidFill>
                          <a:latin typeface="+mn-lt"/>
                          <a:ea typeface="+mn-ea"/>
                          <a:cs typeface="+mn-cs"/>
                        </a:rPr>
                        <a:t>TM9 2-layer 16QAM 1/2 ETU5   2x4 medium FDD</a:t>
                      </a:r>
                      <a:endParaRPr lang="zh-CN" altLang="en-US" sz="1700" dirty="0"/>
                    </a:p>
                  </a:txBody>
                  <a:tcPr marL="110865" marR="110865" marT="42863" marB="42863"/>
                </a:tc>
              </a:tr>
            </a:tbl>
          </a:graphicData>
        </a:graphic>
      </p:graphicFrame>
    </p:spTree>
  </p:cSld>
  <p:clrMapOvr>
    <a:masterClrMapping/>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1983235" cy="430887"/>
          </a:xfrm>
        </p:spPr>
        <p:txBody>
          <a:bodyPr/>
          <a:lstStyle/>
          <a:p>
            <a:r>
              <a:rPr lang="en-US" altLang="zh-CN" dirty="0" smtClean="0"/>
              <a:t>Motivation</a:t>
            </a:r>
            <a:endParaRPr lang="zh-CN" altLang="en-US" dirty="0"/>
          </a:p>
        </p:txBody>
      </p:sp>
      <p:sp>
        <p:nvSpPr>
          <p:cNvPr id="3" name="内容占位符 2"/>
          <p:cNvSpPr>
            <a:spLocks noGrp="1"/>
          </p:cNvSpPr>
          <p:nvPr>
            <p:ph idx="1"/>
          </p:nvPr>
        </p:nvSpPr>
        <p:spPr>
          <a:noFill/>
        </p:spPr>
        <p:txBody>
          <a:bodyPr/>
          <a:lstStyle/>
          <a:p>
            <a:pPr marL="319088" lvl="1" indent="-319088">
              <a:buFontTx/>
              <a:buChar char="•"/>
            </a:pPr>
            <a:r>
              <a:rPr lang="en-GB" altLang="zh-CN" dirty="0" smtClean="0"/>
              <a:t>Evaluations</a:t>
            </a:r>
          </a:p>
          <a:p>
            <a:pPr marL="692150" lvl="2" indent="-319088"/>
            <a:r>
              <a:rPr lang="en-GB" altLang="zh-CN" dirty="0" smtClean="0"/>
              <a:t>Simulation results</a:t>
            </a:r>
          </a:p>
        </p:txBody>
      </p:sp>
      <p:pic>
        <p:nvPicPr>
          <p:cNvPr id="1028" name="Picture 4"/>
          <p:cNvPicPr>
            <a:picLocks noChangeAspect="1" noChangeArrowheads="1"/>
          </p:cNvPicPr>
          <p:nvPr/>
        </p:nvPicPr>
        <p:blipFill>
          <a:blip r:embed="rId2" cstate="print"/>
          <a:srcRect/>
          <a:stretch>
            <a:fillRect/>
          </a:stretch>
        </p:blipFill>
        <p:spPr bwMode="auto">
          <a:xfrm>
            <a:off x="233464" y="3450015"/>
            <a:ext cx="3600450" cy="2725738"/>
          </a:xfrm>
          <a:prstGeom prst="rect">
            <a:avLst/>
          </a:prstGeom>
          <a:noFill/>
          <a:ln w="9525">
            <a:noFill/>
            <a:miter lim="800000"/>
            <a:headEnd/>
            <a:tailEnd/>
          </a:ln>
        </p:spPr>
      </p:pic>
      <p:pic>
        <p:nvPicPr>
          <p:cNvPr id="1030" name="Picture 6"/>
          <p:cNvPicPr>
            <a:picLocks noChangeAspect="1" noChangeArrowheads="1"/>
          </p:cNvPicPr>
          <p:nvPr/>
        </p:nvPicPr>
        <p:blipFill>
          <a:blip r:embed="rId3" cstate="print"/>
          <a:srcRect/>
          <a:stretch>
            <a:fillRect/>
          </a:stretch>
        </p:blipFill>
        <p:spPr bwMode="auto">
          <a:xfrm>
            <a:off x="7976682" y="3461128"/>
            <a:ext cx="3600450" cy="2703513"/>
          </a:xfrm>
          <a:prstGeom prst="rect">
            <a:avLst/>
          </a:prstGeom>
          <a:noFill/>
          <a:ln w="9525">
            <a:noFill/>
            <a:miter lim="800000"/>
            <a:headEnd/>
            <a:tailEnd/>
          </a:ln>
        </p:spPr>
      </p:pic>
      <p:sp>
        <p:nvSpPr>
          <p:cNvPr id="9" name="TextBox 8"/>
          <p:cNvSpPr txBox="1"/>
          <p:nvPr/>
        </p:nvSpPr>
        <p:spPr>
          <a:xfrm>
            <a:off x="5546035" y="3180523"/>
            <a:ext cx="678391" cy="276999"/>
          </a:xfrm>
          <a:prstGeom prst="rect">
            <a:avLst/>
          </a:prstGeom>
          <a:noFill/>
        </p:spPr>
        <p:txBody>
          <a:bodyPr wrap="none" rtlCol="0">
            <a:spAutoFit/>
          </a:bodyPr>
          <a:lstStyle/>
          <a:p>
            <a:pPr marL="274638" indent="-274638">
              <a:spcBef>
                <a:spcPts val="600"/>
              </a:spcBef>
              <a:buClr>
                <a:schemeClr val="bg1">
                  <a:lumMod val="50000"/>
                </a:schemeClr>
              </a:buClr>
              <a:buSzPct val="80000"/>
              <a:buNone/>
            </a:pPr>
            <a:r>
              <a:rPr lang="en-US" altLang="zh-CN" sz="1200" dirty="0" smtClean="0">
                <a:latin typeface="Arial" pitchFamily="34" charset="0"/>
                <a:ea typeface="华文细黑" pitchFamily="2" charset="-122"/>
                <a:cs typeface="Arial" pitchFamily="34" charset="0"/>
              </a:rPr>
              <a:t>Case 1</a:t>
            </a:r>
            <a:endParaRPr lang="zh-CN" altLang="en-US" sz="1200" dirty="0" err="1" smtClean="0">
              <a:latin typeface="Arial" pitchFamily="34" charset="0"/>
              <a:ea typeface="华文细黑" pitchFamily="2" charset="-122"/>
              <a:cs typeface="Arial" pitchFamily="34" charset="0"/>
            </a:endParaRPr>
          </a:p>
        </p:txBody>
      </p:sp>
      <p:sp>
        <p:nvSpPr>
          <p:cNvPr id="10" name="TextBox 9"/>
          <p:cNvSpPr txBox="1"/>
          <p:nvPr/>
        </p:nvSpPr>
        <p:spPr>
          <a:xfrm>
            <a:off x="9405730" y="3193776"/>
            <a:ext cx="678391" cy="276999"/>
          </a:xfrm>
          <a:prstGeom prst="rect">
            <a:avLst/>
          </a:prstGeom>
          <a:noFill/>
        </p:spPr>
        <p:txBody>
          <a:bodyPr wrap="none" rtlCol="0">
            <a:spAutoFit/>
          </a:bodyPr>
          <a:lstStyle/>
          <a:p>
            <a:pPr marL="274638" indent="-274638">
              <a:spcBef>
                <a:spcPts val="600"/>
              </a:spcBef>
              <a:buClr>
                <a:schemeClr val="bg1">
                  <a:lumMod val="50000"/>
                </a:schemeClr>
              </a:buClr>
              <a:buSzPct val="80000"/>
              <a:buNone/>
            </a:pPr>
            <a:r>
              <a:rPr lang="en-US" altLang="zh-CN" sz="1200" dirty="0" smtClean="0">
                <a:latin typeface="Arial" pitchFamily="34" charset="0"/>
                <a:ea typeface="华文细黑" pitchFamily="2" charset="-122"/>
                <a:cs typeface="Arial" pitchFamily="34" charset="0"/>
              </a:rPr>
              <a:t>Case 2</a:t>
            </a:r>
            <a:endParaRPr lang="zh-CN" altLang="en-US" sz="1200" dirty="0" err="1" smtClean="0">
              <a:latin typeface="Arial" pitchFamily="34" charset="0"/>
              <a:ea typeface="华文细黑" pitchFamily="2" charset="-122"/>
              <a:cs typeface="Arial" pitchFamily="34" charset="0"/>
            </a:endParaRPr>
          </a:p>
        </p:txBody>
      </p:sp>
      <p:sp>
        <p:nvSpPr>
          <p:cNvPr id="11" name="TextBox 10"/>
          <p:cNvSpPr txBox="1"/>
          <p:nvPr/>
        </p:nvSpPr>
        <p:spPr>
          <a:xfrm>
            <a:off x="1692965" y="6215271"/>
            <a:ext cx="678391" cy="276999"/>
          </a:xfrm>
          <a:prstGeom prst="rect">
            <a:avLst/>
          </a:prstGeom>
          <a:noFill/>
        </p:spPr>
        <p:txBody>
          <a:bodyPr wrap="none" rtlCol="0">
            <a:spAutoFit/>
          </a:bodyPr>
          <a:lstStyle/>
          <a:p>
            <a:pPr marL="274638" indent="-274638">
              <a:spcBef>
                <a:spcPts val="600"/>
              </a:spcBef>
              <a:buClr>
                <a:schemeClr val="bg1">
                  <a:lumMod val="50000"/>
                </a:schemeClr>
              </a:buClr>
              <a:buSzPct val="80000"/>
              <a:buNone/>
            </a:pPr>
            <a:r>
              <a:rPr lang="en-US" altLang="zh-CN" sz="1200" dirty="0" smtClean="0">
                <a:latin typeface="Arial" pitchFamily="34" charset="0"/>
                <a:ea typeface="华文细黑" pitchFamily="2" charset="-122"/>
                <a:cs typeface="Arial" pitchFamily="34" charset="0"/>
              </a:rPr>
              <a:t>Case 3</a:t>
            </a:r>
            <a:endParaRPr lang="zh-CN" altLang="en-US" sz="1200" dirty="0" err="1" smtClean="0">
              <a:latin typeface="Arial" pitchFamily="34" charset="0"/>
              <a:ea typeface="华文细黑" pitchFamily="2" charset="-122"/>
              <a:cs typeface="Arial" pitchFamily="34" charset="0"/>
            </a:endParaRPr>
          </a:p>
        </p:txBody>
      </p:sp>
      <p:sp>
        <p:nvSpPr>
          <p:cNvPr id="12" name="TextBox 11"/>
          <p:cNvSpPr txBox="1"/>
          <p:nvPr/>
        </p:nvSpPr>
        <p:spPr>
          <a:xfrm>
            <a:off x="5608982" y="6225210"/>
            <a:ext cx="678391" cy="276999"/>
          </a:xfrm>
          <a:prstGeom prst="rect">
            <a:avLst/>
          </a:prstGeom>
          <a:noFill/>
        </p:spPr>
        <p:txBody>
          <a:bodyPr wrap="none" rtlCol="0">
            <a:spAutoFit/>
          </a:bodyPr>
          <a:lstStyle/>
          <a:p>
            <a:pPr marL="274638" indent="-274638">
              <a:spcBef>
                <a:spcPts val="600"/>
              </a:spcBef>
              <a:buClr>
                <a:schemeClr val="bg1">
                  <a:lumMod val="50000"/>
                </a:schemeClr>
              </a:buClr>
              <a:buSzPct val="80000"/>
              <a:buNone/>
            </a:pPr>
            <a:r>
              <a:rPr lang="en-US" altLang="zh-CN" sz="1200" dirty="0" smtClean="0">
                <a:latin typeface="Arial" pitchFamily="34" charset="0"/>
                <a:ea typeface="华文细黑" pitchFamily="2" charset="-122"/>
                <a:cs typeface="Arial" pitchFamily="34" charset="0"/>
              </a:rPr>
              <a:t>Case 4</a:t>
            </a:r>
            <a:endParaRPr lang="zh-CN" altLang="en-US" sz="1200" dirty="0" err="1" smtClean="0">
              <a:latin typeface="Arial" pitchFamily="34" charset="0"/>
              <a:ea typeface="华文细黑" pitchFamily="2" charset="-122"/>
              <a:cs typeface="Arial" pitchFamily="34" charset="0"/>
            </a:endParaRPr>
          </a:p>
        </p:txBody>
      </p:sp>
      <p:sp>
        <p:nvSpPr>
          <p:cNvPr id="13" name="TextBox 12"/>
          <p:cNvSpPr txBox="1"/>
          <p:nvPr/>
        </p:nvSpPr>
        <p:spPr>
          <a:xfrm>
            <a:off x="9465365" y="6225210"/>
            <a:ext cx="678391" cy="276999"/>
          </a:xfrm>
          <a:prstGeom prst="rect">
            <a:avLst/>
          </a:prstGeom>
          <a:noFill/>
        </p:spPr>
        <p:txBody>
          <a:bodyPr wrap="none" rtlCol="0">
            <a:spAutoFit/>
          </a:bodyPr>
          <a:lstStyle/>
          <a:p>
            <a:pPr marL="274638" indent="-274638">
              <a:spcBef>
                <a:spcPts val="600"/>
              </a:spcBef>
              <a:buClr>
                <a:schemeClr val="bg1">
                  <a:lumMod val="50000"/>
                </a:schemeClr>
              </a:buClr>
              <a:buSzPct val="80000"/>
              <a:buNone/>
            </a:pPr>
            <a:r>
              <a:rPr lang="en-US" altLang="zh-CN" sz="1200" dirty="0" smtClean="0">
                <a:latin typeface="Arial" pitchFamily="34" charset="0"/>
                <a:ea typeface="华文细黑" pitchFamily="2" charset="-122"/>
                <a:cs typeface="Arial" pitchFamily="34" charset="0"/>
              </a:rPr>
              <a:t>Case 5</a:t>
            </a:r>
            <a:endParaRPr lang="zh-CN" altLang="en-US" sz="1200" dirty="0" err="1" smtClean="0">
              <a:latin typeface="Arial" pitchFamily="34" charset="0"/>
              <a:ea typeface="华文细黑" pitchFamily="2" charset="-122"/>
              <a:cs typeface="Arial" pitchFamily="34" charset="0"/>
            </a:endParaRPr>
          </a:p>
        </p:txBody>
      </p:sp>
      <p:pic>
        <p:nvPicPr>
          <p:cNvPr id="5" name="Picture 2"/>
          <p:cNvPicPr>
            <a:picLocks noChangeAspect="1" noChangeArrowheads="1"/>
          </p:cNvPicPr>
          <p:nvPr/>
        </p:nvPicPr>
        <p:blipFill>
          <a:blip r:embed="rId4" cstate="print"/>
          <a:srcRect/>
          <a:stretch>
            <a:fillRect/>
          </a:stretch>
        </p:blipFill>
        <p:spPr bwMode="auto">
          <a:xfrm>
            <a:off x="4094669" y="471388"/>
            <a:ext cx="3600450" cy="27051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7946827" y="471390"/>
            <a:ext cx="3600450" cy="2705100"/>
          </a:xfrm>
          <a:prstGeom prst="rect">
            <a:avLst/>
          </a:prstGeom>
          <a:noFill/>
          <a:ln w="9525">
            <a:noFill/>
            <a:miter lim="800000"/>
            <a:headEnd/>
            <a:tailEnd/>
          </a:ln>
          <a:effectLst/>
        </p:spPr>
      </p:pic>
      <p:pic>
        <p:nvPicPr>
          <p:cNvPr id="4" name="Picture 2"/>
          <p:cNvPicPr>
            <a:picLocks noChangeAspect="1" noChangeArrowheads="1"/>
          </p:cNvPicPr>
          <p:nvPr/>
        </p:nvPicPr>
        <p:blipFill>
          <a:blip r:embed="rId6" cstate="print"/>
          <a:srcRect/>
          <a:stretch>
            <a:fillRect/>
          </a:stretch>
        </p:blipFill>
        <p:spPr bwMode="auto">
          <a:xfrm>
            <a:off x="4104390" y="3460334"/>
            <a:ext cx="3600450" cy="2705100"/>
          </a:xfrm>
          <a:prstGeom prst="rect">
            <a:avLst/>
          </a:prstGeom>
          <a:noFill/>
          <a:ln w="9525">
            <a:noFill/>
            <a:miter lim="800000"/>
            <a:headEnd/>
            <a:tailEnd/>
          </a:ln>
          <a:effectLst/>
        </p:spPr>
      </p:pic>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2004075" cy="430887"/>
          </a:xfrm>
        </p:spPr>
        <p:txBody>
          <a:bodyPr/>
          <a:lstStyle/>
          <a:p>
            <a:r>
              <a:rPr lang="en-US" altLang="zh-CN" dirty="0" smtClean="0"/>
              <a:t>Objectives</a:t>
            </a:r>
            <a:endParaRPr lang="zh-CN" altLang="en-US" dirty="0"/>
          </a:p>
        </p:txBody>
      </p:sp>
      <p:sp>
        <p:nvSpPr>
          <p:cNvPr id="3" name="内容占位符 2"/>
          <p:cNvSpPr>
            <a:spLocks noGrp="1"/>
          </p:cNvSpPr>
          <p:nvPr>
            <p:ph idx="1"/>
          </p:nvPr>
        </p:nvSpPr>
        <p:spPr>
          <a:noFill/>
        </p:spPr>
        <p:txBody>
          <a:bodyPr/>
          <a:lstStyle/>
          <a:p>
            <a:pPr marL="319088" lvl="1" indent="-319088">
              <a:buFontTx/>
              <a:buChar char="•"/>
            </a:pPr>
            <a:r>
              <a:rPr lang="en-US" altLang="zh-CN" sz="2000" dirty="0" smtClean="0"/>
              <a:t>Stage 1: Investigate performance benefits and feasibility of using SU-MIMO IM receivers for the scenarios with 4 receiving antennas UEs. </a:t>
            </a:r>
          </a:p>
          <a:p>
            <a:pPr lvl="1"/>
            <a:r>
              <a:rPr lang="en-US" altLang="zh-CN" dirty="0" smtClean="0"/>
              <a:t>Investigation and agree on target scenarios including layer number for spatial multiplexing, MCS, propagation conditions and others for performance evaluation</a:t>
            </a:r>
          </a:p>
          <a:p>
            <a:pPr lvl="1"/>
            <a:r>
              <a:rPr lang="en-US" altLang="zh-CN" dirty="0" smtClean="0"/>
              <a:t>Identify the reference receiver structure for SU-MIMO IM evaluation</a:t>
            </a:r>
          </a:p>
          <a:p>
            <a:pPr lvl="1"/>
            <a:r>
              <a:rPr lang="en-US" altLang="zh-CN" dirty="0" smtClean="0"/>
              <a:t>Evaluate the performance of enhanced SU-MIMO IM receivers.</a:t>
            </a:r>
          </a:p>
          <a:p>
            <a:pPr marL="319088" lvl="1" indent="-319088">
              <a:buFontTx/>
              <a:buChar char="•"/>
            </a:pPr>
            <a:r>
              <a:rPr lang="en-US" altLang="zh-CN" sz="2000" dirty="0" smtClean="0"/>
              <a:t>Stage 2: Specify UE demodulation performance requirements to verify enhanced SU-MIMO receivers for the UEs equipped with 4 RX antennas </a:t>
            </a:r>
          </a:p>
          <a:p>
            <a:pPr lvl="1"/>
            <a:r>
              <a:rPr lang="en-US" altLang="zh-CN" dirty="0" smtClean="0"/>
              <a:t>Reference receiver structure and other test parameters are based on the outcome of Stage 1.</a:t>
            </a:r>
          </a:p>
          <a:p>
            <a:pPr lvl="1"/>
            <a:r>
              <a:rPr lang="en-US" altLang="zh-CN" dirty="0" smtClean="0"/>
              <a:t>Single carrier case.</a:t>
            </a:r>
          </a:p>
          <a:p>
            <a:pPr marL="319088" lvl="1" indent="-319088">
              <a:buNone/>
            </a:pPr>
            <a:endParaRPr lang="en-US" altLang="zh-CN" dirty="0" smtClean="0"/>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6845</TotalTime>
  <Words>320</Words>
  <Application>Microsoft Office PowerPoint</Application>
  <PresentationFormat>Custom</PresentationFormat>
  <Paragraphs>45</Paragraphs>
  <Slides>5</Slides>
  <Notes>0</Notes>
  <HiddenSlides>0</HiddenSlides>
  <MMClips>0</MMClips>
  <ScaleCrop>false</ScaleCrop>
  <HeadingPairs>
    <vt:vector size="4" baseType="variant">
      <vt:variant>
        <vt:lpstr>Theme</vt:lpstr>
      </vt:variant>
      <vt:variant>
        <vt:i4>3</vt:i4>
      </vt:variant>
      <vt:variant>
        <vt:lpstr>Slide Titles</vt:lpstr>
      </vt:variant>
      <vt:variant>
        <vt:i4>5</vt:i4>
      </vt:variant>
    </vt:vector>
  </HeadingPairs>
  <TitlesOfParts>
    <vt:vector size="8" baseType="lpstr">
      <vt:lpstr>1_16-9 PPT Temp</vt:lpstr>
      <vt:lpstr>2_默认设计模板</vt:lpstr>
      <vt:lpstr>5_default</vt:lpstr>
      <vt:lpstr>R4-166453  Motivation of new proposal for 4Rx SU-MIMO advanced receiver Huawei, HiSilicon</vt:lpstr>
      <vt:lpstr>Motivation</vt:lpstr>
      <vt:lpstr>Motivation</vt:lpstr>
      <vt:lpstr>Motivation</vt:lpstr>
      <vt:lpstr>Objectives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Huawei</cp:lastModifiedBy>
  <cp:revision>808</cp:revision>
  <dcterms:created xsi:type="dcterms:W3CDTF">2016-03-01T06:13:35Z</dcterms:created>
  <dcterms:modified xsi:type="dcterms:W3CDTF">2016-08-12T16:03:41Z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(3)vVTGUry2wzHr6NP55Km+kIStJAPWBhyqD9f/a9FUyxU/JPpcBKzRHbN2A2ZFLDxx8FJI0i3H
YfOCuRqdNrN3soaz6NLB+bmdzorCDYHDFn5mRgtU62Ay4E1876sYLsCq4pqg9RphCGcQwVBg
TolpQ1moDguj13DCZxQZyCcCKa5tyn4ICFdq+ucE6n/Vgj96RNxaqSgasGFvSSHcvxiM6REW
pgak1QOTNxoAQggD+W</vt:lpwstr>
  </property>
  <property fmtid="{D5CDD505-2E9C-101B-9397-08002B2CF9AE}" pid="8" name="_2015_ms_pID_7253431">
    <vt:lpwstr>lyz0pBFzwq2B9HXgRwhqPUSUObuy/7du8PyWfZG5Y+F0aNGrBfsJwd
KJ4uB6wNzRKijwYcS3TsyVdDSGx4Nda3rCBjDFk+CILWnwjcSCctEjjFcBmRrQJH9DXyZRmY
pUKnSowkR1CynmXdKVyvGvdDU9HdqJNiiEd9KzZ9qpbXhTqCeU2flQokVHOMF/yqhZtFG3av
RldIspxudEJ81Sz3Yk2tw1PNEO8QEId4cPJC</vt:lpwstr>
  </property>
  <property fmtid="{D5CDD505-2E9C-101B-9397-08002B2CF9AE}" pid="9" name="_2015_ms_pID_7253432">
    <vt:lpwstr>R2AgxlH0t9dg4CwsIY+9uc0lee7QaekvnQ1x
zwiNdi9mmvVl9CxdA3ac+Miuv102lz+pJf6EWKO7HNarVZbCWz8=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1471017768</vt:lpwstr>
  </property>
</Properties>
</file>