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1" d="100"/>
          <a:sy n="111" d="100"/>
        </p:scale>
        <p:origin x="-1662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CABAAA-4E5A-49BE-8FC9-B1443B4834EE}" type="datetimeFigureOut">
              <a:rPr lang="en-US" smtClean="0"/>
              <a:t>8/12/2016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A6D62B-DB1A-4ACE-965D-A9D16F08B9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32846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CABAAA-4E5A-49BE-8FC9-B1443B4834EE}" type="datetimeFigureOut">
              <a:rPr lang="en-US" smtClean="0"/>
              <a:t>8/12/2016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A6D62B-DB1A-4ACE-965D-A9D16F08B9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13490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CABAAA-4E5A-49BE-8FC9-B1443B4834EE}" type="datetimeFigureOut">
              <a:rPr lang="en-US" smtClean="0"/>
              <a:t>8/12/2016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A6D62B-DB1A-4ACE-965D-A9D16F08B9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83151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CABAAA-4E5A-49BE-8FC9-B1443B4834EE}" type="datetimeFigureOut">
              <a:rPr lang="en-US" smtClean="0"/>
              <a:t>8/12/2016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A6D62B-DB1A-4ACE-965D-A9D16F08B9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50258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CABAAA-4E5A-49BE-8FC9-B1443B4834EE}" type="datetimeFigureOut">
              <a:rPr lang="en-US" smtClean="0"/>
              <a:t>8/12/2016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A6D62B-DB1A-4ACE-965D-A9D16F08B9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85481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CABAAA-4E5A-49BE-8FC9-B1443B4834EE}" type="datetimeFigureOut">
              <a:rPr lang="en-US" smtClean="0"/>
              <a:t>8/12/2016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A6D62B-DB1A-4ACE-965D-A9D16F08B9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50441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CABAAA-4E5A-49BE-8FC9-B1443B4834EE}" type="datetimeFigureOut">
              <a:rPr lang="en-US" smtClean="0"/>
              <a:t>8/12/2016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A6D62B-DB1A-4ACE-965D-A9D16F08B9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16460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CABAAA-4E5A-49BE-8FC9-B1443B4834EE}" type="datetimeFigureOut">
              <a:rPr lang="en-US" smtClean="0"/>
              <a:t>8/12/2016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A6D62B-DB1A-4ACE-965D-A9D16F08B9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46500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CABAAA-4E5A-49BE-8FC9-B1443B4834EE}" type="datetimeFigureOut">
              <a:rPr lang="en-US" smtClean="0"/>
              <a:t>8/12/2016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A6D62B-DB1A-4ACE-965D-A9D16F08B9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29389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CABAAA-4E5A-49BE-8FC9-B1443B4834EE}" type="datetimeFigureOut">
              <a:rPr lang="en-US" smtClean="0"/>
              <a:t>8/12/2016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A6D62B-DB1A-4ACE-965D-A9D16F08B9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41059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CABAAA-4E5A-49BE-8FC9-B1443B4834EE}" type="datetimeFigureOut">
              <a:rPr lang="en-US" smtClean="0"/>
              <a:t>8/12/2016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A6D62B-DB1A-4ACE-965D-A9D16F08B9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25115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CABAAA-4E5A-49BE-8FC9-B1443B4834EE}" type="datetimeFigureOut">
              <a:rPr lang="en-US" smtClean="0"/>
              <a:t>8/12/2016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6A6D62B-DB1A-4ACE-965D-A9D16F08B9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64631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Way forward on power headroom reporting for NB-IOT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Ericsson, Nokia</a:t>
            </a:r>
            <a:r>
              <a:rPr lang="en-US">
                <a:solidFill>
                  <a:schemeClr val="tx1"/>
                </a:solidFill>
              </a:rPr>
              <a:t>, Intel,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4" name="正方形/長方形 6"/>
          <p:cNvSpPr>
            <a:spLocks noChangeArrowheads="1"/>
          </p:cNvSpPr>
          <p:nvPr/>
        </p:nvSpPr>
        <p:spPr bwMode="auto">
          <a:xfrm>
            <a:off x="179388" y="188913"/>
            <a:ext cx="5383212" cy="8233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tabLst>
                <a:tab pos="1260475" algn="l"/>
              </a:tabLst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tabLst>
                <a:tab pos="1260475" algn="l"/>
              </a:tabLst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tabLst>
                <a:tab pos="1260475" algn="l"/>
              </a:tabLst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tabLst>
                <a:tab pos="1260475" algn="l"/>
              </a:tabLst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tabLst>
                <a:tab pos="1260475" algn="l"/>
              </a:tabLst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1260475" algn="l"/>
              </a:tabLst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1260475" algn="l"/>
              </a:tabLst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1260475" algn="l"/>
              </a:tabLst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1260475" algn="l"/>
              </a:tabLst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spcAft>
                <a:spcPts val="900"/>
              </a:spcAft>
              <a:buFontTx/>
              <a:buNone/>
            </a:pPr>
            <a:r>
              <a:rPr kumimoji="1" lang="en-US" altLang="zh-CN" sz="2000" dirty="0">
                <a:latin typeface="Arial" charset="0"/>
                <a:ea typeface="Batang" pitchFamily="18" charset="-127"/>
                <a:cs typeface="Times New Roman" pitchFamily="18" charset="0"/>
              </a:rPr>
              <a:t>3GPP TSG-RAN WG4 Meeting </a:t>
            </a:r>
            <a:r>
              <a:rPr kumimoji="1" lang="en-US" altLang="zh-CN" sz="2000" dirty="0" smtClean="0">
                <a:latin typeface="Arial" charset="0"/>
                <a:ea typeface="Batang" pitchFamily="18" charset="-127"/>
                <a:cs typeface="Times New Roman" pitchFamily="18" charset="0"/>
              </a:rPr>
              <a:t>#80</a:t>
            </a:r>
            <a:endParaRPr kumimoji="1" lang="en-US" altLang="zh-CN" sz="2000" dirty="0">
              <a:latin typeface="Arial" charset="0"/>
              <a:ea typeface="Batang" pitchFamily="18" charset="-127"/>
              <a:cs typeface="Times New Roman" pitchFamily="18" charset="0"/>
            </a:endParaRPr>
          </a:p>
          <a:p>
            <a:pPr>
              <a:spcBef>
                <a:spcPct val="0"/>
              </a:spcBef>
              <a:spcAft>
                <a:spcPts val="900"/>
              </a:spcAft>
              <a:buFontTx/>
              <a:buNone/>
            </a:pPr>
            <a:r>
              <a:rPr kumimoji="1" lang="en-US" altLang="zh-CN" sz="2000" dirty="0" smtClean="0">
                <a:latin typeface="Arial" charset="0"/>
                <a:ea typeface="Batang" pitchFamily="18" charset="-127"/>
                <a:cs typeface="Times New Roman" pitchFamily="18" charset="0"/>
              </a:rPr>
              <a:t>Gothenburg, Sweden, 22 – </a:t>
            </a:r>
            <a:r>
              <a:rPr kumimoji="1" lang="en-US" altLang="zh-CN" sz="2000" smtClean="0">
                <a:latin typeface="Arial" charset="0"/>
                <a:ea typeface="Batang" pitchFamily="18" charset="-127"/>
                <a:cs typeface="Times New Roman" pitchFamily="18" charset="0"/>
              </a:rPr>
              <a:t>26 </a:t>
            </a:r>
            <a:r>
              <a:rPr kumimoji="1" lang="en-US" altLang="zh-CN" sz="2000" smtClean="0">
                <a:latin typeface="Arial" charset="0"/>
                <a:ea typeface="Batang" pitchFamily="18" charset="-127"/>
                <a:cs typeface="Times New Roman" pitchFamily="18" charset="0"/>
              </a:rPr>
              <a:t>August, </a:t>
            </a:r>
            <a:r>
              <a:rPr kumimoji="1" lang="en-US" altLang="zh-CN" sz="2000" dirty="0">
                <a:latin typeface="Arial" charset="0"/>
                <a:ea typeface="Batang" pitchFamily="18" charset="-127"/>
                <a:cs typeface="Times New Roman" pitchFamily="18" charset="0"/>
              </a:rPr>
              <a:t>2016</a:t>
            </a:r>
            <a:endParaRPr kumimoji="1" lang="en-GB" altLang="ja-JP" sz="2000" dirty="0">
              <a:latin typeface="Arial" charset="0"/>
              <a:ea typeface="Batang" pitchFamily="18" charset="-127"/>
              <a:cs typeface="Times New Roman" pitchFamily="18" charset="0"/>
            </a:endParaRPr>
          </a:p>
        </p:txBody>
      </p:sp>
      <p:sp>
        <p:nvSpPr>
          <p:cNvPr id="5" name="正方形/長方形 5"/>
          <p:cNvSpPr>
            <a:spLocks noChangeArrowheads="1"/>
          </p:cNvSpPr>
          <p:nvPr/>
        </p:nvSpPr>
        <p:spPr bwMode="auto">
          <a:xfrm>
            <a:off x="6875463" y="260350"/>
            <a:ext cx="1944687" cy="40011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tabLst>
                <a:tab pos="1260475" algn="l"/>
              </a:tabLst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tabLst>
                <a:tab pos="1260475" algn="l"/>
              </a:tabLst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tabLst>
                <a:tab pos="1260475" algn="l"/>
              </a:tabLst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tabLst>
                <a:tab pos="1260475" algn="l"/>
              </a:tabLst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tabLst>
                <a:tab pos="1260475" algn="l"/>
              </a:tabLst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1260475" algn="l"/>
              </a:tabLst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1260475" algn="l"/>
              </a:tabLst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1260475" algn="l"/>
              </a:tabLst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1260475" algn="l"/>
              </a:tabLst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spcAft>
                <a:spcPts val="900"/>
              </a:spcAft>
              <a:buFontTx/>
              <a:buNone/>
            </a:pPr>
            <a:r>
              <a:rPr lang="en-GB" altLang="zh-CN" sz="2000" dirty="0" smtClean="0">
                <a:latin typeface="Arial" charset="0"/>
                <a:ea typeface="ＭＳ Ｐゴシック" pitchFamily="34" charset="-128"/>
              </a:rPr>
              <a:t>R4-165882</a:t>
            </a:r>
            <a:endParaRPr lang="en-GB" altLang="zh-CN" sz="2000" dirty="0">
              <a:ea typeface="Batang" pitchFamily="18" charset="-127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0243359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152400"/>
            <a:ext cx="8229600" cy="1143000"/>
          </a:xfrm>
        </p:spPr>
        <p:txBody>
          <a:bodyPr>
            <a:normAutofit/>
          </a:bodyPr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295400"/>
            <a:ext cx="8763000" cy="5181600"/>
          </a:xfrm>
        </p:spPr>
        <p:txBody>
          <a:bodyPr>
            <a:normAutofit/>
          </a:bodyPr>
          <a:lstStyle/>
          <a:p>
            <a:r>
              <a:rPr lang="en-US" dirty="0"/>
              <a:t>According to RAN1 agreements, the NB-PHR is reported in Msg3 of random access procedure using 2 bits for the lowest configured NB-PRACH repetition level. This means that only 4 different values can be reported.</a:t>
            </a:r>
            <a:endParaRPr lang="sv-SE" dirty="0"/>
          </a:p>
          <a:p>
            <a:endParaRPr lang="en-US" dirty="0"/>
          </a:p>
          <a:p>
            <a:endParaRPr lang="en-US" dirty="0"/>
          </a:p>
          <a:p>
            <a:pPr lvl="1"/>
            <a:endParaRPr lang="en-US" dirty="0"/>
          </a:p>
          <a:p>
            <a:pPr lvl="1"/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425744003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152400"/>
            <a:ext cx="8229600" cy="1066800"/>
          </a:xfrm>
        </p:spPr>
        <p:txBody>
          <a:bodyPr/>
          <a:lstStyle/>
          <a:p>
            <a:r>
              <a:rPr lang="en-US" dirty="0"/>
              <a:t>Agreements on PHR: 1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219200"/>
            <a:ext cx="8686800" cy="5257800"/>
          </a:xfrm>
        </p:spPr>
        <p:txBody>
          <a:bodyPr>
            <a:normAutofit fontScale="92500"/>
          </a:bodyPr>
          <a:lstStyle/>
          <a:p>
            <a:r>
              <a:rPr lang="en-US" dirty="0"/>
              <a:t>PHR estimation interval is FFS.</a:t>
            </a:r>
          </a:p>
          <a:p>
            <a:r>
              <a:rPr lang="en-US" dirty="0"/>
              <a:t>Two PHR report mapping tables are specified. UE will use one of the 2 tables for transmitting PHR. The selection is based on UE coverage level:</a:t>
            </a:r>
            <a:endParaRPr lang="sv-SE" dirty="0"/>
          </a:p>
          <a:p>
            <a:pPr lvl="1"/>
            <a:r>
              <a:rPr lang="en-US" dirty="0"/>
              <a:t>One table (Table#1) is associated with PRACH CE level # 0 </a:t>
            </a:r>
            <a:endParaRPr lang="sv-SE" dirty="0"/>
          </a:p>
          <a:p>
            <a:pPr lvl="1"/>
            <a:r>
              <a:rPr lang="en-US" dirty="0"/>
              <a:t>Second table (Table#2) is associated with other PRACH CE levels (i.e. #1 and #2)</a:t>
            </a:r>
            <a:endParaRPr lang="sv-SE" dirty="0"/>
          </a:p>
          <a:p>
            <a:pPr lvl="1"/>
            <a:r>
              <a:rPr lang="en-US" dirty="0"/>
              <a:t>Resolution in table 1 and table 2 are different</a:t>
            </a:r>
          </a:p>
          <a:p>
            <a:r>
              <a:rPr lang="sv-SE" dirty="0"/>
              <a:t>Note: Table # 3 </a:t>
            </a:r>
            <a:r>
              <a:rPr lang="sv-SE" dirty="0" err="1"/>
              <a:t>associated</a:t>
            </a:r>
            <a:r>
              <a:rPr lang="sv-SE" dirty="0"/>
              <a:t> </a:t>
            </a:r>
            <a:r>
              <a:rPr lang="sv-SE" dirty="0" err="1"/>
              <a:t>with</a:t>
            </a:r>
            <a:r>
              <a:rPr lang="sv-SE" dirty="0"/>
              <a:t> CE </a:t>
            </a:r>
            <a:r>
              <a:rPr lang="sv-SE" dirty="0" err="1"/>
              <a:t>level</a:t>
            </a:r>
            <a:r>
              <a:rPr lang="sv-SE" dirty="0"/>
              <a:t> 2 is not </a:t>
            </a:r>
            <a:r>
              <a:rPr lang="sv-SE" dirty="0" err="1"/>
              <a:t>precluded</a:t>
            </a:r>
            <a:r>
              <a:rPr lang="sv-SE" dirty="0"/>
              <a:t> </a:t>
            </a:r>
            <a:r>
              <a:rPr lang="sv-SE" dirty="0" err="1"/>
              <a:t>if</a:t>
            </a:r>
            <a:r>
              <a:rPr lang="sv-SE" dirty="0"/>
              <a:t> second NRSRP </a:t>
            </a:r>
            <a:r>
              <a:rPr lang="sv-SE" dirty="0" err="1"/>
              <a:t>threshold</a:t>
            </a:r>
            <a:r>
              <a:rPr lang="sv-SE" dirty="0"/>
              <a:t> is </a:t>
            </a:r>
            <a:r>
              <a:rPr lang="sv-SE" dirty="0" err="1"/>
              <a:t>configured</a:t>
            </a:r>
            <a:r>
              <a:rPr lang="sv-SE" dirty="0"/>
              <a:t>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5399784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Agreements on PHR: 2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447800"/>
            <a:ext cx="8305800" cy="4678363"/>
          </a:xfrm>
        </p:spPr>
        <p:txBody>
          <a:bodyPr/>
          <a:lstStyle/>
          <a:p>
            <a:r>
              <a:rPr lang="en-US" dirty="0"/>
              <a:t>Mapping based on subcarrier spacing:</a:t>
            </a:r>
            <a:endParaRPr lang="sv-SE" dirty="0"/>
          </a:p>
          <a:p>
            <a:pPr lvl="1"/>
            <a:r>
              <a:rPr lang="en-US" dirty="0"/>
              <a:t>Baseline assumption: same set of table 1 and table 2 are applicable for 3.75 KHz and 15 KHz</a:t>
            </a:r>
            <a:endParaRPr lang="sv-SE" dirty="0"/>
          </a:p>
          <a:p>
            <a:pPr lvl="1"/>
            <a:r>
              <a:rPr lang="en-US" dirty="0"/>
              <a:t>It is FFS if separate set of table 1 and table 2 are required for 3.75 KHz and for 15 KHz</a:t>
            </a:r>
            <a:endParaRPr lang="sv-SE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5897170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293</TotalTime>
  <Words>222</Words>
  <Application>Microsoft Office PowerPoint</Application>
  <PresentationFormat>On-screen Show (4:3)</PresentationFormat>
  <Paragraphs>20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Office Theme</vt:lpstr>
      <vt:lpstr>Way forward on power headroom reporting for NB-IOT</vt:lpstr>
      <vt:lpstr>Background</vt:lpstr>
      <vt:lpstr>Agreements on PHR: 1</vt:lpstr>
      <vt:lpstr>Agreements on PHR: 2</vt:lpstr>
    </vt:vector>
  </TitlesOfParts>
  <Company>Ericsson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eMTC UE demodulation requirements</dc:title>
  <dc:creator>Kazuyoshi Uesaka</dc:creator>
  <cp:lastModifiedBy>Santhan Thangarasa</cp:lastModifiedBy>
  <cp:revision>129</cp:revision>
  <dcterms:created xsi:type="dcterms:W3CDTF">2016-05-23T12:58:55Z</dcterms:created>
  <dcterms:modified xsi:type="dcterms:W3CDTF">2016-08-12T19:16:25Z</dcterms:modified>
</cp:coreProperties>
</file>