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276" r:id="rId3"/>
    <p:sldId id="280" r:id="rId4"/>
    <p:sldId id="281" r:id="rId5"/>
    <p:sldId id="28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8827" autoAdjust="0"/>
    <p:restoredTop sz="94511" autoAdjust="0"/>
  </p:normalViewPr>
  <p:slideViewPr>
    <p:cSldViewPr>
      <p:cViewPr varScale="1">
        <p:scale>
          <a:sx n="73" d="100"/>
          <a:sy n="73" d="100"/>
        </p:scale>
        <p:origin x="104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sz="2000" b="1" dirty="0" smtClean="0"/>
              <a:t>Nanjing</a:t>
            </a:r>
            <a:r>
              <a:rPr lang="en-GB" sz="2000" b="1" dirty="0"/>
              <a:t>, China, 23</a:t>
            </a:r>
            <a:r>
              <a:rPr lang="en-GB" sz="2000" b="1" baseline="30000" dirty="0"/>
              <a:t>rd</a:t>
            </a:r>
            <a:r>
              <a:rPr lang="en-GB" sz="2000" b="1" dirty="0"/>
              <a:t> – 27</a:t>
            </a:r>
            <a:r>
              <a:rPr lang="en-GB" sz="2000" b="1" baseline="30000" dirty="0"/>
              <a:t>th</a:t>
            </a:r>
            <a:r>
              <a:rPr lang="en-GB" sz="2000" b="1" dirty="0"/>
              <a:t> May</a:t>
            </a:r>
            <a:r>
              <a:rPr lang="en-US" sz="2000" b="1" dirty="0"/>
              <a:t>, </a:t>
            </a:r>
            <a:r>
              <a:rPr lang="en-US" sz="2000" b="1" dirty="0" smtClean="0"/>
              <a:t>2016</a:t>
            </a:r>
            <a:br>
              <a:rPr lang="en-US" sz="2000" b="1" dirty="0" smtClean="0"/>
            </a:b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Network-assisted </a:t>
            </a:r>
            <a:r>
              <a:rPr lang="en-GB" sz="4400" dirty="0" smtClean="0"/>
              <a:t>signalling </a:t>
            </a:r>
            <a:r>
              <a:rPr lang="en-GB" sz="4400" dirty="0"/>
              <a:t>for </a:t>
            </a:r>
            <a:r>
              <a:rPr lang="en-GB" sz="4400" dirty="0" smtClean="0"/>
              <a:t>high </a:t>
            </a:r>
            <a:r>
              <a:rPr lang="en-GB" sz="4400" dirty="0"/>
              <a:t>speed scenarios</a:t>
            </a:r>
            <a:endParaRPr lang="en-US" altLang="zh-CN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236296" y="7304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R4-164764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911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GB" sz="2800" dirty="0" smtClean="0"/>
              <a:t>Currently, RAN4 identified that legacy channel estimation and RRM measurement needs to be improved for HST support. </a:t>
            </a:r>
          </a:p>
          <a:p>
            <a:pPr algn="just"/>
            <a:r>
              <a:rPr lang="en-GB" sz="2800" dirty="0" smtClean="0"/>
              <a:t>It </a:t>
            </a:r>
            <a:r>
              <a:rPr lang="en-GB" sz="2800" dirty="0"/>
              <a:t>is </a:t>
            </a:r>
            <a:r>
              <a:rPr lang="en-GB" sz="2800" dirty="0" smtClean="0"/>
              <a:t>importance </a:t>
            </a:r>
            <a:r>
              <a:rPr lang="en-GB" sz="2800" dirty="0"/>
              <a:t>for a UE to accurately know </a:t>
            </a:r>
            <a:r>
              <a:rPr lang="en-GB" sz="2800" dirty="0" smtClean="0"/>
              <a:t>about HST environments for enabling HST UE behaviours. </a:t>
            </a:r>
          </a:p>
          <a:p>
            <a:pPr algn="just"/>
            <a:r>
              <a:rPr lang="en-GB" sz="2800" dirty="0" smtClean="0"/>
              <a:t>Intentions of signalling introduction are </a:t>
            </a:r>
          </a:p>
          <a:p>
            <a:pPr marL="457200" lvl="1" indent="0" algn="just">
              <a:buNone/>
            </a:pPr>
            <a:r>
              <a:rPr lang="en-GB" sz="2400" dirty="0" smtClean="0"/>
              <a:t> 1. to prevent regular UEs from enabling HST UE behaviours</a:t>
            </a:r>
          </a:p>
          <a:p>
            <a:pPr marL="457200" lvl="1" indent="0" algn="just">
              <a:buNone/>
            </a:pPr>
            <a:r>
              <a:rPr lang="en-GB" sz="2400" dirty="0" smtClean="0"/>
              <a:t> 2. to utilize effectively HST UE functions in HST running circumstances</a:t>
            </a:r>
          </a:p>
          <a:p>
            <a:pPr lvl="1" algn="just"/>
            <a:endParaRPr lang="en-GB" sz="24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22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RRM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Companies’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preferences on RRM signaling are provided in the next meeting.</a:t>
            </a: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HST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scenario indicator options :</a:t>
            </a:r>
          </a:p>
          <a:p>
            <a:pPr marL="857250" lvl="3" indent="0" algn="just">
              <a:buNone/>
            </a:pP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 Option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1 : Use 1-bit HST indicator in common with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HST UE </a:t>
            </a:r>
            <a:r>
              <a:rPr lang="en-US" altLang="zh-CN" sz="1800" dirty="0" err="1" smtClean="0">
                <a:solidFill>
                  <a:prstClr val="black"/>
                </a:solidFill>
                <a:cs typeface="Times New Roman" pitchFamily="18" charset="0"/>
              </a:rPr>
              <a:t>demod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  </a:t>
            </a:r>
          </a:p>
          <a:p>
            <a:pPr marL="914400" lvl="2" indent="0" algn="just">
              <a:buNone/>
            </a:pP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2 : reuse an existed signaling  </a:t>
            </a:r>
          </a:p>
          <a:p>
            <a:pPr marL="1200150" lvl="3" indent="-342900" algn="just"/>
            <a:endParaRPr lang="en-US" altLang="zh-CN" sz="1600" dirty="0">
              <a:solidFill>
                <a:prstClr val="black"/>
              </a:solidFill>
              <a:cs typeface="Times New Roman" pitchFamily="18" charset="0"/>
            </a:endParaRPr>
          </a:p>
          <a:p>
            <a:pPr marL="342900" lvl="2" indent="-342900" algn="just"/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HST 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UE need only measure the cell in the limited neighbor cell list in HST.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 Neighbor 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cell list signaling options </a:t>
            </a:r>
            <a:r>
              <a:rPr lang="en-US" altLang="zh-CN" dirty="0">
                <a:solidFill>
                  <a:prstClr val="black"/>
                </a:solidFill>
                <a:cs typeface="Times New Roman" pitchFamily="18" charset="0"/>
              </a:rPr>
              <a:t>:</a:t>
            </a:r>
            <a:endParaRPr lang="en-US" dirty="0">
              <a:solidFill>
                <a:prstClr val="black"/>
              </a:solidFill>
              <a:cs typeface="Times New Roman" pitchFamily="18" charset="0"/>
            </a:endParaRPr>
          </a:p>
          <a:p>
            <a:pPr marL="914400" lvl="2" indent="0" algn="just">
              <a:buNone/>
            </a:pP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1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: </a:t>
            </a:r>
            <a:r>
              <a:rPr lang="en-US" sz="1800" dirty="0">
                <a:solidFill>
                  <a:prstClr val="black"/>
                </a:solidFill>
                <a:cs typeface="Times New Roman" pitchFamily="18" charset="0"/>
              </a:rPr>
              <a:t>Introduce a new signaling for HST neighbor cell list </a:t>
            </a:r>
            <a:endParaRPr lang="en-US" sz="1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914400" lvl="2" indent="0" algn="just">
              <a:buNone/>
            </a:pP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2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: reuse existed signaling  </a:t>
            </a:r>
          </a:p>
          <a:p>
            <a:pPr marL="914400" lvl="2" indent="0" algn="just">
              <a:buNone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Other signaling introduction or reuse for HST scenario indication is not precluded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algn="just"/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>
              <a:buFontTx/>
              <a:buChar char="-"/>
            </a:pPr>
            <a:endParaRPr lang="en-US" altLang="zh-CN" sz="20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>
              <a:buFontTx/>
              <a:buChar char="-"/>
            </a:pPr>
            <a:endParaRPr lang="en-US" altLang="zh-CN" sz="20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en-US" altLang="zh-CN" sz="20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187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</a:t>
            </a:r>
            <a:r>
              <a:rPr lang="en-US" altLang="zh-CN" dirty="0" err="1" smtClean="0"/>
              <a:t>Demod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Companies’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preferences on 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HST demodulation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signaling are provided in the next meeting.</a:t>
            </a:r>
          </a:p>
          <a:p>
            <a:pPr marL="0" indent="0">
              <a:buNone/>
            </a:pPr>
            <a:endParaRPr lang="en-GB" sz="2800" dirty="0" smtClean="0"/>
          </a:p>
          <a:p>
            <a:pPr marL="400050" lvl="1" indent="0">
              <a:buNone/>
            </a:pPr>
            <a:r>
              <a:rPr lang="en-GB" sz="2400" dirty="0" smtClean="0">
                <a:solidFill>
                  <a:prstClr val="black"/>
                </a:solidFill>
                <a:cs typeface="Times New Roman" pitchFamily="18" charset="0"/>
              </a:rPr>
              <a:t>Possible </a:t>
            </a:r>
            <a:r>
              <a:rPr lang="en-GB" sz="2400" dirty="0" err="1" smtClean="0">
                <a:solidFill>
                  <a:prstClr val="black"/>
                </a:solidFill>
                <a:cs typeface="Times New Roman" pitchFamily="18" charset="0"/>
              </a:rPr>
              <a:t>Signallings</a:t>
            </a:r>
            <a:r>
              <a:rPr lang="en-GB" sz="2400" dirty="0" smtClean="0">
                <a:solidFill>
                  <a:prstClr val="black"/>
                </a:solidFill>
                <a:cs typeface="Times New Roman" pitchFamily="18" charset="0"/>
              </a:rPr>
              <a:t> :</a:t>
            </a:r>
          </a:p>
          <a:p>
            <a:pPr marL="400050" lvl="1" indent="0">
              <a:buNone/>
            </a:pPr>
            <a:endParaRPr lang="en-GB" dirty="0" smtClean="0"/>
          </a:p>
          <a:p>
            <a:pPr lvl="1" indent="-342900"/>
            <a:r>
              <a:rPr lang="en-GB" sz="2000" dirty="0" smtClean="0"/>
              <a:t>Signalling 1 : HST is running on HST rail at high speed ( </a:t>
            </a: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Used 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in common with </a:t>
            </a: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HST UE RRM )</a:t>
            </a:r>
            <a:endParaRPr lang="en-GB" sz="2000" dirty="0" smtClean="0"/>
          </a:p>
          <a:p>
            <a:pPr lvl="1" indent="-342900"/>
            <a:r>
              <a:rPr lang="en-GB" sz="2000" dirty="0" smtClean="0"/>
              <a:t>Signalling 2 : Signalling at location of changing SFN such as cell edge of SFN RRHs </a:t>
            </a:r>
          </a:p>
          <a:p>
            <a:pPr lvl="1" indent="-342900"/>
            <a:r>
              <a:rPr lang="en-GB" sz="2000" dirty="0" smtClean="0"/>
              <a:t>Signalling 3 : Unidirectional </a:t>
            </a:r>
            <a:r>
              <a:rPr lang="en-GB" sz="2000" dirty="0"/>
              <a:t>or Bidirectional </a:t>
            </a:r>
            <a:r>
              <a:rPr lang="en-GB" sz="2000" dirty="0" smtClean="0"/>
              <a:t>SFN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Other signaling introduction or reuse </a:t>
            </a:r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is 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not precluded.</a:t>
            </a:r>
          </a:p>
          <a:p>
            <a:pPr marL="0" indent="0">
              <a:buNone/>
            </a:pPr>
            <a:endParaRPr lang="en-US" sz="2800" dirty="0" smtClean="0"/>
          </a:p>
          <a:p>
            <a:pPr algn="just"/>
            <a:endParaRPr lang="en-US" altLang="zh-CN" dirty="0"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2400" dirty="0" smtClean="0"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461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Signaling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HST signaling is cell specific.</a:t>
            </a:r>
          </a:p>
          <a:p>
            <a:r>
              <a:rPr lang="en-US" sz="2800" dirty="0" smtClean="0"/>
              <a:t>HST UE tests are conducted with a given HST signaling, if a signaling is introduced.</a:t>
            </a:r>
          </a:p>
          <a:p>
            <a:r>
              <a:rPr lang="en-US" sz="2800" dirty="0" smtClean="0"/>
              <a:t>HST UE performance robustness is FFS ( i.e. performances when HST CE is applied for low Doppler channels )</a:t>
            </a:r>
          </a:p>
          <a:p>
            <a:pPr lvl="1"/>
            <a:r>
              <a:rPr lang="en-US" dirty="0" smtClean="0"/>
              <a:t>HST UE needs blind detection for HST scenarios based on the signaling.</a:t>
            </a:r>
          </a:p>
        </p:txBody>
      </p:sp>
    </p:spTree>
    <p:extLst>
      <p:ext uri="{BB962C8B-B14F-4D97-AF65-F5344CB8AC3E}">
        <p14:creationId xmlns:p14="http://schemas.microsoft.com/office/powerpoint/2010/main" val="1583946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</TotalTime>
  <Words>308</Words>
  <Application>Microsoft Office PowerPoint</Application>
  <PresentationFormat>On-screen Show (4:3)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Arial</vt:lpstr>
      <vt:lpstr>Calibri</vt:lpstr>
      <vt:lpstr>Times New Roman</vt:lpstr>
      <vt:lpstr>Office 主题</vt:lpstr>
      <vt:lpstr>3GPP TSG-RAN WG4 Meeting #79                                                Nanjing, China, 23rd – 27th May, 2016 </vt:lpstr>
      <vt:lpstr>Background</vt:lpstr>
      <vt:lpstr>HST RRM</vt:lpstr>
      <vt:lpstr>HST Demod</vt:lpstr>
      <vt:lpstr>Signaling method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Yoon, Daejung</dc:creator>
  <cp:keywords>CTPClassification=CTP_PUBLIC:VisualMarkings=</cp:keywords>
  <cp:lastModifiedBy>Yoon, Daejung</cp:lastModifiedBy>
  <cp:revision>424</cp:revision>
  <dcterms:created xsi:type="dcterms:W3CDTF">2016-01-12T08:39:50Z</dcterms:created>
  <dcterms:modified xsi:type="dcterms:W3CDTF">2016-05-27T00:59:26Z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651fdb4e-f588-4a32-9527-41a4a83d172f</vt:lpwstr>
  </property>
  <property fmtid="{D5CDD505-2E9C-101B-9397-08002B2CF9AE}" pid="12" name="CTP_TimeStamp">
    <vt:lpwstr>2016-05-27 00:59:25Z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