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3" r:id="rId2"/>
    <p:sldId id="272" r:id="rId3"/>
    <p:sldId id="264" r:id="rId4"/>
    <p:sldId id="265" r:id="rId5"/>
    <p:sldId id="266" r:id="rId6"/>
    <p:sldId id="267" r:id="rId7"/>
    <p:sldId id="268" r:id="rId8"/>
    <p:sldId id="273" r:id="rId9"/>
    <p:sldId id="269" r:id="rId10"/>
    <p:sldId id="271" r:id="rId11"/>
    <p:sldId id="270"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Arial" pitchFamily="34" charset="0"/>
      </a:defRPr>
    </a:lvl1pPr>
    <a:lvl2pPr marL="457200" algn="l" rtl="0" fontAlgn="base">
      <a:spcBef>
        <a:spcPct val="0"/>
      </a:spcBef>
      <a:spcAft>
        <a:spcPct val="0"/>
      </a:spcAft>
      <a:defRPr kern="1200">
        <a:solidFill>
          <a:schemeClr val="tx1"/>
        </a:solidFill>
        <a:latin typeface="Calibri" pitchFamily="34" charset="0"/>
        <a:ea typeface="宋体" pitchFamily="2" charset="-122"/>
        <a:cs typeface="Arial" pitchFamily="34" charset="0"/>
      </a:defRPr>
    </a:lvl2pPr>
    <a:lvl3pPr marL="914400" algn="l" rtl="0" fontAlgn="base">
      <a:spcBef>
        <a:spcPct val="0"/>
      </a:spcBef>
      <a:spcAft>
        <a:spcPct val="0"/>
      </a:spcAft>
      <a:defRPr kern="1200">
        <a:solidFill>
          <a:schemeClr val="tx1"/>
        </a:solidFill>
        <a:latin typeface="Calibri" pitchFamily="34" charset="0"/>
        <a:ea typeface="宋体" pitchFamily="2" charset="-122"/>
        <a:cs typeface="Arial" pitchFamily="34" charset="0"/>
      </a:defRPr>
    </a:lvl3pPr>
    <a:lvl4pPr marL="1371600" algn="l" rtl="0" fontAlgn="base">
      <a:spcBef>
        <a:spcPct val="0"/>
      </a:spcBef>
      <a:spcAft>
        <a:spcPct val="0"/>
      </a:spcAft>
      <a:defRPr kern="1200">
        <a:solidFill>
          <a:schemeClr val="tx1"/>
        </a:solidFill>
        <a:latin typeface="Calibri" pitchFamily="34" charset="0"/>
        <a:ea typeface="宋体" pitchFamily="2" charset="-122"/>
        <a:cs typeface="Arial" pitchFamily="34" charset="0"/>
      </a:defRPr>
    </a:lvl4pPr>
    <a:lvl5pPr marL="1828800" algn="l" rtl="0" fontAlgn="base">
      <a:spcBef>
        <a:spcPct val="0"/>
      </a:spcBef>
      <a:spcAft>
        <a:spcPct val="0"/>
      </a:spcAft>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912" autoAdjust="0"/>
    <p:restoredTop sz="94660"/>
  </p:normalViewPr>
  <p:slideViewPr>
    <p:cSldViewPr>
      <p:cViewPr>
        <p:scale>
          <a:sx n="75" d="100"/>
          <a:sy n="75" d="100"/>
        </p:scale>
        <p:origin x="-157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1.wmf"/><Relationship Id="rId5" Type="http://schemas.openxmlformats.org/officeDocument/2006/relationships/image" Target="../media/image6.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1.wmf"/><Relationship Id="rId5" Type="http://schemas.openxmlformats.org/officeDocument/2006/relationships/image" Target="../media/image6.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smtClean="0">
                <a:cs typeface="+mn-cs"/>
              </a:defRPr>
            </a:lvl1pPr>
          </a:lstStyle>
          <a:p>
            <a:pPr>
              <a:defRPr/>
            </a:pPr>
            <a:endParaRPr lang="en-US"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cs typeface="+mn-cs"/>
              </a:defRPr>
            </a:lvl1pPr>
          </a:lstStyle>
          <a:p>
            <a:pPr>
              <a:defRPr/>
            </a:pPr>
            <a:fld id="{A9D0797D-BAA3-4BB8-8DDD-170AA36431B6}" type="datetimeFigureOut">
              <a:rPr lang="en-US" altLang="zh-CN"/>
              <a:pPr>
                <a:defRPr/>
              </a:pPr>
              <a:t>5/27/2016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smtClean="0">
                <a:cs typeface="+mn-cs"/>
              </a:defRPr>
            </a:lvl1pPr>
          </a:lstStyle>
          <a:p>
            <a:pPr>
              <a:defRPr/>
            </a:pPr>
            <a:endParaRPr lang="en-US"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cs typeface="+mn-cs"/>
              </a:defRPr>
            </a:lvl1pPr>
          </a:lstStyle>
          <a:p>
            <a:pPr>
              <a:defRPr/>
            </a:pPr>
            <a:fld id="{0A155879-450E-4CDA-B588-C1CEDDD4107E}" type="slidenum">
              <a:rPr lang="en-US" altLang="zh-CN"/>
              <a:pPr>
                <a:defRPr/>
              </a:pPr>
              <a:t>‹#›</a:t>
            </a:fld>
            <a:endParaRPr lang="en-US" altLang="zh-CN"/>
          </a:p>
        </p:txBody>
      </p:sp>
    </p:spTree>
    <p:extLst>
      <p:ext uri="{BB962C8B-B14F-4D97-AF65-F5344CB8AC3E}">
        <p14:creationId xmlns:p14="http://schemas.microsoft.com/office/powerpoint/2010/main" val="36525725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sv-SE" smtClean="0"/>
          </a:p>
        </p:txBody>
      </p:sp>
      <p:sp>
        <p:nvSpPr>
          <p:cNvPr id="12292"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2016-05-25 </a:t>
            </a:r>
          </a:p>
        </p:txBody>
      </p:sp>
      <p:sp>
        <p:nvSpPr>
          <p:cNvPr id="1229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fld id="{C254856A-5C3A-44C7-84A5-0AAAE3159D62}" type="slidenum">
              <a:rPr lang="en-US" altLang="sv-SE">
                <a:cs typeface="Arial" pitchFamily="34" charset="0"/>
              </a:rPr>
              <a:pPr eaLnBrk="1" hangingPunct="1">
                <a:spcBef>
                  <a:spcPct val="0"/>
                </a:spcBef>
              </a:pPr>
              <a:t>6</a:t>
            </a:fld>
            <a:endParaRPr lang="en-US" altLang="sv-SE">
              <a:cs typeface="Arial" pitchFamily="34" charset="0"/>
            </a:endParaRPr>
          </a:p>
        </p:txBody>
      </p:sp>
      <p:sp>
        <p:nvSpPr>
          <p:cNvPr id="12294"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 </a:t>
            </a:r>
          </a:p>
        </p:txBody>
      </p:sp>
      <p:sp>
        <p:nvSpPr>
          <p:cNvPr id="12295"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 </a:t>
            </a:r>
          </a:p>
        </p:txBody>
      </p:sp>
    </p:spTree>
    <p:extLst>
      <p:ext uri="{BB962C8B-B14F-4D97-AF65-F5344CB8AC3E}">
        <p14:creationId xmlns:p14="http://schemas.microsoft.com/office/powerpoint/2010/main" val="1767283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sv-SE" smtClean="0"/>
          </a:p>
        </p:txBody>
      </p:sp>
      <p:sp>
        <p:nvSpPr>
          <p:cNvPr id="12292"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2016-05-25 </a:t>
            </a:r>
          </a:p>
        </p:txBody>
      </p:sp>
      <p:sp>
        <p:nvSpPr>
          <p:cNvPr id="12293"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fld id="{C254856A-5C3A-44C7-84A5-0AAAE3159D62}" type="slidenum">
              <a:rPr lang="en-US" altLang="sv-SE">
                <a:cs typeface="Arial" pitchFamily="34" charset="0"/>
              </a:rPr>
              <a:pPr eaLnBrk="1" hangingPunct="1">
                <a:spcBef>
                  <a:spcPct val="0"/>
                </a:spcBef>
              </a:pPr>
              <a:t>8</a:t>
            </a:fld>
            <a:endParaRPr lang="en-US" altLang="sv-SE">
              <a:cs typeface="Arial" pitchFamily="34" charset="0"/>
            </a:endParaRPr>
          </a:p>
        </p:txBody>
      </p:sp>
      <p:sp>
        <p:nvSpPr>
          <p:cNvPr id="12294"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 </a:t>
            </a:r>
          </a:p>
        </p:txBody>
      </p:sp>
      <p:sp>
        <p:nvSpPr>
          <p:cNvPr id="12295"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en-US" altLang="sv-SE">
                <a:cs typeface="Arial" pitchFamily="34"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B4CFCE2-318D-4D20-86C5-9D915597450F}" type="datetimeFigureOut">
              <a:rPr lang="zh-CN" altLang="en-US"/>
              <a:pPr>
                <a:defRPr/>
              </a:pPr>
              <a:t>2016/5/27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2FF3E1-07CC-460E-A7FF-AE2DA9EE0385}" type="slidenum">
              <a:rPr lang="zh-CN" altLang="en-US"/>
              <a:pPr>
                <a:defRPr/>
              </a:pPr>
              <a:t>‹#›</a:t>
            </a:fld>
            <a:endParaRPr lang="zh-CN" altLang="en-US"/>
          </a:p>
        </p:txBody>
      </p:sp>
    </p:spTree>
    <p:extLst>
      <p:ext uri="{BB962C8B-B14F-4D97-AF65-F5344CB8AC3E}">
        <p14:creationId xmlns:p14="http://schemas.microsoft.com/office/powerpoint/2010/main" val="3767206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6C0D9B0-58E5-4381-BB3B-CFD9504BDE97}" type="datetimeFigureOut">
              <a:rPr lang="zh-CN" altLang="en-US"/>
              <a:pPr>
                <a:defRPr/>
              </a:pPr>
              <a:t>2016/5/27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7D566A-A4E4-429B-9DAB-A56657B81DBD}" type="slidenum">
              <a:rPr lang="zh-CN" altLang="en-US"/>
              <a:pPr>
                <a:defRPr/>
              </a:pPr>
              <a:t>‹#›</a:t>
            </a:fld>
            <a:endParaRPr lang="zh-CN" altLang="en-US"/>
          </a:p>
        </p:txBody>
      </p:sp>
    </p:spTree>
    <p:extLst>
      <p:ext uri="{BB962C8B-B14F-4D97-AF65-F5344CB8AC3E}">
        <p14:creationId xmlns:p14="http://schemas.microsoft.com/office/powerpoint/2010/main" val="1801177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E296DAB-820D-4133-B5AF-36FE8879D25F}" type="datetimeFigureOut">
              <a:rPr lang="zh-CN" altLang="en-US"/>
              <a:pPr>
                <a:defRPr/>
              </a:pPr>
              <a:t>2016/5/27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70BCD7-3F66-4D96-BB93-15928F70E4B6}" type="slidenum">
              <a:rPr lang="zh-CN" altLang="en-US"/>
              <a:pPr>
                <a:defRPr/>
              </a:pPr>
              <a:t>‹#›</a:t>
            </a:fld>
            <a:endParaRPr lang="zh-CN" altLang="en-US"/>
          </a:p>
        </p:txBody>
      </p:sp>
    </p:spTree>
    <p:extLst>
      <p:ext uri="{BB962C8B-B14F-4D97-AF65-F5344CB8AC3E}">
        <p14:creationId xmlns:p14="http://schemas.microsoft.com/office/powerpoint/2010/main" val="3984019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60393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CE1D5A3-3103-49F2-AE38-771F000720C0}" type="datetimeFigureOut">
              <a:rPr lang="zh-CN" altLang="en-US"/>
              <a:pPr>
                <a:defRPr/>
              </a:pPr>
              <a:t>2016/5/27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840B25A-2E66-4E74-ACD9-FA2524A2957F}" type="slidenum">
              <a:rPr lang="zh-CN" altLang="en-US"/>
              <a:pPr>
                <a:defRPr/>
              </a:pPr>
              <a:t>‹#›</a:t>
            </a:fld>
            <a:endParaRPr lang="zh-CN" altLang="en-US"/>
          </a:p>
        </p:txBody>
      </p:sp>
    </p:spTree>
    <p:extLst>
      <p:ext uri="{BB962C8B-B14F-4D97-AF65-F5344CB8AC3E}">
        <p14:creationId xmlns:p14="http://schemas.microsoft.com/office/powerpoint/2010/main" val="3354678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7ADEAC4-516C-4981-B308-A6D986447FA3}" type="datetimeFigureOut">
              <a:rPr lang="zh-CN" altLang="en-US"/>
              <a:pPr>
                <a:defRPr/>
              </a:pPr>
              <a:t>2016/5/27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166BB20-C5CC-4B73-B756-3347FA7EF0AC}" type="slidenum">
              <a:rPr lang="zh-CN" altLang="en-US"/>
              <a:pPr>
                <a:defRPr/>
              </a:pPr>
              <a:t>‹#›</a:t>
            </a:fld>
            <a:endParaRPr lang="zh-CN" altLang="en-US"/>
          </a:p>
        </p:txBody>
      </p:sp>
    </p:spTree>
    <p:extLst>
      <p:ext uri="{BB962C8B-B14F-4D97-AF65-F5344CB8AC3E}">
        <p14:creationId xmlns:p14="http://schemas.microsoft.com/office/powerpoint/2010/main" val="3447970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FF3B8E5-C8CD-4EFE-AB1A-16CE546F25E0}" type="datetimeFigureOut">
              <a:rPr lang="zh-CN" altLang="en-US"/>
              <a:pPr>
                <a:defRPr/>
              </a:pPr>
              <a:t>2016/5/27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7C54CF6-9697-4D06-8D34-F5D0356CB5AF}" type="slidenum">
              <a:rPr lang="zh-CN" altLang="en-US"/>
              <a:pPr>
                <a:defRPr/>
              </a:pPr>
              <a:t>‹#›</a:t>
            </a:fld>
            <a:endParaRPr lang="zh-CN" altLang="en-US"/>
          </a:p>
        </p:txBody>
      </p:sp>
    </p:spTree>
    <p:extLst>
      <p:ext uri="{BB962C8B-B14F-4D97-AF65-F5344CB8AC3E}">
        <p14:creationId xmlns:p14="http://schemas.microsoft.com/office/powerpoint/2010/main" val="2775326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A668F11-C4D1-41AB-85F2-D3ACB6DFAB4F}" type="datetimeFigureOut">
              <a:rPr lang="zh-CN" altLang="en-US"/>
              <a:pPr>
                <a:defRPr/>
              </a:pPr>
              <a:t>2016/5/27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B572547-CAE0-4DFA-89E8-B9AE6F52DA7B}" type="slidenum">
              <a:rPr lang="zh-CN" altLang="en-US"/>
              <a:pPr>
                <a:defRPr/>
              </a:pPr>
              <a:t>‹#›</a:t>
            </a:fld>
            <a:endParaRPr lang="zh-CN" altLang="en-US"/>
          </a:p>
        </p:txBody>
      </p:sp>
    </p:spTree>
    <p:extLst>
      <p:ext uri="{BB962C8B-B14F-4D97-AF65-F5344CB8AC3E}">
        <p14:creationId xmlns:p14="http://schemas.microsoft.com/office/powerpoint/2010/main" val="2254845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C9CDB42-4C61-4942-892A-37D5003F5793}" type="datetimeFigureOut">
              <a:rPr lang="zh-CN" altLang="en-US"/>
              <a:pPr>
                <a:defRPr/>
              </a:pPr>
              <a:t>2016/5/27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D685B93-1C14-4C20-8058-88F68F3C43D7}" type="slidenum">
              <a:rPr lang="zh-CN" altLang="en-US"/>
              <a:pPr>
                <a:defRPr/>
              </a:pPr>
              <a:t>‹#›</a:t>
            </a:fld>
            <a:endParaRPr lang="zh-CN" altLang="en-US"/>
          </a:p>
        </p:txBody>
      </p:sp>
    </p:spTree>
    <p:extLst>
      <p:ext uri="{BB962C8B-B14F-4D97-AF65-F5344CB8AC3E}">
        <p14:creationId xmlns:p14="http://schemas.microsoft.com/office/powerpoint/2010/main" val="1712421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037EEE3-67DA-4126-A11A-4AAF372525E7}" type="datetimeFigureOut">
              <a:rPr lang="zh-CN" altLang="en-US"/>
              <a:pPr>
                <a:defRPr/>
              </a:pPr>
              <a:t>2016/5/27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E45B487-487C-48A6-85FD-C201C33C0D8F}" type="slidenum">
              <a:rPr lang="zh-CN" altLang="en-US"/>
              <a:pPr>
                <a:defRPr/>
              </a:pPr>
              <a:t>‹#›</a:t>
            </a:fld>
            <a:endParaRPr lang="zh-CN" altLang="en-US"/>
          </a:p>
        </p:txBody>
      </p:sp>
    </p:spTree>
    <p:extLst>
      <p:ext uri="{BB962C8B-B14F-4D97-AF65-F5344CB8AC3E}">
        <p14:creationId xmlns:p14="http://schemas.microsoft.com/office/powerpoint/2010/main" val="3700218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FE13990-644B-4385-899E-A7A5B1549264}" type="datetimeFigureOut">
              <a:rPr lang="zh-CN" altLang="en-US"/>
              <a:pPr>
                <a:defRPr/>
              </a:pPr>
              <a:t>2016/5/27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5A9268B-F753-4980-B73E-39AF688C6649}" type="slidenum">
              <a:rPr lang="zh-CN" altLang="en-US"/>
              <a:pPr>
                <a:defRPr/>
              </a:pPr>
              <a:t>‹#›</a:t>
            </a:fld>
            <a:endParaRPr lang="zh-CN" altLang="en-US"/>
          </a:p>
        </p:txBody>
      </p:sp>
    </p:spTree>
    <p:extLst>
      <p:ext uri="{BB962C8B-B14F-4D97-AF65-F5344CB8AC3E}">
        <p14:creationId xmlns:p14="http://schemas.microsoft.com/office/powerpoint/2010/main" val="7240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442E1AD-F5F6-4277-BC8F-52321A7DDCBD}" type="datetimeFigureOut">
              <a:rPr lang="zh-CN" altLang="en-US"/>
              <a:pPr>
                <a:defRPr/>
              </a:pPr>
              <a:t>2016/5/27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C6DC31D-726F-431B-9F8C-569EFA4FC5C1}" type="slidenum">
              <a:rPr lang="zh-CN" altLang="en-US"/>
              <a:pPr>
                <a:defRPr/>
              </a:pPr>
              <a:t>‹#›</a:t>
            </a:fld>
            <a:endParaRPr lang="zh-CN" altLang="en-US"/>
          </a:p>
        </p:txBody>
      </p:sp>
    </p:spTree>
    <p:extLst>
      <p:ext uri="{BB962C8B-B14F-4D97-AF65-F5344CB8AC3E}">
        <p14:creationId xmlns:p14="http://schemas.microsoft.com/office/powerpoint/2010/main" val="859491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cs typeface="+mn-cs"/>
              </a:defRPr>
            </a:lvl1pPr>
          </a:lstStyle>
          <a:p>
            <a:pPr>
              <a:defRPr/>
            </a:pPr>
            <a:fld id="{6AA3366A-D4EB-468B-949F-22E3BF4BE34C}" type="datetimeFigureOut">
              <a:rPr lang="zh-CN" altLang="en-US"/>
              <a:pPr>
                <a:defRPr/>
              </a:pPr>
              <a:t>2016/5/27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cs typeface="+mn-cs"/>
              </a:defRPr>
            </a:lvl1pPr>
          </a:lstStyle>
          <a:p>
            <a:pPr>
              <a:defRPr/>
            </a:pPr>
            <a:fld id="{12A2B7A5-3956-4D42-BAD0-9FB188FD97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ctr" rtl="0" eaLnBrk="0" fontAlgn="base" hangingPunct="0">
        <a:spcBef>
          <a:spcPct val="0"/>
        </a:spcBef>
        <a:spcAft>
          <a:spcPct val="0"/>
        </a:spcAft>
        <a:defRPr sz="4400" kern="1200">
          <a:solidFill>
            <a:schemeClr val="tx1"/>
          </a:solidFill>
          <a:latin typeface="+mj-lt"/>
          <a:ea typeface="宋体"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宋体"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宋体"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宋体"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宋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13.wmf"/><Relationship Id="rId5" Type="http://schemas.openxmlformats.org/officeDocument/2006/relationships/oleObject" Target="../embeddings/oleObject30.bin"/><Relationship Id="rId4" Type="http://schemas.openxmlformats.org/officeDocument/2006/relationships/image" Target="../media/image12.wmf"/></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image" Target="../media/image2.wmf"/><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wmf"/></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0.bin"/><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6.wmf"/><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9.bin"/><Relationship Id="rId5" Type="http://schemas.openxmlformats.org/officeDocument/2006/relationships/oleObject" Target="../embeddings/oleObject6.bin"/><Relationship Id="rId15" Type="http://schemas.openxmlformats.org/officeDocument/2006/relationships/oleObject" Target="../embeddings/oleObject12.bin"/><Relationship Id="rId10" Type="http://schemas.openxmlformats.org/officeDocument/2006/relationships/image" Target="../media/image5.wmf"/><Relationship Id="rId4" Type="http://schemas.openxmlformats.org/officeDocument/2006/relationships/image" Target="../media/image1.wmf"/><Relationship Id="rId9" Type="http://schemas.openxmlformats.org/officeDocument/2006/relationships/oleObject" Target="../embeddings/oleObject8.bin"/><Relationship Id="rId14"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notesSlide" Target="../notesSlides/notesSlide1.xml"/><Relationship Id="rId7"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oleObject" Target="../embeddings/oleObject14.bin"/><Relationship Id="rId5" Type="http://schemas.openxmlformats.org/officeDocument/2006/relationships/image" Target="../media/image1.wmf"/><Relationship Id="rId4" Type="http://schemas.openxmlformats.org/officeDocument/2006/relationships/oleObject" Target="../embeddings/oleObject13.bin"/><Relationship Id="rId9"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2.bin"/><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6.wmf"/><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oleObject" Target="../embeddings/oleObject24.bin"/><Relationship Id="rId10" Type="http://schemas.openxmlformats.org/officeDocument/2006/relationships/image" Target="../media/image5.wmf"/><Relationship Id="rId4" Type="http://schemas.openxmlformats.org/officeDocument/2006/relationships/image" Target="../media/image1.wmf"/><Relationship Id="rId9" Type="http://schemas.openxmlformats.org/officeDocument/2006/relationships/oleObject" Target="../embeddings/oleObject20.bin"/><Relationship Id="rId14" Type="http://schemas.openxmlformats.org/officeDocument/2006/relationships/oleObject" Target="../embeddings/oleObject23.bin"/></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26.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2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smtClean="0"/>
              <a:t>WF on antenna connection for legacy 2Rx tests on 4Rx bands</a:t>
            </a:r>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Document for: Discussion</a:t>
            </a:r>
          </a:p>
          <a:p>
            <a:pPr eaLnBrk="1" hangingPunct="1"/>
            <a:r>
              <a:rPr lang="en-US" altLang="en-US" sz="2800" dirty="0" smtClean="0">
                <a:solidFill>
                  <a:srgbClr val="898989"/>
                </a:solidFill>
              </a:rPr>
              <a:t>Source: Ericsson, </a:t>
            </a:r>
            <a:r>
              <a:rPr lang="en-US" altLang="en-US" sz="2800" dirty="0" smtClean="0">
                <a:solidFill>
                  <a:srgbClr val="898989"/>
                </a:solidFill>
              </a:rPr>
              <a:t>Samsung, Intel</a:t>
            </a:r>
            <a:r>
              <a:rPr lang="en-US" altLang="en-US" sz="2800" dirty="0" smtClean="0">
                <a:solidFill>
                  <a:srgbClr val="898989"/>
                </a:solidFill>
              </a:rPr>
              <a:t>, Huawei</a:t>
            </a:r>
            <a:endParaRPr lang="en-US" altLang="en-US" sz="2800" dirty="0" smtClean="0">
              <a:solidFill>
                <a:srgbClr val="898989"/>
              </a:solidFill>
            </a:endParaRPr>
          </a:p>
        </p:txBody>
      </p:sp>
      <p:sp>
        <p:nvSpPr>
          <p:cNvPr id="3076" name="TextBox 3"/>
          <p:cNvSpPr txBox="1">
            <a:spLocks noChangeArrowheads="1"/>
          </p:cNvSpPr>
          <p:nvPr/>
        </p:nvSpPr>
        <p:spPr bwMode="auto">
          <a:xfrm>
            <a:off x="296863" y="323850"/>
            <a:ext cx="36274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buFont typeface="Arial" pitchFamily="34" charset="0"/>
              <a:buNone/>
            </a:pPr>
            <a:r>
              <a:rPr lang="en-US" altLang="zh-CN" sz="1800" b="1" dirty="0"/>
              <a:t>3GPP TSG-RAN WG4 Meeting #79</a:t>
            </a:r>
            <a:br>
              <a:rPr lang="en-US" altLang="zh-CN" sz="1800" b="1" dirty="0"/>
            </a:br>
            <a:r>
              <a:rPr lang="en-GB" altLang="sv-SE" sz="1800" b="1" dirty="0"/>
              <a:t>Nanjing, China, 23rd-27th May</a:t>
            </a:r>
            <a:r>
              <a:rPr lang="en-GB" altLang="sv-SE" sz="1800" dirty="0"/>
              <a:t> </a:t>
            </a:r>
            <a:r>
              <a:rPr lang="en-GB" altLang="sv-SE" sz="1800" b="1" dirty="0"/>
              <a:t>2016</a:t>
            </a:r>
            <a:endParaRPr lang="sv-SE" altLang="sv-SE" sz="1800" dirty="0"/>
          </a:p>
          <a:p>
            <a:pPr eaLnBrk="1" hangingPunct="1">
              <a:spcBef>
                <a:spcPct val="0"/>
              </a:spcBef>
              <a:buFontTx/>
              <a:buNone/>
            </a:pPr>
            <a:r>
              <a:rPr lang="en-US" altLang="zh-CN" sz="1800" b="1" dirty="0"/>
              <a:t>Agenda Item: </a:t>
            </a:r>
            <a:r>
              <a:rPr lang="en-US" altLang="zh-CN" sz="1800" b="1" dirty="0" smtClean="0"/>
              <a:t>6.6.1</a:t>
            </a:r>
            <a:endParaRPr lang="en-US" altLang="zh-CN" sz="1800" b="1" dirty="0"/>
          </a:p>
        </p:txBody>
      </p:sp>
      <p:sp>
        <p:nvSpPr>
          <p:cNvPr id="3077" name="TextBox 4"/>
          <p:cNvSpPr txBox="1">
            <a:spLocks noChangeArrowheads="1"/>
          </p:cNvSpPr>
          <p:nvPr/>
        </p:nvSpPr>
        <p:spPr bwMode="auto">
          <a:xfrm>
            <a:off x="7596924" y="323850"/>
            <a:ext cx="12041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r" eaLnBrk="1" hangingPunct="1">
              <a:spcBef>
                <a:spcPct val="0"/>
              </a:spcBef>
              <a:buFontTx/>
              <a:buNone/>
            </a:pPr>
            <a:r>
              <a:rPr lang="en-US" altLang="zh-CN" sz="1800" b="1" dirty="0" smtClean="0"/>
              <a:t>R4-164743</a:t>
            </a:r>
            <a:endParaRPr lang="zh-CN" altLang="en-US" sz="18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aphicFrame>
        <p:nvGraphicFramePr>
          <p:cNvPr id="9220" name="Object 15"/>
          <p:cNvGraphicFramePr>
            <a:graphicFrameLocks noChangeAspect="1"/>
          </p:cNvGraphicFramePr>
          <p:nvPr>
            <p:extLst>
              <p:ext uri="{D42A27DB-BD31-4B8C-83A1-F6EECF244321}">
                <p14:modId xmlns:p14="http://schemas.microsoft.com/office/powerpoint/2010/main" val="3108947098"/>
              </p:ext>
            </p:extLst>
          </p:nvPr>
        </p:nvGraphicFramePr>
        <p:xfrm>
          <a:off x="2692209" y="1495039"/>
          <a:ext cx="3327533" cy="806400"/>
        </p:xfrm>
        <a:graphic>
          <a:graphicData uri="http://schemas.openxmlformats.org/presentationml/2006/ole">
            <mc:AlternateContent xmlns:mc="http://schemas.openxmlformats.org/markup-compatibility/2006">
              <mc:Choice xmlns:v="urn:schemas-microsoft-com:vml" Requires="v">
                <p:oleObj spid="_x0000_s10268" name="Equation" r:id="rId3" imgW="1968480" imgH="482400" progId="">
                  <p:embed/>
                </p:oleObj>
              </mc:Choice>
              <mc:Fallback>
                <p:oleObj name="Equation" r:id="rId3" imgW="1968480" imgH="482400" progId="">
                  <p:embed/>
                  <p:pic>
                    <p:nvPicPr>
                      <p:cNvPr id="0"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2209" y="1495039"/>
                        <a:ext cx="3327533" cy="8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1" name="Object 16"/>
          <p:cNvGraphicFramePr>
            <a:graphicFrameLocks noChangeAspect="1"/>
          </p:cNvGraphicFramePr>
          <p:nvPr>
            <p:extLst>
              <p:ext uri="{D42A27DB-BD31-4B8C-83A1-F6EECF244321}">
                <p14:modId xmlns:p14="http://schemas.microsoft.com/office/powerpoint/2010/main" val="293854380"/>
              </p:ext>
            </p:extLst>
          </p:nvPr>
        </p:nvGraphicFramePr>
        <p:xfrm>
          <a:off x="2260468" y="2780928"/>
          <a:ext cx="4494212" cy="1971675"/>
        </p:xfrm>
        <a:graphic>
          <a:graphicData uri="http://schemas.openxmlformats.org/presentationml/2006/ole">
            <mc:AlternateContent xmlns:mc="http://schemas.openxmlformats.org/markup-compatibility/2006">
              <mc:Choice xmlns:v="urn:schemas-microsoft-com:vml" Requires="v">
                <p:oleObj spid="_x0000_s10269" name="Equation" r:id="rId5" imgW="2857320" imgH="1269720" progId="">
                  <p:embed/>
                </p:oleObj>
              </mc:Choice>
              <mc:Fallback>
                <p:oleObj name="Equation" r:id="rId5" imgW="2857320" imgH="1269720" progId="">
                  <p:embed/>
                  <p:pic>
                    <p:nvPicPr>
                      <p:cNvPr id="0"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0468" y="2780928"/>
                        <a:ext cx="4494212" cy="1971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2"/>
          <p:cNvSpPr>
            <a:spLocks noGrp="1"/>
          </p:cNvSpPr>
          <p:nvPr>
            <p:ph type="title"/>
          </p:nvPr>
        </p:nvSpPr>
        <p:spPr>
          <a:xfrm>
            <a:off x="393700" y="239713"/>
            <a:ext cx="8423275" cy="1085850"/>
          </a:xfrm>
        </p:spPr>
        <p:txBody>
          <a:bodyPr>
            <a:normAutofit fontScale="90000"/>
          </a:bodyPr>
          <a:lstStyle/>
          <a:p>
            <a:pPr>
              <a:defRPr/>
            </a:pPr>
            <a:r>
              <a:rPr lang="en-US" dirty="0" smtClean="0">
                <a:ea typeface="SimSun" pitchFamily="2" charset="-122"/>
              </a:rPr>
              <a:t>Theoretical analysis with interference</a:t>
            </a:r>
            <a:endParaRPr lang="en-US" dirty="0">
              <a:ea typeface="SimSun" pitchFamily="2" charset="-122"/>
            </a:endParaRPr>
          </a:p>
        </p:txBody>
      </p:sp>
      <p:sp>
        <p:nvSpPr>
          <p:cNvPr id="2" name="Rectangle 1"/>
          <p:cNvSpPr/>
          <p:nvPr/>
        </p:nvSpPr>
        <p:spPr>
          <a:xfrm>
            <a:off x="3419872" y="3573016"/>
            <a:ext cx="1872208"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419872" y="4005064"/>
            <a:ext cx="1872208"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259632" y="5013176"/>
            <a:ext cx="7342459" cy="646331"/>
          </a:xfrm>
          <a:prstGeom prst="rect">
            <a:avLst/>
          </a:prstGeom>
          <a:noFill/>
        </p:spPr>
        <p:txBody>
          <a:bodyPr wrap="none" rtlCol="0">
            <a:spAutoFit/>
          </a:bodyPr>
          <a:lstStyle/>
          <a:p>
            <a:r>
              <a:rPr lang="en-US" dirty="0" smtClean="0"/>
              <a:t>If using splitter like page 6, covariance matrix is constructed with a pattern.</a:t>
            </a:r>
          </a:p>
          <a:p>
            <a:r>
              <a:rPr lang="en-US" dirty="0" smtClean="0"/>
              <a:t>(RXAP0, RXAP1)  and (RXAP3, RXAP4) is always correlated with a scalar alpha.</a:t>
            </a:r>
            <a:endParaRPr lang="en-US" dirty="0"/>
          </a:p>
        </p:txBody>
      </p:sp>
    </p:spTree>
    <p:extLst>
      <p:ext uri="{BB962C8B-B14F-4D97-AF65-F5344CB8AC3E}">
        <p14:creationId xmlns:p14="http://schemas.microsoft.com/office/powerpoint/2010/main" val="31593923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0243" name="Content Placeholder 2"/>
          <p:cNvSpPr>
            <a:spLocks noGrp="1"/>
          </p:cNvSpPr>
          <p:nvPr>
            <p:ph idx="1"/>
          </p:nvPr>
        </p:nvSpPr>
        <p:spPr>
          <a:xfrm>
            <a:off x="611188" y="476250"/>
            <a:ext cx="8229600" cy="865188"/>
          </a:xfrm>
        </p:spPr>
        <p:txBody>
          <a:bodyPr/>
          <a:lstStyle/>
          <a:p>
            <a:pPr algn="just">
              <a:spcBef>
                <a:spcPts val="600"/>
              </a:spcBef>
            </a:pPr>
            <a:endParaRPr lang="en-US" altLang="sv-SE" sz="2000" dirty="0" smtClean="0">
              <a:solidFill>
                <a:srgbClr val="FF0000"/>
              </a:solidFill>
            </a:endParaRPr>
          </a:p>
          <a:p>
            <a:pPr algn="just">
              <a:spcBef>
                <a:spcPts val="600"/>
              </a:spcBef>
            </a:pPr>
            <a:endParaRPr lang="en-US" altLang="sv-SE" sz="2000" dirty="0" smtClean="0">
              <a:solidFill>
                <a:srgbClr val="FF0000"/>
              </a:solidFill>
            </a:endParaRPr>
          </a:p>
          <a:p>
            <a:pPr algn="just">
              <a:spcBef>
                <a:spcPts val="600"/>
              </a:spcBef>
            </a:pPr>
            <a:endParaRPr lang="en-US" altLang="sv-SE" sz="2000" dirty="0" smtClean="0">
              <a:solidFill>
                <a:srgbClr val="FF0000"/>
              </a:solidFill>
            </a:endParaRPr>
          </a:p>
          <a:p>
            <a:pPr algn="just">
              <a:spcBef>
                <a:spcPts val="600"/>
              </a:spcBef>
            </a:pPr>
            <a:r>
              <a:rPr lang="en-US" altLang="sv-SE" sz="2000" dirty="0"/>
              <a:t>Given perfect CE, the performance with new 4RX connection method (with power attenuation factor  </a:t>
            </a:r>
            <a:r>
              <a:rPr lang="el-GR" altLang="sv-SE" sz="2000" dirty="0"/>
              <a:t>α</a:t>
            </a:r>
            <a:r>
              <a:rPr lang="en-US" altLang="sv-SE" sz="2000" baseline="30000" dirty="0"/>
              <a:t>2</a:t>
            </a:r>
            <a:r>
              <a:rPr lang="en-US" altLang="sv-SE" sz="2000" dirty="0"/>
              <a:t> ) applied will be equivalent to 2RX connection method with noise power attenuated by 1+</a:t>
            </a:r>
            <a:r>
              <a:rPr lang="el-GR" altLang="sv-SE" sz="2000" dirty="0"/>
              <a:t>α</a:t>
            </a:r>
            <a:r>
              <a:rPr lang="en-US" altLang="sv-SE" sz="2000" baseline="30000" dirty="0" smtClean="0"/>
              <a:t>2</a:t>
            </a:r>
            <a:endParaRPr lang="en-US" altLang="sv-SE" sz="2000" dirty="0" smtClean="0"/>
          </a:p>
          <a:p>
            <a:pPr algn="just">
              <a:spcBef>
                <a:spcPts val="600"/>
              </a:spcBef>
            </a:pPr>
            <a:r>
              <a:rPr lang="en-US" altLang="sv-SE" sz="2000" dirty="0" smtClean="0"/>
              <a:t>Then, the relationship btw. attenuation factor and SNR increased level: </a:t>
            </a:r>
          </a:p>
          <a:p>
            <a:pPr algn="just">
              <a:spcBef>
                <a:spcPts val="600"/>
              </a:spcBef>
            </a:pPr>
            <a:endParaRPr lang="en-US" altLang="sv-SE" sz="2000" dirty="0" smtClean="0"/>
          </a:p>
          <a:p>
            <a:pPr algn="just">
              <a:spcBef>
                <a:spcPts val="600"/>
              </a:spcBef>
            </a:pPr>
            <a:endParaRPr lang="en-US" altLang="sv-SE" sz="2000" dirty="0" smtClean="0"/>
          </a:p>
          <a:p>
            <a:pPr algn="just">
              <a:spcBef>
                <a:spcPts val="600"/>
              </a:spcBef>
            </a:pPr>
            <a:endParaRPr lang="en-US" altLang="sv-SE" sz="2000" dirty="0" smtClean="0"/>
          </a:p>
          <a:p>
            <a:pPr algn="just">
              <a:spcBef>
                <a:spcPts val="600"/>
              </a:spcBef>
            </a:pPr>
            <a:endParaRPr lang="en-US" altLang="sv-SE" sz="2000" dirty="0" smtClean="0"/>
          </a:p>
          <a:p>
            <a:pPr algn="just">
              <a:spcBef>
                <a:spcPts val="600"/>
              </a:spcBef>
            </a:pPr>
            <a:r>
              <a:rPr lang="en-US" altLang="sv-SE" sz="2000" dirty="0" smtClean="0"/>
              <a:t>On the other hand, the CE will be greatly degraded on attenuated two branches especially when attenuation factor is large, and then the introduced loss should be compensated by higher SNR level.</a:t>
            </a:r>
          </a:p>
          <a:p>
            <a:pPr algn="just">
              <a:spcBef>
                <a:spcPts val="600"/>
              </a:spcBef>
            </a:pPr>
            <a:r>
              <a:rPr lang="sv-SE" altLang="sv-SE" sz="2000" dirty="0" err="1" smtClean="0"/>
              <a:t>Further</a:t>
            </a:r>
            <a:r>
              <a:rPr lang="sv-SE" altLang="sv-SE" sz="2000" dirty="0" smtClean="0"/>
              <a:t> </a:t>
            </a:r>
            <a:r>
              <a:rPr lang="sv-SE" altLang="sv-SE" sz="2000" dirty="0" err="1" smtClean="0"/>
              <a:t>study</a:t>
            </a:r>
            <a:r>
              <a:rPr lang="sv-SE" altLang="sv-SE" sz="2000" dirty="0" smtClean="0"/>
              <a:t> and </a:t>
            </a:r>
            <a:r>
              <a:rPr lang="sv-SE" altLang="sv-SE" sz="2000" dirty="0" err="1" smtClean="0"/>
              <a:t>propose</a:t>
            </a:r>
            <a:r>
              <a:rPr lang="sv-SE" altLang="sv-SE" sz="2000" dirty="0" smtClean="0"/>
              <a:t> X dB for </a:t>
            </a:r>
            <a:r>
              <a:rPr lang="sv-SE" altLang="sv-SE" sz="2000" dirty="0" err="1" smtClean="0"/>
              <a:t>demod</a:t>
            </a:r>
            <a:r>
              <a:rPr lang="sv-SE" altLang="sv-SE" sz="2000" dirty="0" smtClean="0"/>
              <a:t>/CSI tests </a:t>
            </a:r>
            <a:r>
              <a:rPr lang="sv-SE" altLang="sv-SE" sz="2000" dirty="0" err="1" smtClean="0"/>
              <a:t>with</a:t>
            </a:r>
            <a:r>
              <a:rPr lang="sv-SE" altLang="sv-SE" sz="2000" dirty="0" smtClean="0"/>
              <a:t> and </a:t>
            </a:r>
            <a:r>
              <a:rPr lang="sv-SE" altLang="sv-SE" sz="2000" dirty="0" err="1" smtClean="0"/>
              <a:t>without</a:t>
            </a:r>
            <a:r>
              <a:rPr lang="sv-SE" altLang="sv-SE" sz="2000" dirty="0" smtClean="0"/>
              <a:t> </a:t>
            </a:r>
            <a:r>
              <a:rPr lang="sv-SE" altLang="sv-SE" sz="2000" dirty="0" err="1" smtClean="0"/>
              <a:t>interfering</a:t>
            </a:r>
            <a:r>
              <a:rPr lang="sv-SE" altLang="sv-SE" sz="2000" dirty="0" smtClean="0"/>
              <a:t> cell </a:t>
            </a:r>
            <a:r>
              <a:rPr lang="sv-SE" altLang="sv-SE" sz="2000" dirty="0" err="1" smtClean="0"/>
              <a:t>conditions</a:t>
            </a:r>
            <a:r>
              <a:rPr lang="sv-SE" altLang="sv-SE" sz="2000" dirty="0" smtClean="0"/>
              <a:t> for the </a:t>
            </a:r>
            <a:r>
              <a:rPr lang="sv-SE" altLang="sv-SE" sz="2000" dirty="0" err="1" smtClean="0"/>
              <a:t>future</a:t>
            </a:r>
            <a:r>
              <a:rPr lang="sv-SE" altLang="sv-SE" sz="2000" dirty="0" smtClean="0"/>
              <a:t> meetings.</a:t>
            </a:r>
          </a:p>
          <a:p>
            <a:pPr algn="just">
              <a:spcBef>
                <a:spcPts val="600"/>
              </a:spcBef>
            </a:pPr>
            <a:r>
              <a:rPr lang="sv-SE" altLang="sv-SE" sz="2000" dirty="0" err="1" smtClean="0"/>
              <a:t>Other</a:t>
            </a:r>
            <a:r>
              <a:rPr lang="sv-SE" altLang="sv-SE" sz="2000" dirty="0" smtClean="0"/>
              <a:t> </a:t>
            </a:r>
            <a:r>
              <a:rPr lang="sv-SE" altLang="sv-SE" sz="2000" dirty="0" err="1" smtClean="0"/>
              <a:t>proposals</a:t>
            </a:r>
            <a:r>
              <a:rPr lang="sv-SE" altLang="sv-SE" sz="2000" dirty="0" smtClean="0"/>
              <a:t> </a:t>
            </a:r>
            <a:r>
              <a:rPr lang="sv-SE" altLang="sv-SE" sz="2000" dirty="0" err="1" smtClean="0"/>
              <a:t>are</a:t>
            </a:r>
            <a:r>
              <a:rPr lang="sv-SE" altLang="sv-SE" sz="2000" dirty="0" smtClean="0"/>
              <a:t> not </a:t>
            </a:r>
            <a:r>
              <a:rPr lang="sv-SE" altLang="sv-SE" sz="2000" dirty="0" err="1" smtClean="0"/>
              <a:t>precluded</a:t>
            </a:r>
            <a:r>
              <a:rPr lang="sv-SE" altLang="sv-SE" sz="2000" dirty="0" smtClean="0"/>
              <a:t>.</a:t>
            </a:r>
            <a:endParaRPr lang="en-GB" altLang="sv-SE" sz="2000" dirty="0"/>
          </a:p>
          <a:p>
            <a:pPr algn="just">
              <a:spcBef>
                <a:spcPts val="600"/>
              </a:spcBef>
            </a:pPr>
            <a:endParaRPr lang="sv-SE" altLang="sv-SE" sz="2800" dirty="0" smtClean="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473248421"/>
              </p:ext>
            </p:extLst>
          </p:nvPr>
        </p:nvGraphicFramePr>
        <p:xfrm>
          <a:off x="539552" y="3068960"/>
          <a:ext cx="8424936" cy="1368152"/>
        </p:xfrm>
        <a:graphic>
          <a:graphicData uri="http://schemas.openxmlformats.org/drawingml/2006/table">
            <a:tbl>
              <a:tblPr firstRow="1" bandRow="1">
                <a:tableStyleId>{5C22544A-7EE6-4342-B048-85BDC9FD1C3A}</a:tableStyleId>
              </a:tblPr>
              <a:tblGrid>
                <a:gridCol w="2088232"/>
                <a:gridCol w="576064"/>
                <a:gridCol w="576064"/>
                <a:gridCol w="576064"/>
                <a:gridCol w="576064"/>
                <a:gridCol w="576064"/>
                <a:gridCol w="576064"/>
                <a:gridCol w="576064"/>
                <a:gridCol w="576064"/>
                <a:gridCol w="576064"/>
                <a:gridCol w="576064"/>
                <a:gridCol w="576064"/>
              </a:tblGrid>
              <a:tr h="684076">
                <a:tc>
                  <a:txBody>
                    <a:bodyPr/>
                    <a:lstStyle/>
                    <a:p>
                      <a:endParaRPr lang="zh-CN" dirty="0"/>
                    </a:p>
                  </a:txBody>
                  <a:tcPr anchor="ctr">
                    <a:blipFill rotWithShape="1">
                      <a:blip r:embed="rId2"/>
                      <a:stretch>
                        <a:fillRect l="-292" t="-1786" r="-302915" b="-111607"/>
                      </a:stretch>
                    </a:blipFill>
                  </a:tcPr>
                </a:tc>
                <a:tc>
                  <a:txBody>
                    <a:bodyPr/>
                    <a:lstStyle/>
                    <a:p>
                      <a:pPr algn="ctr"/>
                      <a:r>
                        <a:rPr lang="en-US" altLang="zh-CN" dirty="0" smtClean="0"/>
                        <a:t>0</a:t>
                      </a:r>
                      <a:endParaRPr lang="zh-CN" altLang="en-US" dirty="0"/>
                    </a:p>
                  </a:txBody>
                  <a:tcPr anchor="ctr"/>
                </a:tc>
                <a:tc>
                  <a:txBody>
                    <a:bodyPr/>
                    <a:lstStyle/>
                    <a:p>
                      <a:pPr algn="ctr"/>
                      <a:r>
                        <a:rPr lang="en-US" altLang="zh-CN" dirty="0" smtClean="0"/>
                        <a:t>1</a:t>
                      </a:r>
                      <a:endParaRPr lang="zh-CN" altLang="en-US" dirty="0"/>
                    </a:p>
                  </a:txBody>
                  <a:tcPr anchor="ctr"/>
                </a:tc>
                <a:tc>
                  <a:txBody>
                    <a:bodyPr/>
                    <a:lstStyle/>
                    <a:p>
                      <a:pPr algn="ctr"/>
                      <a:r>
                        <a:rPr lang="en-US" altLang="zh-CN" dirty="0" smtClean="0"/>
                        <a:t>2</a:t>
                      </a:r>
                      <a:endParaRPr lang="zh-CN" altLang="en-US" dirty="0"/>
                    </a:p>
                  </a:txBody>
                  <a:tcPr anchor="ctr"/>
                </a:tc>
                <a:tc>
                  <a:txBody>
                    <a:bodyPr/>
                    <a:lstStyle/>
                    <a:p>
                      <a:pPr algn="ctr"/>
                      <a:r>
                        <a:rPr lang="en-US" altLang="zh-CN" dirty="0" smtClean="0"/>
                        <a:t>3</a:t>
                      </a:r>
                      <a:endParaRPr lang="zh-CN" altLang="en-US" dirty="0"/>
                    </a:p>
                  </a:txBody>
                  <a:tcPr anchor="ctr"/>
                </a:tc>
                <a:tc>
                  <a:txBody>
                    <a:bodyPr/>
                    <a:lstStyle/>
                    <a:p>
                      <a:pPr algn="ctr"/>
                      <a:r>
                        <a:rPr lang="en-US" altLang="zh-CN" dirty="0" smtClean="0"/>
                        <a:t>4</a:t>
                      </a:r>
                      <a:endParaRPr lang="zh-CN" altLang="en-US" dirty="0"/>
                    </a:p>
                  </a:txBody>
                  <a:tcPr anchor="ctr"/>
                </a:tc>
                <a:tc>
                  <a:txBody>
                    <a:bodyPr/>
                    <a:lstStyle/>
                    <a:p>
                      <a:pPr algn="ctr"/>
                      <a:r>
                        <a:rPr lang="en-US" altLang="zh-CN" dirty="0" smtClean="0"/>
                        <a:t>5</a:t>
                      </a:r>
                      <a:endParaRPr lang="zh-CN" altLang="en-US" dirty="0"/>
                    </a:p>
                  </a:txBody>
                  <a:tcPr anchor="ctr"/>
                </a:tc>
                <a:tc>
                  <a:txBody>
                    <a:bodyPr/>
                    <a:lstStyle/>
                    <a:p>
                      <a:pPr algn="ctr"/>
                      <a:r>
                        <a:rPr lang="en-US" altLang="zh-CN" dirty="0" smtClean="0"/>
                        <a:t>6</a:t>
                      </a:r>
                      <a:endParaRPr lang="zh-CN" altLang="en-US" dirty="0"/>
                    </a:p>
                  </a:txBody>
                  <a:tcPr anchor="ctr"/>
                </a:tc>
                <a:tc>
                  <a:txBody>
                    <a:bodyPr/>
                    <a:lstStyle/>
                    <a:p>
                      <a:pPr algn="ctr"/>
                      <a:r>
                        <a:rPr lang="en-US" altLang="zh-CN" dirty="0" smtClean="0"/>
                        <a:t>7</a:t>
                      </a:r>
                      <a:endParaRPr lang="zh-CN" altLang="en-US" dirty="0"/>
                    </a:p>
                  </a:txBody>
                  <a:tcPr anchor="ctr"/>
                </a:tc>
                <a:tc>
                  <a:txBody>
                    <a:bodyPr/>
                    <a:lstStyle/>
                    <a:p>
                      <a:pPr algn="ctr"/>
                      <a:r>
                        <a:rPr lang="en-US" altLang="zh-CN" dirty="0" smtClean="0"/>
                        <a:t>8</a:t>
                      </a:r>
                      <a:endParaRPr lang="zh-CN" altLang="en-US" dirty="0"/>
                    </a:p>
                  </a:txBody>
                  <a:tcPr anchor="ctr"/>
                </a:tc>
                <a:tc>
                  <a:txBody>
                    <a:bodyPr/>
                    <a:lstStyle/>
                    <a:p>
                      <a:pPr algn="ctr"/>
                      <a:r>
                        <a:rPr lang="en-US" altLang="zh-CN" dirty="0" smtClean="0"/>
                        <a:t>9</a:t>
                      </a:r>
                      <a:endParaRPr lang="zh-CN" altLang="en-US" dirty="0"/>
                    </a:p>
                  </a:txBody>
                  <a:tcPr anchor="ctr"/>
                </a:tc>
                <a:tc>
                  <a:txBody>
                    <a:bodyPr/>
                    <a:lstStyle/>
                    <a:p>
                      <a:pPr algn="ctr"/>
                      <a:r>
                        <a:rPr lang="en-US" altLang="zh-CN" dirty="0" smtClean="0"/>
                        <a:t>10</a:t>
                      </a:r>
                      <a:endParaRPr lang="zh-CN" altLang="en-US" dirty="0"/>
                    </a:p>
                  </a:txBody>
                  <a:tcPr anchor="ctr"/>
                </a:tc>
              </a:tr>
              <a:tr h="684076">
                <a:tc>
                  <a:txBody>
                    <a:bodyPr/>
                    <a:lstStyle/>
                    <a:p>
                      <a:pPr algn="ctr"/>
                      <a:r>
                        <a:rPr lang="en-US" altLang="zh-CN" dirty="0" smtClean="0"/>
                        <a:t>SNR increase</a:t>
                      </a:r>
                      <a:r>
                        <a:rPr lang="en-US" altLang="zh-CN" baseline="0" dirty="0" smtClean="0"/>
                        <a:t> level in dB</a:t>
                      </a:r>
                      <a:endParaRPr lang="zh-CN" altLang="en-US" dirty="0"/>
                    </a:p>
                  </a:txBody>
                  <a:tcPr anchor="ctr"/>
                </a:tc>
                <a:tc>
                  <a:txBody>
                    <a:bodyPr/>
                    <a:lstStyle/>
                    <a:p>
                      <a:pPr algn="ctr"/>
                      <a:r>
                        <a:rPr lang="en-US" altLang="zh-CN" sz="1400" dirty="0" smtClean="0"/>
                        <a:t>3.01</a:t>
                      </a:r>
                      <a:endParaRPr lang="zh-CN" altLang="en-US" sz="1400" dirty="0"/>
                    </a:p>
                  </a:txBody>
                  <a:tcPr anchor="ctr"/>
                </a:tc>
                <a:tc>
                  <a:txBody>
                    <a:bodyPr/>
                    <a:lstStyle/>
                    <a:p>
                      <a:pPr algn="ctr"/>
                      <a:r>
                        <a:rPr lang="en-US" altLang="zh-CN" sz="1400" dirty="0" smtClean="0"/>
                        <a:t>2.53</a:t>
                      </a:r>
                      <a:endParaRPr lang="zh-CN" altLang="en-US" sz="1400" dirty="0"/>
                    </a:p>
                  </a:txBody>
                  <a:tcPr anchor="ctr"/>
                </a:tc>
                <a:tc>
                  <a:txBody>
                    <a:bodyPr/>
                    <a:lstStyle/>
                    <a:p>
                      <a:pPr algn="ctr"/>
                      <a:r>
                        <a:rPr lang="en-US" altLang="zh-CN" sz="1400" dirty="0" smtClean="0"/>
                        <a:t>2.12</a:t>
                      </a:r>
                      <a:endParaRPr lang="zh-CN" altLang="en-US" sz="1400" dirty="0"/>
                    </a:p>
                  </a:txBody>
                  <a:tcPr anchor="ctr"/>
                </a:tc>
                <a:tc>
                  <a:txBody>
                    <a:bodyPr/>
                    <a:lstStyle/>
                    <a:p>
                      <a:pPr algn="ctr"/>
                      <a:r>
                        <a:rPr lang="en-US" altLang="zh-CN" sz="1400" dirty="0" smtClean="0"/>
                        <a:t>1.75</a:t>
                      </a:r>
                      <a:endParaRPr lang="zh-CN" altLang="en-US" sz="1400" dirty="0"/>
                    </a:p>
                  </a:txBody>
                  <a:tcPr anchor="ctr"/>
                </a:tc>
                <a:tc>
                  <a:txBody>
                    <a:bodyPr/>
                    <a:lstStyle/>
                    <a:p>
                      <a:pPr algn="ctr"/>
                      <a:r>
                        <a:rPr lang="en-US" altLang="zh-CN" sz="1400" dirty="0" smtClean="0"/>
                        <a:t>1.45</a:t>
                      </a:r>
                      <a:endParaRPr lang="zh-CN" altLang="en-US" sz="1400" dirty="0"/>
                    </a:p>
                  </a:txBody>
                  <a:tcPr anchor="ctr"/>
                </a:tc>
                <a:tc>
                  <a:txBody>
                    <a:bodyPr/>
                    <a:lstStyle/>
                    <a:p>
                      <a:pPr algn="ctr"/>
                      <a:r>
                        <a:rPr lang="en-US" altLang="zh-CN" sz="1400" dirty="0" smtClean="0"/>
                        <a:t>1.19</a:t>
                      </a:r>
                      <a:endParaRPr lang="zh-CN" altLang="en-US" sz="1400" dirty="0"/>
                    </a:p>
                  </a:txBody>
                  <a:tcPr anchor="ctr"/>
                </a:tc>
                <a:tc>
                  <a:txBody>
                    <a:bodyPr/>
                    <a:lstStyle/>
                    <a:p>
                      <a:pPr algn="ctr"/>
                      <a:r>
                        <a:rPr lang="en-US" altLang="zh-CN" sz="1400" dirty="0" smtClean="0"/>
                        <a:t>0.97</a:t>
                      </a:r>
                      <a:endParaRPr lang="zh-CN" altLang="en-US" sz="1400" dirty="0"/>
                    </a:p>
                  </a:txBody>
                  <a:tcPr anchor="ctr"/>
                </a:tc>
                <a:tc>
                  <a:txBody>
                    <a:bodyPr/>
                    <a:lstStyle/>
                    <a:p>
                      <a:pPr algn="ctr"/>
                      <a:r>
                        <a:rPr lang="en-US" altLang="zh-CN" sz="1400" dirty="0" smtClean="0"/>
                        <a:t>0.79</a:t>
                      </a:r>
                      <a:endParaRPr lang="zh-CN" altLang="en-US" sz="1400" dirty="0"/>
                    </a:p>
                  </a:txBody>
                  <a:tcPr anchor="ctr"/>
                </a:tc>
                <a:tc>
                  <a:txBody>
                    <a:bodyPr/>
                    <a:lstStyle/>
                    <a:p>
                      <a:pPr algn="ctr"/>
                      <a:r>
                        <a:rPr lang="en-US" altLang="zh-CN" sz="1400" dirty="0" smtClean="0"/>
                        <a:t>0.64</a:t>
                      </a:r>
                      <a:endParaRPr lang="zh-CN" altLang="en-US" sz="1400" dirty="0"/>
                    </a:p>
                  </a:txBody>
                  <a:tcPr anchor="ctr"/>
                </a:tc>
                <a:tc>
                  <a:txBody>
                    <a:bodyPr/>
                    <a:lstStyle/>
                    <a:p>
                      <a:pPr algn="ctr"/>
                      <a:r>
                        <a:rPr lang="en-US" altLang="zh-CN" sz="1400" dirty="0" smtClean="0"/>
                        <a:t>0.52</a:t>
                      </a:r>
                      <a:endParaRPr lang="zh-CN" altLang="en-US" sz="1400" dirty="0"/>
                    </a:p>
                  </a:txBody>
                  <a:tcPr anchor="ctr"/>
                </a:tc>
                <a:tc>
                  <a:txBody>
                    <a:bodyPr/>
                    <a:lstStyle/>
                    <a:p>
                      <a:pPr algn="ctr"/>
                      <a:r>
                        <a:rPr lang="en-US" altLang="zh-CN" sz="1400" dirty="0" smtClean="0"/>
                        <a:t>0.41</a:t>
                      </a:r>
                      <a:endParaRPr lang="zh-CN" altLang="en-US" sz="1400" dirty="0"/>
                    </a:p>
                  </a:txBody>
                  <a:tcPr anchor="ctr"/>
                </a:tc>
              </a:tr>
            </a:tbl>
          </a:graphicData>
        </a:graphic>
      </p:graphicFrame>
      <p:sp>
        <p:nvSpPr>
          <p:cNvPr id="6" name="Title 2"/>
          <p:cNvSpPr>
            <a:spLocks noGrp="1"/>
          </p:cNvSpPr>
          <p:nvPr>
            <p:ph type="title"/>
          </p:nvPr>
        </p:nvSpPr>
        <p:spPr>
          <a:xfrm>
            <a:off x="393700" y="239713"/>
            <a:ext cx="8423275" cy="1085850"/>
          </a:xfrm>
        </p:spPr>
        <p:txBody>
          <a:bodyPr>
            <a:normAutofit/>
          </a:bodyPr>
          <a:lstStyle/>
          <a:p>
            <a:pPr>
              <a:defRPr/>
            </a:pPr>
            <a:r>
              <a:rPr lang="en-US" dirty="0" smtClean="0">
                <a:ea typeface="SimSun" pitchFamily="2" charset="-122"/>
              </a:rPr>
              <a:t>Summary and proposals</a:t>
            </a:r>
            <a:endParaRPr lang="en-US" dirty="0">
              <a:ea typeface="SimSun"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Existing Options for antenna connections</a:t>
            </a:r>
            <a:endParaRPr lang="en-US" dirty="0"/>
          </a:p>
        </p:txBody>
      </p:sp>
      <p:sp>
        <p:nvSpPr>
          <p:cNvPr id="3" name="Content Placeholder 2"/>
          <p:cNvSpPr>
            <a:spLocks noGrp="1"/>
          </p:cNvSpPr>
          <p:nvPr>
            <p:ph idx="1"/>
          </p:nvPr>
        </p:nvSpPr>
        <p:spPr/>
        <p:txBody>
          <a:bodyPr/>
          <a:lstStyle/>
          <a:p>
            <a:pPr lvl="1"/>
            <a:r>
              <a:rPr lang="en-US" sz="1600" dirty="0"/>
              <a:t>Option 1: Connect 2 of the 4 Rx with data source from SS to perform 2Rx tests, depending on the UE’s declaration and AP configuration, keeping the same requirements as 2Rx tests.</a:t>
            </a:r>
            <a:endParaRPr lang="sv-SE" sz="1600" dirty="0"/>
          </a:p>
          <a:p>
            <a:pPr lvl="1"/>
            <a:r>
              <a:rPr lang="en-US" sz="1600" dirty="0"/>
              <a:t>Option 2: Connect all 4 of the 4 Rx with data source from SS to perform 2Rx tests, keeping the same requirements as 2Rx tests.</a:t>
            </a:r>
            <a:endParaRPr lang="sv-SE" sz="1600" dirty="0"/>
          </a:p>
          <a:p>
            <a:pPr lvl="1"/>
            <a:r>
              <a:rPr lang="en-US" sz="1600" dirty="0"/>
              <a:t>Option 3: Connect all 4 of the 4 Rx with data source from SS to perform 2Rx tests, with tighten requirement case by case.</a:t>
            </a:r>
            <a:endParaRPr lang="sv-SE" sz="1600" dirty="0"/>
          </a:p>
          <a:p>
            <a:pPr lvl="1"/>
            <a:r>
              <a:rPr lang="en-US" sz="1600" dirty="0"/>
              <a:t>Option 4: </a:t>
            </a:r>
            <a:r>
              <a:rPr lang="en-US" sz="1600" dirty="0" smtClean="0"/>
              <a:t>For no interfering cell tests</a:t>
            </a:r>
            <a:endParaRPr lang="sv-SE" sz="1600" dirty="0"/>
          </a:p>
          <a:p>
            <a:pPr lvl="2"/>
            <a:r>
              <a:rPr lang="en-US" sz="1600" dirty="0"/>
              <a:t>Pair two receiver antenna as one group and pair the other two as one group. </a:t>
            </a:r>
            <a:endParaRPr lang="sv-SE" sz="1600" dirty="0"/>
          </a:p>
          <a:p>
            <a:pPr lvl="2"/>
            <a:r>
              <a:rPr lang="en-US" sz="1600" dirty="0"/>
              <a:t>The signal is generated and passed through faders in the same way as that for the tests based on 2 receiver antennas. Afterwards, a signal is split, duplicated and input to two receiver antenna belonging to the same pair. </a:t>
            </a:r>
            <a:endParaRPr lang="sv-SE" sz="1600" dirty="0"/>
          </a:p>
          <a:p>
            <a:pPr lvl="2"/>
            <a:r>
              <a:rPr lang="en-US" sz="1600" dirty="0"/>
              <a:t>The 4 external noise signals with the level of NOC are statistically independent and input to 4 receiver antennas separately. pair two receiver antennas and connect the other 2 APs with the same inputs, i.e. AP 1 with the same input as AP 2 and AP 3 with the same input as AP4.</a:t>
            </a:r>
            <a:endParaRPr lang="sv-SE" sz="1600" dirty="0"/>
          </a:p>
          <a:p>
            <a:pPr lvl="2"/>
            <a:r>
              <a:rPr lang="en-US" sz="1600" dirty="0"/>
              <a:t>Apply the 2Rx requirements with </a:t>
            </a:r>
            <a:r>
              <a:rPr lang="en-US" sz="1600" dirty="0" smtClean="0"/>
              <a:t>[</a:t>
            </a:r>
            <a:r>
              <a:rPr lang="en-US" sz="1600" dirty="0" err="1" smtClean="0"/>
              <a:t>XdB</a:t>
            </a:r>
            <a:r>
              <a:rPr lang="en-US" sz="1600" dirty="0"/>
              <a:t>] lower SNR.</a:t>
            </a:r>
            <a:endParaRPr lang="sv-SE" sz="1600" dirty="0"/>
          </a:p>
          <a:p>
            <a:pPr lvl="1"/>
            <a:r>
              <a:rPr lang="en-US" sz="1600" dirty="0"/>
              <a:t>Option 5: Test mode for any tests in 4Rx band</a:t>
            </a:r>
            <a:endParaRPr lang="sv-SE" sz="1600" dirty="0"/>
          </a:p>
          <a:p>
            <a:endParaRPr lang="en-US" sz="1600" dirty="0"/>
          </a:p>
        </p:txBody>
      </p:sp>
    </p:spTree>
    <p:extLst>
      <p:ext uri="{BB962C8B-B14F-4D97-AF65-F5344CB8AC3E}">
        <p14:creationId xmlns:p14="http://schemas.microsoft.com/office/powerpoint/2010/main" val="4202287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smtClean="0"/>
              <a:t>Background</a:t>
            </a:r>
          </a:p>
        </p:txBody>
      </p:sp>
      <p:sp>
        <p:nvSpPr>
          <p:cNvPr id="4099" name="Content Placeholder 2"/>
          <p:cNvSpPr>
            <a:spLocks noGrp="1"/>
          </p:cNvSpPr>
          <p:nvPr>
            <p:ph idx="1"/>
          </p:nvPr>
        </p:nvSpPr>
        <p:spPr>
          <a:xfrm>
            <a:off x="457200" y="1295400"/>
            <a:ext cx="8229600" cy="4830763"/>
          </a:xfrm>
        </p:spPr>
        <p:txBody>
          <a:bodyPr/>
          <a:lstStyle/>
          <a:p>
            <a:pPr algn="just">
              <a:spcBef>
                <a:spcPts val="600"/>
              </a:spcBef>
            </a:pPr>
            <a:r>
              <a:rPr lang="sv-SE" altLang="en-US" sz="1800" dirty="0" smtClean="0"/>
              <a:t>Agreements made in evening adhoc sessions from R4-164630 are the following.</a:t>
            </a:r>
          </a:p>
          <a:p>
            <a:pPr lvl="1" algn="just">
              <a:spcBef>
                <a:spcPts val="600"/>
              </a:spcBef>
            </a:pPr>
            <a:r>
              <a:rPr lang="en-GB" altLang="sv-SE" sz="1400" dirty="0" smtClean="0"/>
              <a:t>Outcome of RAN4#79 will be at least a CR capturing antenna connection for a testing UE on a 2RX band and a way forward should also capture the outcome of the discussion on testing on 4RX bands, even if that is that there is no conclusion.</a:t>
            </a:r>
          </a:p>
          <a:p>
            <a:pPr algn="just">
              <a:spcBef>
                <a:spcPts val="600"/>
              </a:spcBef>
            </a:pPr>
            <a:r>
              <a:rPr lang="en-GB" altLang="sv-SE" sz="1800" dirty="0" smtClean="0"/>
              <a:t>Further discussions are needed during the meeting week in order to reach possible agreements on how to perform legacy 2Rx tests on any 4Rx bands.</a:t>
            </a:r>
          </a:p>
          <a:p>
            <a:pPr algn="just">
              <a:spcBef>
                <a:spcPts val="600"/>
              </a:spcBef>
            </a:pPr>
            <a:r>
              <a:rPr lang="en-GB" altLang="sv-SE" sz="1800" dirty="0" smtClean="0"/>
              <a:t>In this WF a general solution to cover all legacy tests including tests with and without interfering cells is proposed for further study, with the purpose not to revisit each test to determine the margin, to be applied for </a:t>
            </a:r>
            <a:r>
              <a:rPr lang="en-GB" altLang="sv-SE" sz="1800" dirty="0" err="1" smtClean="0"/>
              <a:t>demod</a:t>
            </a:r>
            <a:r>
              <a:rPr lang="en-GB" altLang="sv-SE" sz="1800" dirty="0" smtClean="0"/>
              <a:t>/CSI requirements.</a:t>
            </a:r>
          </a:p>
          <a:p>
            <a:pPr algn="just">
              <a:spcBef>
                <a:spcPts val="600"/>
              </a:spcBef>
            </a:pPr>
            <a:r>
              <a:rPr lang="en-GB" altLang="sv-SE" sz="1800" dirty="0" smtClean="0"/>
              <a:t>The </a:t>
            </a:r>
            <a:r>
              <a:rPr lang="en-GB" altLang="sv-SE" sz="1800" dirty="0" err="1" smtClean="0"/>
              <a:t>XdB</a:t>
            </a:r>
            <a:r>
              <a:rPr lang="en-GB" altLang="sv-SE" sz="1800" dirty="0" smtClean="0"/>
              <a:t> should be FFS.</a:t>
            </a:r>
          </a:p>
          <a:p>
            <a:pPr lvl="1" algn="just">
              <a:spcBef>
                <a:spcPts val="600"/>
              </a:spcBef>
            </a:pPr>
            <a:r>
              <a:rPr lang="en-GB" altLang="sv-SE" sz="1400" dirty="0" smtClean="0"/>
              <a:t>The study of determining </a:t>
            </a:r>
            <a:r>
              <a:rPr lang="en-GB" altLang="sv-SE" sz="1400" dirty="0" err="1" smtClean="0"/>
              <a:t>XdB</a:t>
            </a:r>
            <a:r>
              <a:rPr lang="en-GB" altLang="sv-SE" sz="1400" dirty="0" smtClean="0"/>
              <a:t> should be in the direction not to </a:t>
            </a:r>
            <a:r>
              <a:rPr lang="en-GB" altLang="sv-SE" sz="1400" dirty="0" smtClean="0">
                <a:solidFill>
                  <a:srgbClr val="FF0000"/>
                </a:solidFill>
              </a:rPr>
              <a:t>limit UE implementation of </a:t>
            </a:r>
            <a:r>
              <a:rPr lang="en-GB" altLang="sv-SE" sz="1400" dirty="0" smtClean="0"/>
              <a:t>fall-back behaviours in all the test cases.</a:t>
            </a:r>
          </a:p>
          <a:p>
            <a:pPr lvl="1" algn="just">
              <a:spcBef>
                <a:spcPts val="600"/>
              </a:spcBef>
            </a:pPr>
            <a:r>
              <a:rPr lang="en-GB" altLang="sv-SE" sz="1400" dirty="0" err="1" smtClean="0">
                <a:solidFill>
                  <a:srgbClr val="00B050"/>
                </a:solidFill>
              </a:rPr>
              <a:t>XdB</a:t>
            </a:r>
            <a:r>
              <a:rPr lang="en-GB" altLang="sv-SE" sz="1400" dirty="0" smtClean="0">
                <a:solidFill>
                  <a:srgbClr val="00B050"/>
                </a:solidFill>
              </a:rPr>
              <a:t> can be different between page 5 and page 6. Tests under interference scenario can be separately discussed.</a:t>
            </a:r>
          </a:p>
          <a:p>
            <a:pPr marL="457200" lvl="1" indent="0" algn="just">
              <a:spcBef>
                <a:spcPts val="600"/>
              </a:spcBef>
              <a:buNone/>
            </a:pPr>
            <a:endParaRPr lang="sv-SE" altLang="sv-SE" sz="1400" dirty="0" smtClean="0"/>
          </a:p>
        </p:txBody>
      </p:sp>
      <p:sp>
        <p:nvSpPr>
          <p:cNvPr id="41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fld id="{C457BFD3-9B75-4E15-AE42-B47EEFA0CFAB}" type="slidenum">
              <a:rPr lang="en-US" altLang="en-US" sz="1200">
                <a:solidFill>
                  <a:srgbClr val="898989"/>
                </a:solidFill>
                <a:cs typeface="Arial" pitchFamily="34" charset="0"/>
              </a:rPr>
              <a:pPr eaLnBrk="1" hangingPunct="1">
                <a:spcBef>
                  <a:spcPct val="0"/>
                </a:spcBef>
                <a:buFontTx/>
                <a:buNone/>
              </a:pPr>
              <a:t>3</a:t>
            </a:fld>
            <a:endParaRPr lang="en-US" altLang="en-US" sz="1200" dirty="0">
              <a:solidFill>
                <a:srgbClr val="898989"/>
              </a:solidFill>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2"/>
          <p:cNvSpPr>
            <a:spLocks noGrp="1"/>
          </p:cNvSpPr>
          <p:nvPr>
            <p:ph type="title"/>
          </p:nvPr>
        </p:nvSpPr>
        <p:spPr>
          <a:xfrm>
            <a:off x="393700" y="239713"/>
            <a:ext cx="8053388" cy="1028700"/>
          </a:xfrm>
        </p:spPr>
        <p:txBody>
          <a:bodyPr/>
          <a:lstStyle/>
          <a:p>
            <a:r>
              <a:rPr lang="en-US" altLang="sv-SE" smtClean="0"/>
              <a:t>Option 4 proposed in R4-163392</a:t>
            </a:r>
          </a:p>
        </p:txBody>
      </p:sp>
      <p:sp>
        <p:nvSpPr>
          <p:cNvPr id="5123" name="Rectangle 32"/>
          <p:cNvSpPr>
            <a:spLocks noChangeArrowheads="1"/>
          </p:cNvSpPr>
          <p:nvPr/>
        </p:nvSpPr>
        <p:spPr bwMode="auto">
          <a:xfrm>
            <a:off x="827088" y="1714500"/>
            <a:ext cx="5016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US" altLang="sv-SE" sz="1800"/>
              <a:t>2 Rx TESTING without interference</a:t>
            </a:r>
          </a:p>
        </p:txBody>
      </p:sp>
      <p:sp>
        <p:nvSpPr>
          <p:cNvPr id="5124" name="AutoShape 46"/>
          <p:cNvSpPr>
            <a:spLocks noChangeAspect="1" noChangeArrowheads="1"/>
          </p:cNvSpPr>
          <p:nvPr/>
        </p:nvSpPr>
        <p:spPr bwMode="auto">
          <a:xfrm>
            <a:off x="0" y="0"/>
            <a:ext cx="4830763"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zh-CN" sz="1800"/>
          </a:p>
        </p:txBody>
      </p:sp>
      <p:grpSp>
        <p:nvGrpSpPr>
          <p:cNvPr id="5125" name="Group 47"/>
          <p:cNvGrpSpPr>
            <a:grpSpLocks/>
          </p:cNvGrpSpPr>
          <p:nvPr/>
        </p:nvGrpSpPr>
        <p:grpSpPr bwMode="auto">
          <a:xfrm>
            <a:off x="849313" y="2466975"/>
            <a:ext cx="7769225" cy="3379788"/>
            <a:chOff x="677863" y="2065338"/>
            <a:chExt cx="7769225" cy="3379787"/>
          </a:xfrm>
        </p:grpSpPr>
        <p:sp>
          <p:nvSpPr>
            <p:cNvPr id="5126" name="AutoShape 54"/>
            <p:cNvSpPr>
              <a:spLocks noChangeArrowheads="1"/>
            </p:cNvSpPr>
            <p:nvPr/>
          </p:nvSpPr>
          <p:spPr bwMode="auto">
            <a:xfrm>
              <a:off x="677863" y="2981325"/>
              <a:ext cx="701675" cy="1255713"/>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SS</a:t>
              </a:r>
              <a:endParaRPr lang="en-GB" altLang="zh-CN" sz="1600">
                <a:latin typeface="Arial" pitchFamily="34" charset="0"/>
              </a:endParaRPr>
            </a:p>
          </p:txBody>
        </p:sp>
        <p:grpSp>
          <p:nvGrpSpPr>
            <p:cNvPr id="5127" name="Group 51"/>
            <p:cNvGrpSpPr>
              <a:grpSpLocks/>
            </p:cNvGrpSpPr>
            <p:nvPr/>
          </p:nvGrpSpPr>
          <p:grpSpPr bwMode="auto">
            <a:xfrm>
              <a:off x="1379538" y="3008313"/>
              <a:ext cx="1450975" cy="327025"/>
              <a:chOff x="1855" y="1398"/>
              <a:chExt cx="1342" cy="301"/>
            </a:xfrm>
          </p:grpSpPr>
          <p:cxnSp>
            <p:nvCxnSpPr>
              <p:cNvPr id="5182"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83"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5128" name="Group 48"/>
            <p:cNvGrpSpPr>
              <a:grpSpLocks/>
            </p:cNvGrpSpPr>
            <p:nvPr/>
          </p:nvGrpSpPr>
          <p:grpSpPr bwMode="auto">
            <a:xfrm>
              <a:off x="1379538" y="3836988"/>
              <a:ext cx="1450975" cy="325437"/>
              <a:chOff x="1855" y="2164"/>
              <a:chExt cx="1342" cy="301"/>
            </a:xfrm>
          </p:grpSpPr>
          <p:cxnSp>
            <p:nvCxnSpPr>
              <p:cNvPr id="5180"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81"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5129" name="AutoShape 47"/>
            <p:cNvCxnSpPr>
              <a:cxnSpLocks noChangeShapeType="1"/>
            </p:cNvCxnSpPr>
            <p:nvPr/>
          </p:nvCxnSpPr>
          <p:spPr bwMode="auto">
            <a:xfrm flipV="1">
              <a:off x="2830513" y="2868613"/>
              <a:ext cx="341312"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5130" name="AutoShape 46"/>
            <p:cNvCxnSpPr>
              <a:cxnSpLocks noChangeShapeType="1"/>
            </p:cNvCxnSpPr>
            <p:nvPr/>
          </p:nvCxnSpPr>
          <p:spPr bwMode="auto">
            <a:xfrm>
              <a:off x="2830513" y="3233738"/>
              <a:ext cx="341312" cy="11747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5131" name="AutoShape 45"/>
            <p:cNvSpPr>
              <a:spLocks noChangeArrowheads="1"/>
            </p:cNvSpPr>
            <p:nvPr/>
          </p:nvSpPr>
          <p:spPr bwMode="auto">
            <a:xfrm>
              <a:off x="3171825" y="320040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5132" name="AutoShape 44"/>
            <p:cNvSpPr>
              <a:spLocks noChangeArrowheads="1"/>
            </p:cNvSpPr>
            <p:nvPr/>
          </p:nvSpPr>
          <p:spPr bwMode="auto">
            <a:xfrm>
              <a:off x="3171825" y="271780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5133" name="AutoShape 43"/>
            <p:cNvCxnSpPr>
              <a:cxnSpLocks noChangeShapeType="1"/>
            </p:cNvCxnSpPr>
            <p:nvPr/>
          </p:nvCxnSpPr>
          <p:spPr bwMode="auto">
            <a:xfrm flipV="1">
              <a:off x="2838450" y="3768725"/>
              <a:ext cx="342900"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5134" name="AutoShape 42"/>
            <p:cNvCxnSpPr>
              <a:cxnSpLocks noChangeShapeType="1"/>
            </p:cNvCxnSpPr>
            <p:nvPr/>
          </p:nvCxnSpPr>
          <p:spPr bwMode="auto">
            <a:xfrm>
              <a:off x="2838450" y="4089400"/>
              <a:ext cx="342900"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5135" name="AutoShape 41"/>
            <p:cNvSpPr>
              <a:spLocks noChangeArrowheads="1"/>
            </p:cNvSpPr>
            <p:nvPr/>
          </p:nvSpPr>
          <p:spPr bwMode="auto">
            <a:xfrm>
              <a:off x="3181350" y="4083050"/>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5136" name="AutoShape 40"/>
            <p:cNvSpPr>
              <a:spLocks noChangeArrowheads="1"/>
            </p:cNvSpPr>
            <p:nvPr/>
          </p:nvSpPr>
          <p:spPr bwMode="auto">
            <a:xfrm>
              <a:off x="3181350" y="36607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5137" name="AutoShape 39"/>
            <p:cNvSpPr>
              <a:spLocks noChangeArrowheads="1"/>
            </p:cNvSpPr>
            <p:nvPr/>
          </p:nvSpPr>
          <p:spPr bwMode="auto">
            <a:xfrm>
              <a:off x="4454525" y="2738438"/>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5138" name="AutoShape 38"/>
            <p:cNvSpPr>
              <a:spLocks noChangeArrowheads="1"/>
            </p:cNvSpPr>
            <p:nvPr/>
          </p:nvSpPr>
          <p:spPr bwMode="auto">
            <a:xfrm>
              <a:off x="4454525" y="4113213"/>
              <a:ext cx="244475" cy="236537"/>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5139" name="AutoShape 37"/>
            <p:cNvCxnSpPr>
              <a:cxnSpLocks noChangeShapeType="1"/>
            </p:cNvCxnSpPr>
            <p:nvPr/>
          </p:nvCxnSpPr>
          <p:spPr bwMode="auto">
            <a:xfrm flipV="1">
              <a:off x="4191000" y="3008313"/>
              <a:ext cx="417513"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40" name="AutoShape 36"/>
            <p:cNvCxnSpPr>
              <a:cxnSpLocks noChangeShapeType="1"/>
            </p:cNvCxnSpPr>
            <p:nvPr/>
          </p:nvCxnSpPr>
          <p:spPr bwMode="auto">
            <a:xfrm>
              <a:off x="4110038" y="3811588"/>
              <a:ext cx="80962" cy="158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41" name="AutoShape 34"/>
            <p:cNvCxnSpPr>
              <a:cxnSpLocks noChangeShapeType="1"/>
            </p:cNvCxnSpPr>
            <p:nvPr/>
          </p:nvCxnSpPr>
          <p:spPr bwMode="auto">
            <a:xfrm>
              <a:off x="4110038" y="3335338"/>
              <a:ext cx="131762" cy="4445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42" name="AutoShape 33"/>
            <p:cNvCxnSpPr>
              <a:cxnSpLocks noChangeShapeType="1"/>
            </p:cNvCxnSpPr>
            <p:nvPr/>
          </p:nvCxnSpPr>
          <p:spPr bwMode="auto">
            <a:xfrm>
              <a:off x="4241800" y="3335338"/>
              <a:ext cx="349250"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43" name="AutoShape 32"/>
            <p:cNvCxnSpPr>
              <a:cxnSpLocks noChangeShapeType="1"/>
            </p:cNvCxnSpPr>
            <p:nvPr/>
          </p:nvCxnSpPr>
          <p:spPr bwMode="auto">
            <a:xfrm>
              <a:off x="4110038" y="4225925"/>
              <a:ext cx="557212"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44" name="AutoShape 31"/>
            <p:cNvSpPr>
              <a:spLocks noChangeArrowheads="1"/>
            </p:cNvSpPr>
            <p:nvPr/>
          </p:nvSpPr>
          <p:spPr bwMode="auto">
            <a:xfrm>
              <a:off x="6384925" y="2511425"/>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5145" name="AutoShape 30"/>
            <p:cNvSpPr>
              <a:spLocks noChangeArrowheads="1"/>
            </p:cNvSpPr>
            <p:nvPr/>
          </p:nvSpPr>
          <p:spPr bwMode="auto">
            <a:xfrm>
              <a:off x="6324600" y="3824288"/>
              <a:ext cx="244475" cy="236537"/>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5146" name="AutoShape 29"/>
            <p:cNvCxnSpPr>
              <a:cxnSpLocks noChangeShapeType="1"/>
            </p:cNvCxnSpPr>
            <p:nvPr/>
          </p:nvCxnSpPr>
          <p:spPr bwMode="auto">
            <a:xfrm>
              <a:off x="6505575" y="2201863"/>
              <a:ext cx="1588" cy="30956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47" name="AutoShape 28"/>
            <p:cNvCxnSpPr>
              <a:cxnSpLocks noChangeShapeType="1"/>
            </p:cNvCxnSpPr>
            <p:nvPr/>
          </p:nvCxnSpPr>
          <p:spPr bwMode="auto">
            <a:xfrm flipV="1">
              <a:off x="6440488" y="4078288"/>
              <a:ext cx="0"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48" name="Text Box 26"/>
            <p:cNvSpPr txBox="1">
              <a:spLocks noChangeArrowheads="1"/>
            </p:cNvSpPr>
            <p:nvPr/>
          </p:nvSpPr>
          <p:spPr bwMode="auto">
            <a:xfrm>
              <a:off x="6189663" y="4257675"/>
              <a:ext cx="585787" cy="36671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5149" name="Text Box 22"/>
            <p:cNvSpPr txBox="1">
              <a:spLocks noChangeArrowheads="1"/>
            </p:cNvSpPr>
            <p:nvPr/>
          </p:nvSpPr>
          <p:spPr bwMode="auto">
            <a:xfrm>
              <a:off x="6246813" y="2757488"/>
              <a:ext cx="552450" cy="300037"/>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5150" name="Text Box 17"/>
            <p:cNvSpPr txBox="1">
              <a:spLocks noChangeArrowheads="1"/>
            </p:cNvSpPr>
            <p:nvPr/>
          </p:nvSpPr>
          <p:spPr bwMode="auto">
            <a:xfrm>
              <a:off x="6210300" y="5143500"/>
              <a:ext cx="552450" cy="300038"/>
            </a:xfrm>
            <a:prstGeom prst="rect">
              <a:avLst/>
            </a:prstGeom>
            <a:solidFill>
              <a:srgbClr val="FFFFFF"/>
            </a:solidFill>
            <a:ln w="9525">
              <a:solidFill>
                <a:srgbClr val="FFFFFF"/>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5151" name="AutoShape 15"/>
            <p:cNvCxnSpPr>
              <a:cxnSpLocks noChangeShapeType="1"/>
            </p:cNvCxnSpPr>
            <p:nvPr/>
          </p:nvCxnSpPr>
          <p:spPr bwMode="auto">
            <a:xfrm>
              <a:off x="6611938" y="2627313"/>
              <a:ext cx="633412"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52" name="AutoShape 14"/>
            <p:cNvCxnSpPr>
              <a:cxnSpLocks noChangeShapeType="1"/>
            </p:cNvCxnSpPr>
            <p:nvPr/>
          </p:nvCxnSpPr>
          <p:spPr bwMode="auto">
            <a:xfrm>
              <a:off x="6588125" y="3941763"/>
              <a:ext cx="633413"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53" name="Rectangle 11"/>
            <p:cNvSpPr>
              <a:spLocks noChangeArrowheads="1"/>
            </p:cNvSpPr>
            <p:nvPr/>
          </p:nvSpPr>
          <p:spPr bwMode="auto">
            <a:xfrm>
              <a:off x="7227888" y="2346325"/>
              <a:ext cx="1219200" cy="2797175"/>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UE</a:t>
              </a:r>
              <a:endParaRPr lang="en-GB" altLang="zh-CN" sz="1600">
                <a:latin typeface="Arial" pitchFamily="34" charset="0"/>
              </a:endParaRPr>
            </a:p>
          </p:txBody>
        </p:sp>
        <p:sp>
          <p:nvSpPr>
            <p:cNvPr id="5154" name="Text Box 10"/>
            <p:cNvSpPr txBox="1">
              <a:spLocks noChangeArrowheads="1"/>
            </p:cNvSpPr>
            <p:nvPr/>
          </p:nvSpPr>
          <p:spPr bwMode="auto">
            <a:xfrm>
              <a:off x="7189788" y="2505075"/>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sp>
          <p:nvSpPr>
            <p:cNvPr id="5155" name="Text Box 8"/>
            <p:cNvSpPr txBox="1">
              <a:spLocks noChangeArrowheads="1"/>
            </p:cNvSpPr>
            <p:nvPr/>
          </p:nvSpPr>
          <p:spPr bwMode="auto">
            <a:xfrm>
              <a:off x="7169150" y="3813175"/>
              <a:ext cx="627063" cy="342900"/>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AP2</a:t>
              </a:r>
              <a:endParaRPr lang="en-GB" altLang="zh-CN" sz="1600">
                <a:latin typeface="Arial" pitchFamily="34" charset="0"/>
              </a:endParaRPr>
            </a:p>
          </p:txBody>
        </p:sp>
        <p:cxnSp>
          <p:nvCxnSpPr>
            <p:cNvPr id="5156" name="AutoShape 6"/>
            <p:cNvCxnSpPr>
              <a:cxnSpLocks noChangeShapeType="1"/>
            </p:cNvCxnSpPr>
            <p:nvPr/>
          </p:nvCxnSpPr>
          <p:spPr bwMode="auto">
            <a:xfrm flipV="1">
              <a:off x="5761038" y="2630488"/>
              <a:ext cx="622300" cy="127000"/>
            </a:xfrm>
            <a:prstGeom prst="bentConnector3">
              <a:avLst>
                <a:gd name="adj1" fmla="val 49898"/>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5157" name="AutoShape 5"/>
            <p:cNvCxnSpPr>
              <a:cxnSpLocks noChangeShapeType="1"/>
            </p:cNvCxnSpPr>
            <p:nvPr/>
          </p:nvCxnSpPr>
          <p:spPr bwMode="auto">
            <a:xfrm flipV="1">
              <a:off x="5761038" y="3941763"/>
              <a:ext cx="563562" cy="214312"/>
            </a:xfrm>
            <a:prstGeom prst="bentConnector3">
              <a:avLst>
                <a:gd name="adj1" fmla="val 4990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aphicFrame>
          <p:nvGraphicFramePr>
            <p:cNvPr id="5158" name="Object 1"/>
            <p:cNvGraphicFramePr>
              <a:graphicFrameLocks noChangeAspect="1"/>
            </p:cNvGraphicFramePr>
            <p:nvPr/>
          </p:nvGraphicFramePr>
          <p:xfrm>
            <a:off x="6534150" y="2065338"/>
            <a:ext cx="228600" cy="200025"/>
          </p:xfrm>
          <a:graphic>
            <a:graphicData uri="http://schemas.openxmlformats.org/presentationml/2006/ole">
              <mc:AlternateContent xmlns:mc="http://schemas.openxmlformats.org/markup-compatibility/2006">
                <mc:Choice xmlns:v="urn:schemas-microsoft-com:vml" Requires="v">
                  <p:oleObj spid="_x0000_s5284" name="Equation" r:id="rId3" imgW="253890" imgH="228501" progId="">
                    <p:embed/>
                  </p:oleObj>
                </mc:Choice>
                <mc:Fallback>
                  <p:oleObj name="Equation" r:id="rId3" imgW="253890" imgH="228501" progId="">
                    <p:embed/>
                    <p:pic>
                      <p:nvPicPr>
                        <p:cNvPr id="0" name="Picture 1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4150" y="2065338"/>
                          <a:ext cx="228600"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159" name="Object 29"/>
            <p:cNvGraphicFramePr>
              <a:graphicFrameLocks noChangeAspect="1"/>
            </p:cNvGraphicFramePr>
            <p:nvPr/>
          </p:nvGraphicFramePr>
          <p:xfrm>
            <a:off x="6473825" y="4248150"/>
            <a:ext cx="190500" cy="171450"/>
          </p:xfrm>
          <a:graphic>
            <a:graphicData uri="http://schemas.openxmlformats.org/presentationml/2006/ole">
              <mc:AlternateContent xmlns:mc="http://schemas.openxmlformats.org/markup-compatibility/2006">
                <mc:Choice xmlns:v="urn:schemas-microsoft-com:vml" Requires="v">
                  <p:oleObj spid="_x0000_s5285" name="Equation" r:id="rId5" imgW="253890" imgH="228501" progId="">
                    <p:embed/>
                  </p:oleObj>
                </mc:Choice>
                <mc:Fallback>
                  <p:oleObj name="Equation" r:id="rId5" imgW="253890" imgH="228501" progId="">
                    <p:embed/>
                    <p:pic>
                      <p:nvPicPr>
                        <p:cNvPr id="0" name="Picture 1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3825" y="4248150"/>
                          <a:ext cx="190500" cy="17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60" name="AutoShape 25"/>
            <p:cNvSpPr>
              <a:spLocks noChangeArrowheads="1"/>
            </p:cNvSpPr>
            <p:nvPr/>
          </p:nvSpPr>
          <p:spPr bwMode="auto">
            <a:xfrm>
              <a:off x="6343650" y="3297238"/>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5161" name="AutoShape 24"/>
            <p:cNvCxnSpPr>
              <a:cxnSpLocks noChangeShapeType="1"/>
            </p:cNvCxnSpPr>
            <p:nvPr/>
          </p:nvCxnSpPr>
          <p:spPr bwMode="auto">
            <a:xfrm>
              <a:off x="6464300" y="2974975"/>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62" name="Text Box 22"/>
            <p:cNvSpPr txBox="1">
              <a:spLocks noChangeArrowheads="1"/>
            </p:cNvSpPr>
            <p:nvPr/>
          </p:nvSpPr>
          <p:spPr bwMode="auto">
            <a:xfrm>
              <a:off x="6246813" y="2757488"/>
              <a:ext cx="552450" cy="301625"/>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5163" name="AutoShape 13"/>
            <p:cNvCxnSpPr>
              <a:cxnSpLocks noChangeShapeType="1"/>
            </p:cNvCxnSpPr>
            <p:nvPr/>
          </p:nvCxnSpPr>
          <p:spPr bwMode="auto">
            <a:xfrm>
              <a:off x="6588125" y="3409950"/>
              <a:ext cx="633413" cy="1588"/>
            </a:xfrm>
            <a:prstGeom prst="straightConnector1">
              <a:avLst/>
            </a:prstGeom>
            <a:noFill/>
            <a:ln w="9525">
              <a:solidFill>
                <a:srgbClr val="00B050"/>
              </a:solidFill>
              <a:prstDash val="dashDot"/>
              <a:round/>
              <a:headEnd/>
              <a:tailEnd type="triangle" w="med" len="med"/>
            </a:ln>
            <a:extLst>
              <a:ext uri="{909E8E84-426E-40DD-AFC4-6F175D3DCCD1}">
                <a14:hiddenFill xmlns:a14="http://schemas.microsoft.com/office/drawing/2010/main">
                  <a:noFill/>
                </a14:hiddenFill>
              </a:ext>
            </a:extLst>
          </p:spPr>
        </p:cxnSp>
        <p:sp>
          <p:nvSpPr>
            <p:cNvPr id="5164" name="Text Box 7"/>
            <p:cNvSpPr txBox="1">
              <a:spLocks noChangeArrowheads="1"/>
            </p:cNvSpPr>
            <p:nvPr/>
          </p:nvSpPr>
          <p:spPr bwMode="auto">
            <a:xfrm>
              <a:off x="7188200" y="3243263"/>
              <a:ext cx="625475" cy="344487"/>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AP3</a:t>
              </a:r>
              <a:endParaRPr lang="en-GB" altLang="zh-CN" sz="1600">
                <a:latin typeface="Arial" pitchFamily="34" charset="0"/>
              </a:endParaRPr>
            </a:p>
          </p:txBody>
        </p:sp>
        <p:graphicFrame>
          <p:nvGraphicFramePr>
            <p:cNvPr id="5165" name="Object 57"/>
            <p:cNvGraphicFramePr>
              <a:graphicFrameLocks noChangeAspect="1"/>
            </p:cNvGraphicFramePr>
            <p:nvPr/>
          </p:nvGraphicFramePr>
          <p:xfrm>
            <a:off x="6500813" y="2917825"/>
            <a:ext cx="169862" cy="141288"/>
          </p:xfrm>
          <a:graphic>
            <a:graphicData uri="http://schemas.openxmlformats.org/presentationml/2006/ole">
              <mc:AlternateContent xmlns:mc="http://schemas.openxmlformats.org/markup-compatibility/2006">
                <mc:Choice xmlns:v="urn:schemas-microsoft-com:vml" Requires="v">
                  <p:oleObj spid="_x0000_s5286" name="Equation" r:id="rId6" imgW="215619" imgH="177569" progId="">
                    <p:embed/>
                  </p:oleObj>
                </mc:Choice>
                <mc:Fallback>
                  <p:oleObj name="Equation" r:id="rId6" imgW="215619" imgH="177569" progId="">
                    <p:embed/>
                    <p:pic>
                      <p:nvPicPr>
                        <p:cNvPr id="0" name="Picture 15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00813" y="2917825"/>
                          <a:ext cx="169862" cy="141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66" name="Text Box 26"/>
            <p:cNvSpPr txBox="1">
              <a:spLocks noChangeArrowheads="1"/>
            </p:cNvSpPr>
            <p:nvPr/>
          </p:nvSpPr>
          <p:spPr bwMode="auto">
            <a:xfrm>
              <a:off x="6189663" y="4257675"/>
              <a:ext cx="585787" cy="36671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5167" name="AutoShape 19"/>
            <p:cNvSpPr>
              <a:spLocks noChangeArrowheads="1"/>
            </p:cNvSpPr>
            <p:nvPr/>
          </p:nvSpPr>
          <p:spPr bwMode="auto">
            <a:xfrm>
              <a:off x="6335713" y="4699000"/>
              <a:ext cx="242887"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5168" name="Text Box 17"/>
            <p:cNvSpPr txBox="1">
              <a:spLocks noChangeArrowheads="1"/>
            </p:cNvSpPr>
            <p:nvPr/>
          </p:nvSpPr>
          <p:spPr bwMode="auto">
            <a:xfrm>
              <a:off x="6210300" y="5143500"/>
              <a:ext cx="552450" cy="301625"/>
            </a:xfrm>
            <a:prstGeom prst="rect">
              <a:avLst/>
            </a:prstGeom>
            <a:solidFill>
              <a:srgbClr val="FFFFFF"/>
            </a:solidFill>
            <a:ln w="9525">
              <a:solidFill>
                <a:srgbClr val="FFFFFF"/>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5169" name="AutoShape 16"/>
            <p:cNvCxnSpPr>
              <a:cxnSpLocks noChangeShapeType="1"/>
            </p:cNvCxnSpPr>
            <p:nvPr/>
          </p:nvCxnSpPr>
          <p:spPr bwMode="auto">
            <a:xfrm flipV="1">
              <a:off x="6465888" y="4937125"/>
              <a:ext cx="1587"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170" name="AutoShape 12"/>
            <p:cNvCxnSpPr>
              <a:cxnSpLocks noChangeShapeType="1"/>
            </p:cNvCxnSpPr>
            <p:nvPr/>
          </p:nvCxnSpPr>
          <p:spPr bwMode="auto">
            <a:xfrm>
              <a:off x="6586538" y="4816475"/>
              <a:ext cx="633412" cy="1588"/>
            </a:xfrm>
            <a:prstGeom prst="straightConnector1">
              <a:avLst/>
            </a:prstGeom>
            <a:noFill/>
            <a:ln w="9525">
              <a:solidFill>
                <a:srgbClr val="00B050"/>
              </a:solidFill>
              <a:prstDash val="dashDot"/>
              <a:round/>
              <a:headEnd/>
              <a:tailEnd type="triangle" w="med" len="med"/>
            </a:ln>
            <a:extLst>
              <a:ext uri="{909E8E84-426E-40DD-AFC4-6F175D3DCCD1}">
                <a14:hiddenFill xmlns:a14="http://schemas.microsoft.com/office/drawing/2010/main">
                  <a:noFill/>
                </a14:hiddenFill>
              </a:ext>
            </a:extLst>
          </p:spPr>
        </p:cxnSp>
        <p:sp>
          <p:nvSpPr>
            <p:cNvPr id="5171" name="Text Box 9"/>
            <p:cNvSpPr txBox="1">
              <a:spLocks noChangeArrowheads="1"/>
            </p:cNvSpPr>
            <p:nvPr/>
          </p:nvSpPr>
          <p:spPr bwMode="auto">
            <a:xfrm>
              <a:off x="7183438" y="4648200"/>
              <a:ext cx="627062"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AP4</a:t>
              </a:r>
              <a:endParaRPr lang="en-GB" altLang="zh-CN" sz="1600">
                <a:latin typeface="Arial" pitchFamily="34" charset="0"/>
              </a:endParaRPr>
            </a:p>
          </p:txBody>
        </p:sp>
        <p:graphicFrame>
          <p:nvGraphicFramePr>
            <p:cNvPr id="5172" name="Object 73"/>
            <p:cNvGraphicFramePr>
              <a:graphicFrameLocks noChangeAspect="1"/>
            </p:cNvGraphicFramePr>
            <p:nvPr/>
          </p:nvGraphicFramePr>
          <p:xfrm>
            <a:off x="6473825" y="5208588"/>
            <a:ext cx="190500" cy="171450"/>
          </p:xfrm>
          <a:graphic>
            <a:graphicData uri="http://schemas.openxmlformats.org/presentationml/2006/ole">
              <mc:AlternateContent xmlns:mc="http://schemas.openxmlformats.org/markup-compatibility/2006">
                <mc:Choice xmlns:v="urn:schemas-microsoft-com:vml" Requires="v">
                  <p:oleObj spid="_x0000_s5287" name="Equation" r:id="rId8" imgW="253890" imgH="228501" progId="">
                    <p:embed/>
                  </p:oleObj>
                </mc:Choice>
                <mc:Fallback>
                  <p:oleObj name="Equation" r:id="rId8" imgW="253890" imgH="228501" progId="">
                    <p:embed/>
                    <p:pic>
                      <p:nvPicPr>
                        <p:cNvPr id="0" name="Picture 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3825" y="5208588"/>
                          <a:ext cx="190500" cy="17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5173" name="AutoShape 32"/>
            <p:cNvCxnSpPr>
              <a:cxnSpLocks noChangeShapeType="1"/>
            </p:cNvCxnSpPr>
            <p:nvPr/>
          </p:nvCxnSpPr>
          <p:spPr bwMode="auto">
            <a:xfrm>
              <a:off x="4122738" y="2862263"/>
              <a:ext cx="33178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74" name="AutoShape 52"/>
            <p:cNvSpPr>
              <a:spLocks noChangeArrowheads="1"/>
            </p:cNvSpPr>
            <p:nvPr/>
          </p:nvSpPr>
          <p:spPr bwMode="auto">
            <a:xfrm>
              <a:off x="4954588" y="2692400"/>
              <a:ext cx="792162"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5175" name="Straight Arrow Connector 33"/>
            <p:cNvCxnSpPr>
              <a:cxnSpLocks noChangeShapeType="1"/>
              <a:stCxn id="5137" idx="6"/>
              <a:endCxn id="5174" idx="1"/>
            </p:cNvCxnSpPr>
            <p:nvPr/>
          </p:nvCxnSpPr>
          <p:spPr bwMode="auto">
            <a:xfrm flipV="1">
              <a:off x="4686300" y="2855913"/>
              <a:ext cx="280988" cy="1587"/>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176" name="AutoShape 52"/>
            <p:cNvSpPr>
              <a:spLocks noChangeArrowheads="1"/>
            </p:cNvSpPr>
            <p:nvPr/>
          </p:nvSpPr>
          <p:spPr bwMode="auto">
            <a:xfrm>
              <a:off x="4968875" y="4057650"/>
              <a:ext cx="792163"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5177" name="Straight Arrow Connector 78"/>
            <p:cNvCxnSpPr>
              <a:cxnSpLocks noChangeShapeType="1"/>
              <a:endCxn id="5176" idx="1"/>
            </p:cNvCxnSpPr>
            <p:nvPr/>
          </p:nvCxnSpPr>
          <p:spPr bwMode="auto">
            <a:xfrm flipV="1">
              <a:off x="4719638" y="4221163"/>
              <a:ext cx="260350" cy="1587"/>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1" name="Elbow Connector 100"/>
            <p:cNvCxnSpPr>
              <a:stCxn id="5174" idx="3"/>
              <a:endCxn id="5160" idx="2"/>
            </p:cNvCxnSpPr>
            <p:nvPr/>
          </p:nvCxnSpPr>
          <p:spPr bwMode="auto">
            <a:xfrm>
              <a:off x="5746750" y="2855913"/>
              <a:ext cx="596900" cy="560388"/>
            </a:xfrm>
            <a:prstGeom prst="bentConnector3">
              <a:avLst>
                <a:gd name="adj1" fmla="val 35746"/>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cxnSp>
          <p:nvCxnSpPr>
            <p:cNvPr id="102" name="Elbow Connector 101"/>
            <p:cNvCxnSpPr>
              <a:stCxn id="5176" idx="3"/>
              <a:endCxn id="5167" idx="2"/>
            </p:cNvCxnSpPr>
            <p:nvPr/>
          </p:nvCxnSpPr>
          <p:spPr bwMode="auto">
            <a:xfrm>
              <a:off x="5761038" y="4221162"/>
              <a:ext cx="574675" cy="596900"/>
            </a:xfrm>
            <a:prstGeom prst="bentConnector3">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2"/>
          <p:cNvSpPr>
            <a:spLocks noGrp="1"/>
          </p:cNvSpPr>
          <p:nvPr>
            <p:ph type="title"/>
          </p:nvPr>
        </p:nvSpPr>
        <p:spPr>
          <a:xfrm>
            <a:off x="393700" y="239713"/>
            <a:ext cx="8066088" cy="1085850"/>
          </a:xfrm>
        </p:spPr>
        <p:txBody>
          <a:bodyPr/>
          <a:lstStyle/>
          <a:p>
            <a:r>
              <a:rPr lang="en-US" altLang="sv-SE" smtClean="0"/>
              <a:t>Extended Option 4 with interfering cells</a:t>
            </a:r>
          </a:p>
        </p:txBody>
      </p:sp>
      <p:sp>
        <p:nvSpPr>
          <p:cNvPr id="6147" name="Rectangle 84"/>
          <p:cNvSpPr>
            <a:spLocks noChangeArrowheads="1"/>
          </p:cNvSpPr>
          <p:nvPr/>
        </p:nvSpPr>
        <p:spPr bwMode="auto">
          <a:xfrm>
            <a:off x="790575" y="1484313"/>
            <a:ext cx="5016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US" altLang="sv-SE" sz="1800"/>
              <a:t>2 Rx (2x2)TESTING with interference</a:t>
            </a:r>
          </a:p>
        </p:txBody>
      </p:sp>
      <p:grpSp>
        <p:nvGrpSpPr>
          <p:cNvPr id="6148" name="Group 76"/>
          <p:cNvGrpSpPr>
            <a:grpSpLocks/>
          </p:cNvGrpSpPr>
          <p:nvPr/>
        </p:nvGrpSpPr>
        <p:grpSpPr bwMode="auto">
          <a:xfrm>
            <a:off x="468313" y="1970088"/>
            <a:ext cx="8348662" cy="4411662"/>
            <a:chOff x="468313" y="1728788"/>
            <a:chExt cx="8348662" cy="4411662"/>
          </a:xfrm>
        </p:grpSpPr>
        <p:sp>
          <p:nvSpPr>
            <p:cNvPr id="6149" name="AutoShape 54"/>
            <p:cNvSpPr>
              <a:spLocks noChangeArrowheads="1"/>
            </p:cNvSpPr>
            <p:nvPr/>
          </p:nvSpPr>
          <p:spPr bwMode="auto">
            <a:xfrm>
              <a:off x="468313" y="1993900"/>
              <a:ext cx="701675" cy="40592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r>
                <a:rPr lang="en-GB" altLang="zh-CN" sz="1600" b="1">
                  <a:latin typeface="Times New Roman" pitchFamily="18" charset="0"/>
                  <a:cs typeface="Times New Roman" pitchFamily="18" charset="0"/>
                </a:rPr>
                <a:t>SS</a:t>
              </a:r>
              <a:endParaRPr lang="en-GB" altLang="zh-CN" sz="1600">
                <a:latin typeface="Arial" pitchFamily="34" charset="0"/>
              </a:endParaRPr>
            </a:p>
          </p:txBody>
        </p:sp>
        <p:grpSp>
          <p:nvGrpSpPr>
            <p:cNvPr id="6150" name="Group 51"/>
            <p:cNvGrpSpPr>
              <a:grpSpLocks/>
            </p:cNvGrpSpPr>
            <p:nvPr/>
          </p:nvGrpSpPr>
          <p:grpSpPr bwMode="auto">
            <a:xfrm>
              <a:off x="1169988" y="2020888"/>
              <a:ext cx="1450975" cy="327025"/>
              <a:chOff x="1855" y="1398"/>
              <a:chExt cx="1342" cy="301"/>
            </a:xfrm>
          </p:grpSpPr>
          <p:cxnSp>
            <p:nvCxnSpPr>
              <p:cNvPr id="6236"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37"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6151" name="Group 48"/>
            <p:cNvGrpSpPr>
              <a:grpSpLocks/>
            </p:cNvGrpSpPr>
            <p:nvPr/>
          </p:nvGrpSpPr>
          <p:grpSpPr bwMode="auto">
            <a:xfrm>
              <a:off x="1169988" y="2849563"/>
              <a:ext cx="1450975" cy="325437"/>
              <a:chOff x="1855" y="2164"/>
              <a:chExt cx="1342" cy="301"/>
            </a:xfrm>
          </p:grpSpPr>
          <p:cxnSp>
            <p:nvCxnSpPr>
              <p:cNvPr id="6234"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35"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6152" name="AutoShape 47"/>
            <p:cNvCxnSpPr>
              <a:cxnSpLocks noChangeShapeType="1"/>
            </p:cNvCxnSpPr>
            <p:nvPr/>
          </p:nvCxnSpPr>
          <p:spPr bwMode="auto">
            <a:xfrm flipV="1">
              <a:off x="2620963" y="1881188"/>
              <a:ext cx="342900"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153" name="AutoShape 46"/>
            <p:cNvCxnSpPr>
              <a:cxnSpLocks noChangeShapeType="1"/>
            </p:cNvCxnSpPr>
            <p:nvPr/>
          </p:nvCxnSpPr>
          <p:spPr bwMode="auto">
            <a:xfrm>
              <a:off x="2620963" y="2244725"/>
              <a:ext cx="342900" cy="1190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6154" name="AutoShape 45"/>
            <p:cNvSpPr>
              <a:spLocks noChangeArrowheads="1"/>
            </p:cNvSpPr>
            <p:nvPr/>
          </p:nvSpPr>
          <p:spPr bwMode="auto">
            <a:xfrm>
              <a:off x="2963863" y="221297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6155" name="AutoShape 44"/>
            <p:cNvSpPr>
              <a:spLocks noChangeArrowheads="1"/>
            </p:cNvSpPr>
            <p:nvPr/>
          </p:nvSpPr>
          <p:spPr bwMode="auto">
            <a:xfrm>
              <a:off x="2963863" y="1728788"/>
              <a:ext cx="930275" cy="303212"/>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6156" name="AutoShape 43"/>
            <p:cNvCxnSpPr>
              <a:cxnSpLocks noChangeShapeType="1"/>
            </p:cNvCxnSpPr>
            <p:nvPr/>
          </p:nvCxnSpPr>
          <p:spPr bwMode="auto">
            <a:xfrm flipV="1">
              <a:off x="2630488" y="2781300"/>
              <a:ext cx="341312"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157" name="AutoShape 42"/>
            <p:cNvCxnSpPr>
              <a:cxnSpLocks noChangeShapeType="1"/>
            </p:cNvCxnSpPr>
            <p:nvPr/>
          </p:nvCxnSpPr>
          <p:spPr bwMode="auto">
            <a:xfrm>
              <a:off x="2630488" y="3101975"/>
              <a:ext cx="341312"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6158" name="AutoShape 41"/>
            <p:cNvSpPr>
              <a:spLocks noChangeArrowheads="1"/>
            </p:cNvSpPr>
            <p:nvPr/>
          </p:nvSpPr>
          <p:spPr bwMode="auto">
            <a:xfrm>
              <a:off x="2971800" y="309562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6159" name="AutoShape 40"/>
            <p:cNvSpPr>
              <a:spLocks noChangeArrowheads="1"/>
            </p:cNvSpPr>
            <p:nvPr/>
          </p:nvSpPr>
          <p:spPr bwMode="auto">
            <a:xfrm>
              <a:off x="2971800" y="267335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6160" name="AutoShape 39"/>
            <p:cNvSpPr>
              <a:spLocks noChangeArrowheads="1"/>
            </p:cNvSpPr>
            <p:nvPr/>
          </p:nvSpPr>
          <p:spPr bwMode="auto">
            <a:xfrm>
              <a:off x="4549775" y="1784350"/>
              <a:ext cx="244475" cy="236538"/>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6161" name="AutoShape 38"/>
            <p:cNvSpPr>
              <a:spLocks noChangeArrowheads="1"/>
            </p:cNvSpPr>
            <p:nvPr/>
          </p:nvSpPr>
          <p:spPr bwMode="auto">
            <a:xfrm>
              <a:off x="4479925" y="311626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6162" name="AutoShape 37"/>
            <p:cNvCxnSpPr>
              <a:cxnSpLocks noChangeShapeType="1"/>
            </p:cNvCxnSpPr>
            <p:nvPr/>
          </p:nvCxnSpPr>
          <p:spPr bwMode="auto">
            <a:xfrm flipV="1">
              <a:off x="4254500" y="2020888"/>
              <a:ext cx="417513"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63" name="AutoShape 35"/>
            <p:cNvCxnSpPr>
              <a:cxnSpLocks noChangeShapeType="1"/>
            </p:cNvCxnSpPr>
            <p:nvPr/>
          </p:nvCxnSpPr>
          <p:spPr bwMode="auto">
            <a:xfrm>
              <a:off x="3902075" y="1881188"/>
              <a:ext cx="1092200"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64" name="AutoShape 33"/>
            <p:cNvCxnSpPr>
              <a:cxnSpLocks noChangeShapeType="1"/>
            </p:cNvCxnSpPr>
            <p:nvPr/>
          </p:nvCxnSpPr>
          <p:spPr bwMode="auto">
            <a:xfrm>
              <a:off x="4254500" y="2347913"/>
              <a:ext cx="347663"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65" name="AutoShape 32"/>
            <p:cNvCxnSpPr>
              <a:cxnSpLocks noChangeShapeType="1"/>
            </p:cNvCxnSpPr>
            <p:nvPr/>
          </p:nvCxnSpPr>
          <p:spPr bwMode="auto">
            <a:xfrm>
              <a:off x="3902075" y="3238500"/>
              <a:ext cx="993775"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166" name="AutoShape 31"/>
            <p:cNvSpPr>
              <a:spLocks noChangeArrowheads="1"/>
            </p:cNvSpPr>
            <p:nvPr/>
          </p:nvSpPr>
          <p:spPr bwMode="auto">
            <a:xfrm>
              <a:off x="7042150" y="241935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6167" name="AutoShape 30"/>
            <p:cNvSpPr>
              <a:spLocks noChangeArrowheads="1"/>
            </p:cNvSpPr>
            <p:nvPr/>
          </p:nvSpPr>
          <p:spPr bwMode="auto">
            <a:xfrm>
              <a:off x="6981825" y="387350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6168" name="AutoShape 29"/>
            <p:cNvCxnSpPr>
              <a:cxnSpLocks noChangeShapeType="1"/>
            </p:cNvCxnSpPr>
            <p:nvPr/>
          </p:nvCxnSpPr>
          <p:spPr bwMode="auto">
            <a:xfrm>
              <a:off x="7162800" y="2109788"/>
              <a:ext cx="1588" cy="30956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69" name="AutoShape 28"/>
            <p:cNvCxnSpPr>
              <a:cxnSpLocks noChangeShapeType="1"/>
            </p:cNvCxnSpPr>
            <p:nvPr/>
          </p:nvCxnSpPr>
          <p:spPr bwMode="auto">
            <a:xfrm flipV="1">
              <a:off x="7097713" y="4114800"/>
              <a:ext cx="0"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170" name="Text Box 22"/>
            <p:cNvSpPr txBox="1">
              <a:spLocks noChangeArrowheads="1"/>
            </p:cNvSpPr>
            <p:nvPr/>
          </p:nvSpPr>
          <p:spPr bwMode="auto">
            <a:xfrm>
              <a:off x="6904038" y="2792413"/>
              <a:ext cx="552450" cy="301625"/>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6171" name="AutoShape 15"/>
            <p:cNvCxnSpPr>
              <a:cxnSpLocks noChangeShapeType="1"/>
            </p:cNvCxnSpPr>
            <p:nvPr/>
          </p:nvCxnSpPr>
          <p:spPr bwMode="auto">
            <a:xfrm>
              <a:off x="6981825" y="2535238"/>
              <a:ext cx="633413"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72" name="AutoShape 14"/>
            <p:cNvCxnSpPr>
              <a:cxnSpLocks noChangeShapeType="1"/>
            </p:cNvCxnSpPr>
            <p:nvPr/>
          </p:nvCxnSpPr>
          <p:spPr bwMode="auto">
            <a:xfrm flipV="1">
              <a:off x="7226300" y="3978275"/>
              <a:ext cx="365125" cy="1428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173" name="Rectangle 11"/>
            <p:cNvSpPr>
              <a:spLocks noChangeArrowheads="1"/>
            </p:cNvSpPr>
            <p:nvPr/>
          </p:nvSpPr>
          <p:spPr bwMode="auto">
            <a:xfrm>
              <a:off x="7597775" y="2382838"/>
              <a:ext cx="1219200" cy="2795587"/>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UE</a:t>
              </a:r>
              <a:endParaRPr lang="en-GB" altLang="zh-CN" sz="1600">
                <a:latin typeface="Arial" pitchFamily="34" charset="0"/>
              </a:endParaRPr>
            </a:p>
          </p:txBody>
        </p:sp>
        <p:sp>
          <p:nvSpPr>
            <p:cNvPr id="6174" name="Text Box 10"/>
            <p:cNvSpPr txBox="1">
              <a:spLocks noChangeArrowheads="1"/>
            </p:cNvSpPr>
            <p:nvPr/>
          </p:nvSpPr>
          <p:spPr bwMode="auto">
            <a:xfrm>
              <a:off x="7559675" y="241300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sp>
          <p:nvSpPr>
            <p:cNvPr id="6175" name="Text Box 8"/>
            <p:cNvSpPr txBox="1">
              <a:spLocks noChangeArrowheads="1"/>
            </p:cNvSpPr>
            <p:nvPr/>
          </p:nvSpPr>
          <p:spPr bwMode="auto">
            <a:xfrm>
              <a:off x="7540625" y="384810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AP2</a:t>
              </a:r>
              <a:endParaRPr lang="en-GB" altLang="zh-CN" sz="1600">
                <a:latin typeface="Arial" pitchFamily="34" charset="0"/>
              </a:endParaRPr>
            </a:p>
          </p:txBody>
        </p:sp>
        <p:cxnSp>
          <p:nvCxnSpPr>
            <p:cNvPr id="6176" name="AutoShape 6"/>
            <p:cNvCxnSpPr>
              <a:cxnSpLocks noChangeShapeType="1"/>
            </p:cNvCxnSpPr>
            <p:nvPr/>
          </p:nvCxnSpPr>
          <p:spPr bwMode="auto">
            <a:xfrm>
              <a:off x="4794250" y="1901825"/>
              <a:ext cx="628650" cy="762000"/>
            </a:xfrm>
            <a:prstGeom prst="bentConnector3">
              <a:avLst>
                <a:gd name="adj1" fmla="val 49898"/>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6177" name="AutoShape 5"/>
            <p:cNvCxnSpPr>
              <a:cxnSpLocks noChangeShapeType="1"/>
            </p:cNvCxnSpPr>
            <p:nvPr/>
          </p:nvCxnSpPr>
          <p:spPr bwMode="auto">
            <a:xfrm>
              <a:off x="4724400" y="3235325"/>
              <a:ext cx="698500" cy="741363"/>
            </a:xfrm>
            <a:prstGeom prst="bentConnector3">
              <a:avLst>
                <a:gd name="adj1" fmla="val 4990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aphicFrame>
          <p:nvGraphicFramePr>
            <p:cNvPr id="6178" name="Object 44"/>
            <p:cNvGraphicFramePr>
              <a:graphicFrameLocks noChangeAspect="1"/>
            </p:cNvGraphicFramePr>
            <p:nvPr/>
          </p:nvGraphicFramePr>
          <p:xfrm>
            <a:off x="7191375" y="1974850"/>
            <a:ext cx="265113" cy="231775"/>
          </p:xfrm>
          <a:graphic>
            <a:graphicData uri="http://schemas.openxmlformats.org/presentationml/2006/ole">
              <mc:AlternateContent xmlns:mc="http://schemas.openxmlformats.org/markup-compatibility/2006">
                <mc:Choice xmlns:v="urn:schemas-microsoft-com:vml" Requires="v">
                  <p:oleObj spid="_x0000_s6438" name="Equation" r:id="rId3" imgW="253890" imgH="228501" progId="">
                    <p:embed/>
                  </p:oleObj>
                </mc:Choice>
                <mc:Fallback>
                  <p:oleObj name="Equation" r:id="rId3" imgW="253890" imgH="228501" progId="">
                    <p:embed/>
                    <p:pic>
                      <p:nvPicPr>
                        <p:cNvPr id="0" name="Picture 2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75" y="1974850"/>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79" name="Object 86"/>
            <p:cNvGraphicFramePr>
              <a:graphicFrameLocks noChangeAspect="1"/>
            </p:cNvGraphicFramePr>
            <p:nvPr/>
          </p:nvGraphicFramePr>
          <p:xfrm>
            <a:off x="1103313" y="1927225"/>
            <a:ext cx="539750" cy="252413"/>
          </p:xfrm>
          <a:graphic>
            <a:graphicData uri="http://schemas.openxmlformats.org/presentationml/2006/ole">
              <mc:AlternateContent xmlns:mc="http://schemas.openxmlformats.org/markup-compatibility/2006">
                <mc:Choice xmlns:v="urn:schemas-microsoft-com:vml" Requires="v">
                  <p:oleObj spid="_x0000_s6439" name="Equation" r:id="rId5" imgW="317225" imgH="152268" progId="">
                    <p:embed/>
                  </p:oleObj>
                </mc:Choice>
                <mc:Fallback>
                  <p:oleObj name="Equation" r:id="rId5" imgW="317225" imgH="152268" progId="">
                    <p:embed/>
                    <p:pic>
                      <p:nvPicPr>
                        <p:cNvPr id="0" name="Picture 2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313" y="1927225"/>
                          <a:ext cx="539750" cy="252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80" name="Object 89"/>
            <p:cNvGraphicFramePr>
              <a:graphicFrameLocks noChangeAspect="1"/>
            </p:cNvGraphicFramePr>
            <p:nvPr/>
          </p:nvGraphicFramePr>
          <p:xfrm>
            <a:off x="1169988" y="2697163"/>
            <a:ext cx="539750" cy="252412"/>
          </p:xfrm>
          <a:graphic>
            <a:graphicData uri="http://schemas.openxmlformats.org/presentationml/2006/ole">
              <mc:AlternateContent xmlns:mc="http://schemas.openxmlformats.org/markup-compatibility/2006">
                <mc:Choice xmlns:v="urn:schemas-microsoft-com:vml" Requires="v">
                  <p:oleObj spid="_x0000_s6440" name="Equation" r:id="rId7" imgW="317225" imgH="152268" progId="">
                    <p:embed/>
                  </p:oleObj>
                </mc:Choice>
                <mc:Fallback>
                  <p:oleObj name="Equation" r:id="rId7" imgW="317225" imgH="152268" progId="">
                    <p:embed/>
                    <p:pic>
                      <p:nvPicPr>
                        <p:cNvPr id="0" name="Picture 2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9988" y="2697163"/>
                          <a:ext cx="539750"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81" name="Text Box 10"/>
            <p:cNvSpPr txBox="1">
              <a:spLocks noChangeArrowheads="1"/>
            </p:cNvSpPr>
            <p:nvPr/>
          </p:nvSpPr>
          <p:spPr bwMode="auto">
            <a:xfrm>
              <a:off x="712788" y="2057400"/>
              <a:ext cx="625475" cy="28416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AP0</a:t>
              </a:r>
              <a:endParaRPr lang="en-GB" altLang="zh-CN" sz="1600">
                <a:latin typeface="Arial" pitchFamily="34" charset="0"/>
              </a:endParaRPr>
            </a:p>
          </p:txBody>
        </p:sp>
        <p:sp>
          <p:nvSpPr>
            <p:cNvPr id="6182" name="Text Box 10"/>
            <p:cNvSpPr txBox="1">
              <a:spLocks noChangeArrowheads="1"/>
            </p:cNvSpPr>
            <p:nvPr/>
          </p:nvSpPr>
          <p:spPr bwMode="auto">
            <a:xfrm>
              <a:off x="720725" y="2870200"/>
              <a:ext cx="627063" cy="28416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grpSp>
          <p:nvGrpSpPr>
            <p:cNvPr id="6183" name="Group 51"/>
            <p:cNvGrpSpPr>
              <a:grpSpLocks/>
            </p:cNvGrpSpPr>
            <p:nvPr/>
          </p:nvGrpSpPr>
          <p:grpSpPr bwMode="auto">
            <a:xfrm>
              <a:off x="1181100" y="4764088"/>
              <a:ext cx="1450975" cy="327025"/>
              <a:chOff x="1855" y="1398"/>
              <a:chExt cx="1342" cy="301"/>
            </a:xfrm>
          </p:grpSpPr>
          <p:cxnSp>
            <p:nvCxnSpPr>
              <p:cNvPr id="6232"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33"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6184" name="Group 48"/>
            <p:cNvGrpSpPr>
              <a:grpSpLocks/>
            </p:cNvGrpSpPr>
            <p:nvPr/>
          </p:nvGrpSpPr>
          <p:grpSpPr bwMode="auto">
            <a:xfrm>
              <a:off x="1181100" y="5592763"/>
              <a:ext cx="1450975" cy="325437"/>
              <a:chOff x="1855" y="2164"/>
              <a:chExt cx="1342" cy="301"/>
            </a:xfrm>
          </p:grpSpPr>
          <p:cxnSp>
            <p:nvCxnSpPr>
              <p:cNvPr id="6230"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31"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6185" name="AutoShape 47"/>
            <p:cNvCxnSpPr>
              <a:cxnSpLocks noChangeShapeType="1"/>
            </p:cNvCxnSpPr>
            <p:nvPr/>
          </p:nvCxnSpPr>
          <p:spPr bwMode="auto">
            <a:xfrm flipV="1">
              <a:off x="2632075" y="4624388"/>
              <a:ext cx="342900"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186" name="AutoShape 46"/>
            <p:cNvCxnSpPr>
              <a:cxnSpLocks noChangeShapeType="1"/>
            </p:cNvCxnSpPr>
            <p:nvPr/>
          </p:nvCxnSpPr>
          <p:spPr bwMode="auto">
            <a:xfrm>
              <a:off x="2632075" y="4989513"/>
              <a:ext cx="342900" cy="11747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6187" name="AutoShape 45"/>
            <p:cNvSpPr>
              <a:spLocks noChangeArrowheads="1"/>
            </p:cNvSpPr>
            <p:nvPr/>
          </p:nvSpPr>
          <p:spPr bwMode="auto">
            <a:xfrm>
              <a:off x="2974975" y="49561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6188" name="AutoShape 44"/>
            <p:cNvSpPr>
              <a:spLocks noChangeArrowheads="1"/>
            </p:cNvSpPr>
            <p:nvPr/>
          </p:nvSpPr>
          <p:spPr bwMode="auto">
            <a:xfrm>
              <a:off x="2974975" y="44735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6189" name="AutoShape 43"/>
            <p:cNvCxnSpPr>
              <a:cxnSpLocks noChangeShapeType="1"/>
            </p:cNvCxnSpPr>
            <p:nvPr/>
          </p:nvCxnSpPr>
          <p:spPr bwMode="auto">
            <a:xfrm flipV="1">
              <a:off x="2641600" y="5524500"/>
              <a:ext cx="341313"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6190" name="AutoShape 42"/>
            <p:cNvCxnSpPr>
              <a:cxnSpLocks noChangeShapeType="1"/>
            </p:cNvCxnSpPr>
            <p:nvPr/>
          </p:nvCxnSpPr>
          <p:spPr bwMode="auto">
            <a:xfrm>
              <a:off x="2641600" y="5845175"/>
              <a:ext cx="341313"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6191" name="AutoShape 41"/>
            <p:cNvSpPr>
              <a:spLocks noChangeArrowheads="1"/>
            </p:cNvSpPr>
            <p:nvPr/>
          </p:nvSpPr>
          <p:spPr bwMode="auto">
            <a:xfrm>
              <a:off x="2982913" y="583882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6192" name="AutoShape 40"/>
            <p:cNvSpPr>
              <a:spLocks noChangeArrowheads="1"/>
            </p:cNvSpPr>
            <p:nvPr/>
          </p:nvSpPr>
          <p:spPr bwMode="auto">
            <a:xfrm>
              <a:off x="2982913" y="541655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6193" name="AutoShape 39"/>
            <p:cNvSpPr>
              <a:spLocks noChangeArrowheads="1"/>
            </p:cNvSpPr>
            <p:nvPr/>
          </p:nvSpPr>
          <p:spPr bwMode="auto">
            <a:xfrm>
              <a:off x="4560888" y="4527550"/>
              <a:ext cx="244475" cy="236538"/>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6194" name="AutoShape 38"/>
            <p:cNvSpPr>
              <a:spLocks noChangeArrowheads="1"/>
            </p:cNvSpPr>
            <p:nvPr/>
          </p:nvSpPr>
          <p:spPr bwMode="auto">
            <a:xfrm>
              <a:off x="4491038" y="585946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6195" name="AutoShape 37"/>
            <p:cNvCxnSpPr>
              <a:cxnSpLocks noChangeShapeType="1"/>
            </p:cNvCxnSpPr>
            <p:nvPr/>
          </p:nvCxnSpPr>
          <p:spPr bwMode="auto">
            <a:xfrm flipV="1">
              <a:off x="4265613" y="4764088"/>
              <a:ext cx="417512"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96" name="AutoShape 35"/>
            <p:cNvCxnSpPr>
              <a:cxnSpLocks noChangeShapeType="1"/>
            </p:cNvCxnSpPr>
            <p:nvPr/>
          </p:nvCxnSpPr>
          <p:spPr bwMode="auto">
            <a:xfrm flipV="1">
              <a:off x="3913188" y="4624388"/>
              <a:ext cx="6889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97" name="AutoShape 33"/>
            <p:cNvCxnSpPr>
              <a:cxnSpLocks noChangeShapeType="1"/>
            </p:cNvCxnSpPr>
            <p:nvPr/>
          </p:nvCxnSpPr>
          <p:spPr bwMode="auto">
            <a:xfrm>
              <a:off x="4265613" y="5091113"/>
              <a:ext cx="347662"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6198" name="AutoShape 32"/>
            <p:cNvCxnSpPr>
              <a:cxnSpLocks noChangeShapeType="1"/>
            </p:cNvCxnSpPr>
            <p:nvPr/>
          </p:nvCxnSpPr>
          <p:spPr bwMode="auto">
            <a:xfrm>
              <a:off x="3913188" y="5981700"/>
              <a:ext cx="993775"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aphicFrame>
          <p:nvGraphicFramePr>
            <p:cNvPr id="6199" name="Object 114"/>
            <p:cNvGraphicFramePr>
              <a:graphicFrameLocks noChangeAspect="1"/>
            </p:cNvGraphicFramePr>
            <p:nvPr/>
          </p:nvGraphicFramePr>
          <p:xfrm>
            <a:off x="1169988" y="4456113"/>
            <a:ext cx="928687" cy="252412"/>
          </p:xfrm>
          <a:graphic>
            <a:graphicData uri="http://schemas.openxmlformats.org/presentationml/2006/ole">
              <mc:AlternateContent xmlns:mc="http://schemas.openxmlformats.org/markup-compatibility/2006">
                <mc:Choice xmlns:v="urn:schemas-microsoft-com:vml" Requires="v">
                  <p:oleObj spid="_x0000_s6441" name="Equation" r:id="rId9" imgW="545626" imgH="152268" progId="">
                    <p:embed/>
                  </p:oleObj>
                </mc:Choice>
                <mc:Fallback>
                  <p:oleObj name="Equation" r:id="rId9" imgW="545626" imgH="152268" progId="">
                    <p:embed/>
                    <p:pic>
                      <p:nvPicPr>
                        <p:cNvPr id="0" name="Picture 26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9988" y="4456113"/>
                          <a:ext cx="928687"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00" name="Object 115"/>
            <p:cNvGraphicFramePr>
              <a:graphicFrameLocks noChangeAspect="1"/>
            </p:cNvGraphicFramePr>
            <p:nvPr/>
          </p:nvGraphicFramePr>
          <p:xfrm>
            <a:off x="1149350" y="5367338"/>
            <a:ext cx="928688" cy="252412"/>
          </p:xfrm>
          <a:graphic>
            <a:graphicData uri="http://schemas.openxmlformats.org/presentationml/2006/ole">
              <mc:AlternateContent xmlns:mc="http://schemas.openxmlformats.org/markup-compatibility/2006">
                <mc:Choice xmlns:v="urn:schemas-microsoft-com:vml" Requires="v">
                  <p:oleObj spid="_x0000_s6442" name="Equation" r:id="rId11" imgW="545626" imgH="152268" progId="">
                    <p:embed/>
                  </p:oleObj>
                </mc:Choice>
                <mc:Fallback>
                  <p:oleObj name="Equation" r:id="rId11" imgW="545626" imgH="152268" progId="">
                    <p:embed/>
                    <p:pic>
                      <p:nvPicPr>
                        <p:cNvPr id="0" name="Picture 2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9350" y="5367338"/>
                          <a:ext cx="928688"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201" name="AutoShape 6"/>
            <p:cNvCxnSpPr>
              <a:cxnSpLocks noChangeShapeType="1"/>
            </p:cNvCxnSpPr>
            <p:nvPr/>
          </p:nvCxnSpPr>
          <p:spPr bwMode="auto">
            <a:xfrm flipV="1">
              <a:off x="4805363" y="2773363"/>
              <a:ext cx="617537" cy="1892300"/>
            </a:xfrm>
            <a:prstGeom prst="bentConnector3">
              <a:avLst>
                <a:gd name="adj1" fmla="val 5252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6202" name="AutoShape 6"/>
            <p:cNvCxnSpPr>
              <a:cxnSpLocks noChangeShapeType="1"/>
            </p:cNvCxnSpPr>
            <p:nvPr/>
          </p:nvCxnSpPr>
          <p:spPr bwMode="auto">
            <a:xfrm flipV="1">
              <a:off x="4743450" y="4054475"/>
              <a:ext cx="671513" cy="1935163"/>
            </a:xfrm>
            <a:prstGeom prst="bentConnector3">
              <a:avLst>
                <a:gd name="adj1" fmla="val 67236"/>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6203" name="AutoShape 31"/>
            <p:cNvSpPr>
              <a:spLocks noChangeArrowheads="1"/>
            </p:cNvSpPr>
            <p:nvPr/>
          </p:nvSpPr>
          <p:spPr bwMode="auto">
            <a:xfrm>
              <a:off x="5414963" y="254635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6204" name="AutoShape 31"/>
            <p:cNvSpPr>
              <a:spLocks noChangeArrowheads="1"/>
            </p:cNvSpPr>
            <p:nvPr/>
          </p:nvSpPr>
          <p:spPr bwMode="auto">
            <a:xfrm>
              <a:off x="5422900" y="387191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6205" name="Straight Arrow Connector 125"/>
            <p:cNvCxnSpPr>
              <a:cxnSpLocks noChangeShapeType="1"/>
              <a:endCxn id="6166" idx="2"/>
            </p:cNvCxnSpPr>
            <p:nvPr/>
          </p:nvCxnSpPr>
          <p:spPr bwMode="auto">
            <a:xfrm>
              <a:off x="6608763" y="2538413"/>
              <a:ext cx="433387" cy="0"/>
            </a:xfrm>
            <a:prstGeom prst="straightConnector1">
              <a:avLst/>
            </a:prstGeom>
            <a:noFill/>
            <a:ln w="127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206" name="Straight Arrow Connector 127"/>
            <p:cNvCxnSpPr>
              <a:cxnSpLocks noChangeShapeType="1"/>
              <a:endCxn id="6167" idx="2"/>
            </p:cNvCxnSpPr>
            <p:nvPr/>
          </p:nvCxnSpPr>
          <p:spPr bwMode="auto">
            <a:xfrm>
              <a:off x="6630988" y="3884613"/>
              <a:ext cx="350837" cy="107950"/>
            </a:xfrm>
            <a:prstGeom prst="straightConnector1">
              <a:avLst/>
            </a:prstGeom>
            <a:noFill/>
            <a:ln w="127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207" name="Straight Connector 3"/>
            <p:cNvCxnSpPr>
              <a:cxnSpLocks noChangeShapeType="1"/>
              <a:stCxn id="6187" idx="3"/>
            </p:cNvCxnSpPr>
            <p:nvPr/>
          </p:nvCxnSpPr>
          <p:spPr bwMode="auto">
            <a:xfrm>
              <a:off x="3903663" y="5106988"/>
              <a:ext cx="3619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6208" name="Straight Connector 5"/>
            <p:cNvCxnSpPr>
              <a:cxnSpLocks noChangeShapeType="1"/>
              <a:stCxn id="6192" idx="3"/>
            </p:cNvCxnSpPr>
            <p:nvPr/>
          </p:nvCxnSpPr>
          <p:spPr bwMode="auto">
            <a:xfrm>
              <a:off x="3913188" y="5567363"/>
              <a:ext cx="3524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6209" name="Straight Connector 84"/>
            <p:cNvCxnSpPr>
              <a:cxnSpLocks noChangeShapeType="1"/>
            </p:cNvCxnSpPr>
            <p:nvPr/>
          </p:nvCxnSpPr>
          <p:spPr bwMode="auto">
            <a:xfrm>
              <a:off x="3906838" y="2346325"/>
              <a:ext cx="3619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6210" name="Straight Connector 85"/>
            <p:cNvCxnSpPr>
              <a:cxnSpLocks noChangeShapeType="1"/>
            </p:cNvCxnSpPr>
            <p:nvPr/>
          </p:nvCxnSpPr>
          <p:spPr bwMode="auto">
            <a:xfrm>
              <a:off x="3916363" y="2806700"/>
              <a:ext cx="3524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6211" name="AutoShape 25"/>
            <p:cNvSpPr>
              <a:spLocks noChangeArrowheads="1"/>
            </p:cNvSpPr>
            <p:nvPr/>
          </p:nvSpPr>
          <p:spPr bwMode="auto">
            <a:xfrm>
              <a:off x="7045325" y="3297238"/>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6212" name="AutoShape 24"/>
            <p:cNvCxnSpPr>
              <a:cxnSpLocks noChangeShapeType="1"/>
            </p:cNvCxnSpPr>
            <p:nvPr/>
          </p:nvCxnSpPr>
          <p:spPr bwMode="auto">
            <a:xfrm>
              <a:off x="7165975" y="2974975"/>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6213" name="AutoShape 52"/>
            <p:cNvSpPr>
              <a:spLocks noChangeArrowheads="1"/>
            </p:cNvSpPr>
            <p:nvPr/>
          </p:nvSpPr>
          <p:spPr bwMode="auto">
            <a:xfrm>
              <a:off x="5816600" y="2511425"/>
              <a:ext cx="792163"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143" name="Elbow Connector 142"/>
            <p:cNvCxnSpPr>
              <a:stCxn id="6213" idx="3"/>
              <a:endCxn id="6211" idx="2"/>
            </p:cNvCxnSpPr>
            <p:nvPr/>
          </p:nvCxnSpPr>
          <p:spPr bwMode="auto">
            <a:xfrm>
              <a:off x="6608763" y="2674938"/>
              <a:ext cx="436562" cy="741362"/>
            </a:xfrm>
            <a:prstGeom prst="bentConnector3">
              <a:avLst>
                <a:gd name="adj1" fmla="val 50000"/>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a:stCxn id="6211" idx="6"/>
            </p:cNvCxnSpPr>
            <p:nvPr/>
          </p:nvCxnSpPr>
          <p:spPr bwMode="auto">
            <a:xfrm flipV="1">
              <a:off x="7289800" y="3416300"/>
              <a:ext cx="325438" cy="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6216" name="AutoShape 25"/>
            <p:cNvSpPr>
              <a:spLocks noChangeArrowheads="1"/>
            </p:cNvSpPr>
            <p:nvPr/>
          </p:nvSpPr>
          <p:spPr bwMode="auto">
            <a:xfrm>
              <a:off x="6994525" y="4521200"/>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6217" name="AutoShape 52"/>
            <p:cNvSpPr>
              <a:spLocks noChangeArrowheads="1"/>
            </p:cNvSpPr>
            <p:nvPr/>
          </p:nvSpPr>
          <p:spPr bwMode="auto">
            <a:xfrm>
              <a:off x="5780088" y="3830638"/>
              <a:ext cx="850900" cy="325437"/>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148" name="Elbow Connector 147"/>
            <p:cNvCxnSpPr>
              <a:stCxn id="6217" idx="3"/>
              <a:endCxn id="6216" idx="2"/>
            </p:cNvCxnSpPr>
            <p:nvPr/>
          </p:nvCxnSpPr>
          <p:spPr bwMode="auto">
            <a:xfrm>
              <a:off x="6630988" y="3994150"/>
              <a:ext cx="363537" cy="646113"/>
            </a:xfrm>
            <a:prstGeom prst="bentConnector3">
              <a:avLst>
                <a:gd name="adj1" fmla="val 50000"/>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cxnSp>
          <p:nvCxnSpPr>
            <p:cNvPr id="6219" name="Straight Arrow Connector 19"/>
            <p:cNvCxnSpPr>
              <a:cxnSpLocks noChangeShapeType="1"/>
              <a:stCxn id="6216" idx="6"/>
            </p:cNvCxnSpPr>
            <p:nvPr/>
          </p:nvCxnSpPr>
          <p:spPr bwMode="auto">
            <a:xfrm flipV="1">
              <a:off x="7239000" y="4640263"/>
              <a:ext cx="352425" cy="0"/>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6220" name="Text Box 7"/>
            <p:cNvSpPr txBox="1">
              <a:spLocks noChangeArrowheads="1"/>
            </p:cNvSpPr>
            <p:nvPr/>
          </p:nvSpPr>
          <p:spPr bwMode="auto">
            <a:xfrm>
              <a:off x="7593013" y="321945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AP3</a:t>
              </a:r>
              <a:endParaRPr lang="en-GB" altLang="zh-CN" sz="1600">
                <a:latin typeface="Arial" pitchFamily="34" charset="0"/>
              </a:endParaRPr>
            </a:p>
          </p:txBody>
        </p:sp>
        <p:sp>
          <p:nvSpPr>
            <p:cNvPr id="6221" name="Text Box 9"/>
            <p:cNvSpPr txBox="1">
              <a:spLocks noChangeArrowheads="1"/>
            </p:cNvSpPr>
            <p:nvPr/>
          </p:nvSpPr>
          <p:spPr bwMode="auto">
            <a:xfrm>
              <a:off x="7588250" y="4500563"/>
              <a:ext cx="625475" cy="342900"/>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AP4</a:t>
              </a:r>
              <a:endParaRPr lang="en-GB" altLang="zh-CN" sz="1600">
                <a:latin typeface="Arial" pitchFamily="34" charset="0"/>
              </a:endParaRPr>
            </a:p>
          </p:txBody>
        </p:sp>
        <p:cxnSp>
          <p:nvCxnSpPr>
            <p:cNvPr id="6222" name="AutoShape 28"/>
            <p:cNvCxnSpPr>
              <a:cxnSpLocks noChangeShapeType="1"/>
            </p:cNvCxnSpPr>
            <p:nvPr/>
          </p:nvCxnSpPr>
          <p:spPr bwMode="auto">
            <a:xfrm flipV="1">
              <a:off x="7121525" y="4756150"/>
              <a:ext cx="1588"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aphicFrame>
          <p:nvGraphicFramePr>
            <p:cNvPr id="6223" name="Object 135"/>
            <p:cNvGraphicFramePr>
              <a:graphicFrameLocks noChangeAspect="1"/>
            </p:cNvGraphicFramePr>
            <p:nvPr/>
          </p:nvGraphicFramePr>
          <p:xfrm>
            <a:off x="7154863" y="4926013"/>
            <a:ext cx="280987" cy="252412"/>
          </p:xfrm>
          <a:graphic>
            <a:graphicData uri="http://schemas.openxmlformats.org/presentationml/2006/ole">
              <mc:AlternateContent xmlns:mc="http://schemas.openxmlformats.org/markup-compatibility/2006">
                <mc:Choice xmlns:v="urn:schemas-microsoft-com:vml" Requires="v">
                  <p:oleObj spid="_x0000_s6443" name="Equation" r:id="rId13" imgW="253890" imgH="228501" progId="">
                    <p:embed/>
                  </p:oleObj>
                </mc:Choice>
                <mc:Fallback>
                  <p:oleObj name="Equation" r:id="rId13" imgW="253890" imgH="228501" progId="">
                    <p:embed/>
                    <p:pic>
                      <p:nvPicPr>
                        <p:cNvPr id="0" name="Picture 2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4863" y="4926013"/>
                          <a:ext cx="280987"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24" name="Object 20"/>
            <p:cNvGraphicFramePr>
              <a:graphicFrameLocks noChangeAspect="1"/>
            </p:cNvGraphicFramePr>
            <p:nvPr/>
          </p:nvGraphicFramePr>
          <p:xfrm>
            <a:off x="7210425" y="2889250"/>
            <a:ext cx="265113" cy="231775"/>
          </p:xfrm>
          <a:graphic>
            <a:graphicData uri="http://schemas.openxmlformats.org/presentationml/2006/ole">
              <mc:AlternateContent xmlns:mc="http://schemas.openxmlformats.org/markup-compatibility/2006">
                <mc:Choice xmlns:v="urn:schemas-microsoft-com:vml" Requires="v">
                  <p:oleObj spid="_x0000_s6444" name="Equation" r:id="rId14" imgW="253890" imgH="228501" progId="">
                    <p:embed/>
                  </p:oleObj>
                </mc:Choice>
                <mc:Fallback>
                  <p:oleObj name="Equation" r:id="rId14" imgW="253890" imgH="228501" progId="">
                    <p:embed/>
                    <p:pic>
                      <p:nvPicPr>
                        <p:cNvPr id="0" name="Picture 2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0425" y="2889250"/>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25" name="Object 21"/>
            <p:cNvGraphicFramePr>
              <a:graphicFrameLocks noChangeAspect="1"/>
            </p:cNvGraphicFramePr>
            <p:nvPr/>
          </p:nvGraphicFramePr>
          <p:xfrm>
            <a:off x="7165975" y="4192588"/>
            <a:ext cx="265113" cy="231775"/>
          </p:xfrm>
          <a:graphic>
            <a:graphicData uri="http://schemas.openxmlformats.org/presentationml/2006/ole">
              <mc:AlternateContent xmlns:mc="http://schemas.openxmlformats.org/markup-compatibility/2006">
                <mc:Choice xmlns:v="urn:schemas-microsoft-com:vml" Requires="v">
                  <p:oleObj spid="_x0000_s6445" name="Equation" r:id="rId15" imgW="253890" imgH="228501" progId="">
                    <p:embed/>
                  </p:oleObj>
                </mc:Choice>
                <mc:Fallback>
                  <p:oleObj name="Equation" r:id="rId15" imgW="253890" imgH="228501" progId="">
                    <p:embed/>
                    <p:pic>
                      <p:nvPicPr>
                        <p:cNvPr id="0" name="Picture 2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5975" y="4192588"/>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226" name="Straight Arrow Connector 23"/>
            <p:cNvCxnSpPr>
              <a:cxnSpLocks noChangeShapeType="1"/>
              <a:stCxn id="6203" idx="6"/>
              <a:endCxn id="6213" idx="1"/>
            </p:cNvCxnSpPr>
            <p:nvPr/>
          </p:nvCxnSpPr>
          <p:spPr bwMode="auto">
            <a:xfrm>
              <a:off x="5659438" y="2665413"/>
              <a:ext cx="157162" cy="9525"/>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6227" name="Straight Arrow Connector 25"/>
            <p:cNvCxnSpPr>
              <a:cxnSpLocks noChangeShapeType="1"/>
              <a:stCxn id="6204" idx="6"/>
              <a:endCxn id="6217" idx="1"/>
            </p:cNvCxnSpPr>
            <p:nvPr/>
          </p:nvCxnSpPr>
          <p:spPr bwMode="auto">
            <a:xfrm>
              <a:off x="5667375" y="3990975"/>
              <a:ext cx="112713" cy="3175"/>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6228" name="Text Box 10"/>
            <p:cNvSpPr txBox="1">
              <a:spLocks noChangeArrowheads="1"/>
            </p:cNvSpPr>
            <p:nvPr/>
          </p:nvSpPr>
          <p:spPr bwMode="auto">
            <a:xfrm>
              <a:off x="665163" y="4795838"/>
              <a:ext cx="625475" cy="284162"/>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AP0</a:t>
              </a:r>
              <a:endParaRPr lang="en-GB" altLang="zh-CN" sz="1600">
                <a:latin typeface="Arial" pitchFamily="34" charset="0"/>
              </a:endParaRPr>
            </a:p>
          </p:txBody>
        </p:sp>
        <p:sp>
          <p:nvSpPr>
            <p:cNvPr id="6229" name="Text Box 10"/>
            <p:cNvSpPr txBox="1">
              <a:spLocks noChangeArrowheads="1"/>
            </p:cNvSpPr>
            <p:nvPr/>
          </p:nvSpPr>
          <p:spPr bwMode="auto">
            <a:xfrm>
              <a:off x="673100" y="5608638"/>
              <a:ext cx="625475" cy="284162"/>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p:cNvSpPr>
            <a:spLocks noGrp="1"/>
          </p:cNvSpPr>
          <p:nvPr>
            <p:ph type="title"/>
          </p:nvPr>
        </p:nvSpPr>
        <p:spPr>
          <a:xfrm>
            <a:off x="393700" y="239713"/>
            <a:ext cx="7923213" cy="1085850"/>
          </a:xfrm>
        </p:spPr>
        <p:txBody>
          <a:bodyPr/>
          <a:lstStyle/>
          <a:p>
            <a:r>
              <a:rPr lang="en-US" altLang="sv-SE" dirty="0" smtClean="0"/>
              <a:t>General proposal 5 with attenuation without interference</a:t>
            </a:r>
          </a:p>
        </p:txBody>
      </p:sp>
      <p:grpSp>
        <p:nvGrpSpPr>
          <p:cNvPr id="7171" name="Group 1"/>
          <p:cNvGrpSpPr>
            <a:grpSpLocks/>
          </p:cNvGrpSpPr>
          <p:nvPr/>
        </p:nvGrpSpPr>
        <p:grpSpPr bwMode="auto">
          <a:xfrm>
            <a:off x="677863" y="2065338"/>
            <a:ext cx="7769225" cy="3379787"/>
            <a:chOff x="677863" y="2065338"/>
            <a:chExt cx="7769225" cy="3379787"/>
          </a:xfrm>
        </p:grpSpPr>
        <p:sp>
          <p:nvSpPr>
            <p:cNvPr id="7172" name="AutoShape 54"/>
            <p:cNvSpPr>
              <a:spLocks noChangeArrowheads="1"/>
            </p:cNvSpPr>
            <p:nvPr/>
          </p:nvSpPr>
          <p:spPr bwMode="auto">
            <a:xfrm>
              <a:off x="677863" y="2981325"/>
              <a:ext cx="701675" cy="1255713"/>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SS</a:t>
              </a:r>
              <a:endParaRPr lang="en-GB" altLang="zh-CN" sz="1600">
                <a:latin typeface="Arial" pitchFamily="34" charset="0"/>
              </a:endParaRPr>
            </a:p>
          </p:txBody>
        </p:sp>
        <p:grpSp>
          <p:nvGrpSpPr>
            <p:cNvPr id="7173" name="Group 51"/>
            <p:cNvGrpSpPr>
              <a:grpSpLocks/>
            </p:cNvGrpSpPr>
            <p:nvPr/>
          </p:nvGrpSpPr>
          <p:grpSpPr bwMode="auto">
            <a:xfrm>
              <a:off x="1379538" y="3008313"/>
              <a:ext cx="1450975" cy="327025"/>
              <a:chOff x="1855" y="1398"/>
              <a:chExt cx="1342" cy="301"/>
            </a:xfrm>
          </p:grpSpPr>
          <p:cxnSp>
            <p:nvCxnSpPr>
              <p:cNvPr id="7230"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231"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7174" name="Group 48"/>
            <p:cNvGrpSpPr>
              <a:grpSpLocks/>
            </p:cNvGrpSpPr>
            <p:nvPr/>
          </p:nvGrpSpPr>
          <p:grpSpPr bwMode="auto">
            <a:xfrm>
              <a:off x="1379538" y="3836988"/>
              <a:ext cx="1450975" cy="325437"/>
              <a:chOff x="1855" y="2164"/>
              <a:chExt cx="1342" cy="301"/>
            </a:xfrm>
          </p:grpSpPr>
          <p:cxnSp>
            <p:nvCxnSpPr>
              <p:cNvPr id="7228"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229"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7175" name="AutoShape 47"/>
            <p:cNvCxnSpPr>
              <a:cxnSpLocks noChangeShapeType="1"/>
            </p:cNvCxnSpPr>
            <p:nvPr/>
          </p:nvCxnSpPr>
          <p:spPr bwMode="auto">
            <a:xfrm flipV="1">
              <a:off x="2830513" y="2868613"/>
              <a:ext cx="341312"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7176" name="AutoShape 46"/>
            <p:cNvCxnSpPr>
              <a:cxnSpLocks noChangeShapeType="1"/>
            </p:cNvCxnSpPr>
            <p:nvPr/>
          </p:nvCxnSpPr>
          <p:spPr bwMode="auto">
            <a:xfrm>
              <a:off x="2830513" y="3233738"/>
              <a:ext cx="341312" cy="11747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7177" name="AutoShape 45"/>
            <p:cNvSpPr>
              <a:spLocks noChangeArrowheads="1"/>
            </p:cNvSpPr>
            <p:nvPr/>
          </p:nvSpPr>
          <p:spPr bwMode="auto">
            <a:xfrm>
              <a:off x="3171825" y="320040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7178" name="AutoShape 44"/>
            <p:cNvSpPr>
              <a:spLocks noChangeArrowheads="1"/>
            </p:cNvSpPr>
            <p:nvPr/>
          </p:nvSpPr>
          <p:spPr bwMode="auto">
            <a:xfrm>
              <a:off x="3171825" y="271780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7179" name="AutoShape 43"/>
            <p:cNvCxnSpPr>
              <a:cxnSpLocks noChangeShapeType="1"/>
            </p:cNvCxnSpPr>
            <p:nvPr/>
          </p:nvCxnSpPr>
          <p:spPr bwMode="auto">
            <a:xfrm flipV="1">
              <a:off x="2838450" y="3768725"/>
              <a:ext cx="342900"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7180" name="AutoShape 42"/>
            <p:cNvCxnSpPr>
              <a:cxnSpLocks noChangeShapeType="1"/>
            </p:cNvCxnSpPr>
            <p:nvPr/>
          </p:nvCxnSpPr>
          <p:spPr bwMode="auto">
            <a:xfrm>
              <a:off x="2838450" y="4089400"/>
              <a:ext cx="342900"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7181" name="AutoShape 41"/>
            <p:cNvSpPr>
              <a:spLocks noChangeArrowheads="1"/>
            </p:cNvSpPr>
            <p:nvPr/>
          </p:nvSpPr>
          <p:spPr bwMode="auto">
            <a:xfrm>
              <a:off x="3181350" y="4083050"/>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7182" name="AutoShape 40"/>
            <p:cNvSpPr>
              <a:spLocks noChangeArrowheads="1"/>
            </p:cNvSpPr>
            <p:nvPr/>
          </p:nvSpPr>
          <p:spPr bwMode="auto">
            <a:xfrm>
              <a:off x="3181350" y="36607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7183" name="AutoShape 39"/>
            <p:cNvSpPr>
              <a:spLocks noChangeArrowheads="1"/>
            </p:cNvSpPr>
            <p:nvPr/>
          </p:nvSpPr>
          <p:spPr bwMode="auto">
            <a:xfrm>
              <a:off x="4454525" y="2738438"/>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7184" name="AutoShape 38"/>
            <p:cNvSpPr>
              <a:spLocks noChangeArrowheads="1"/>
            </p:cNvSpPr>
            <p:nvPr/>
          </p:nvSpPr>
          <p:spPr bwMode="auto">
            <a:xfrm>
              <a:off x="4454525" y="4113213"/>
              <a:ext cx="244475" cy="236537"/>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7185" name="AutoShape 37"/>
            <p:cNvCxnSpPr>
              <a:cxnSpLocks noChangeShapeType="1"/>
            </p:cNvCxnSpPr>
            <p:nvPr/>
          </p:nvCxnSpPr>
          <p:spPr bwMode="auto">
            <a:xfrm flipV="1">
              <a:off x="4191000" y="3008313"/>
              <a:ext cx="417513"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86" name="AutoShape 36"/>
            <p:cNvCxnSpPr>
              <a:cxnSpLocks noChangeShapeType="1"/>
            </p:cNvCxnSpPr>
            <p:nvPr/>
          </p:nvCxnSpPr>
          <p:spPr bwMode="auto">
            <a:xfrm>
              <a:off x="4110038" y="3811588"/>
              <a:ext cx="80962" cy="158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87" name="AutoShape 34"/>
            <p:cNvCxnSpPr>
              <a:cxnSpLocks noChangeShapeType="1"/>
            </p:cNvCxnSpPr>
            <p:nvPr/>
          </p:nvCxnSpPr>
          <p:spPr bwMode="auto">
            <a:xfrm>
              <a:off x="4110038" y="3335338"/>
              <a:ext cx="131762" cy="4445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88" name="AutoShape 33"/>
            <p:cNvCxnSpPr>
              <a:cxnSpLocks noChangeShapeType="1"/>
            </p:cNvCxnSpPr>
            <p:nvPr/>
          </p:nvCxnSpPr>
          <p:spPr bwMode="auto">
            <a:xfrm>
              <a:off x="4241800" y="3335338"/>
              <a:ext cx="349250"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89" name="AutoShape 32"/>
            <p:cNvCxnSpPr>
              <a:cxnSpLocks noChangeShapeType="1"/>
            </p:cNvCxnSpPr>
            <p:nvPr/>
          </p:nvCxnSpPr>
          <p:spPr bwMode="auto">
            <a:xfrm>
              <a:off x="4110038" y="4225925"/>
              <a:ext cx="557212"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190" name="AutoShape 31"/>
            <p:cNvSpPr>
              <a:spLocks noChangeArrowheads="1"/>
            </p:cNvSpPr>
            <p:nvPr/>
          </p:nvSpPr>
          <p:spPr bwMode="auto">
            <a:xfrm>
              <a:off x="6384925" y="2511425"/>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7191" name="AutoShape 30"/>
            <p:cNvSpPr>
              <a:spLocks noChangeArrowheads="1"/>
            </p:cNvSpPr>
            <p:nvPr/>
          </p:nvSpPr>
          <p:spPr bwMode="auto">
            <a:xfrm>
              <a:off x="6324600" y="3824288"/>
              <a:ext cx="244475" cy="236537"/>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7192" name="AutoShape 29"/>
            <p:cNvCxnSpPr>
              <a:cxnSpLocks noChangeShapeType="1"/>
            </p:cNvCxnSpPr>
            <p:nvPr/>
          </p:nvCxnSpPr>
          <p:spPr bwMode="auto">
            <a:xfrm>
              <a:off x="6505575" y="2201863"/>
              <a:ext cx="1588" cy="30956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93" name="AutoShape 28"/>
            <p:cNvCxnSpPr>
              <a:cxnSpLocks noChangeShapeType="1"/>
            </p:cNvCxnSpPr>
            <p:nvPr/>
          </p:nvCxnSpPr>
          <p:spPr bwMode="auto">
            <a:xfrm flipV="1">
              <a:off x="6440488" y="4078288"/>
              <a:ext cx="0"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194" name="Text Box 26"/>
            <p:cNvSpPr txBox="1">
              <a:spLocks noChangeArrowheads="1"/>
            </p:cNvSpPr>
            <p:nvPr/>
          </p:nvSpPr>
          <p:spPr bwMode="auto">
            <a:xfrm>
              <a:off x="6189663" y="4257675"/>
              <a:ext cx="585787" cy="36671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7195" name="Text Box 22"/>
            <p:cNvSpPr txBox="1">
              <a:spLocks noChangeArrowheads="1"/>
            </p:cNvSpPr>
            <p:nvPr/>
          </p:nvSpPr>
          <p:spPr bwMode="auto">
            <a:xfrm>
              <a:off x="6246813" y="2757488"/>
              <a:ext cx="552450" cy="300037"/>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7196" name="Text Box 17"/>
            <p:cNvSpPr txBox="1">
              <a:spLocks noChangeArrowheads="1"/>
            </p:cNvSpPr>
            <p:nvPr/>
          </p:nvSpPr>
          <p:spPr bwMode="auto">
            <a:xfrm>
              <a:off x="6210300" y="5143500"/>
              <a:ext cx="552450" cy="300038"/>
            </a:xfrm>
            <a:prstGeom prst="rect">
              <a:avLst/>
            </a:prstGeom>
            <a:solidFill>
              <a:srgbClr val="FFFFFF"/>
            </a:solidFill>
            <a:ln w="9525">
              <a:solidFill>
                <a:srgbClr val="FFFFFF"/>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7197" name="AutoShape 15"/>
            <p:cNvCxnSpPr>
              <a:cxnSpLocks noChangeShapeType="1"/>
            </p:cNvCxnSpPr>
            <p:nvPr/>
          </p:nvCxnSpPr>
          <p:spPr bwMode="auto">
            <a:xfrm>
              <a:off x="6611938" y="2627313"/>
              <a:ext cx="633412"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198" name="AutoShape 14"/>
            <p:cNvCxnSpPr>
              <a:cxnSpLocks noChangeShapeType="1"/>
            </p:cNvCxnSpPr>
            <p:nvPr/>
          </p:nvCxnSpPr>
          <p:spPr bwMode="auto">
            <a:xfrm>
              <a:off x="6588125" y="3941763"/>
              <a:ext cx="633413"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199" name="Rectangle 11"/>
            <p:cNvSpPr>
              <a:spLocks noChangeArrowheads="1"/>
            </p:cNvSpPr>
            <p:nvPr/>
          </p:nvSpPr>
          <p:spPr bwMode="auto">
            <a:xfrm>
              <a:off x="7227888" y="2346325"/>
              <a:ext cx="1219200" cy="2797175"/>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UE</a:t>
              </a:r>
              <a:endParaRPr lang="en-GB" altLang="zh-CN" sz="1600">
                <a:latin typeface="Arial" pitchFamily="34" charset="0"/>
              </a:endParaRPr>
            </a:p>
          </p:txBody>
        </p:sp>
        <p:sp>
          <p:nvSpPr>
            <p:cNvPr id="7200" name="Text Box 10"/>
            <p:cNvSpPr txBox="1">
              <a:spLocks noChangeArrowheads="1"/>
            </p:cNvSpPr>
            <p:nvPr/>
          </p:nvSpPr>
          <p:spPr bwMode="auto">
            <a:xfrm>
              <a:off x="7189788" y="2505075"/>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sp>
          <p:nvSpPr>
            <p:cNvPr id="7201" name="Text Box 8"/>
            <p:cNvSpPr txBox="1">
              <a:spLocks noChangeArrowheads="1"/>
            </p:cNvSpPr>
            <p:nvPr/>
          </p:nvSpPr>
          <p:spPr bwMode="auto">
            <a:xfrm>
              <a:off x="7169150" y="3813175"/>
              <a:ext cx="627063" cy="342900"/>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AP2</a:t>
              </a:r>
              <a:endParaRPr lang="en-GB" altLang="zh-CN" sz="1600">
                <a:latin typeface="Arial" pitchFamily="34" charset="0"/>
              </a:endParaRPr>
            </a:p>
          </p:txBody>
        </p:sp>
        <p:cxnSp>
          <p:nvCxnSpPr>
            <p:cNvPr id="7202" name="AutoShape 6"/>
            <p:cNvCxnSpPr>
              <a:cxnSpLocks noChangeShapeType="1"/>
            </p:cNvCxnSpPr>
            <p:nvPr/>
          </p:nvCxnSpPr>
          <p:spPr bwMode="auto">
            <a:xfrm flipV="1">
              <a:off x="5761038" y="2630488"/>
              <a:ext cx="622300" cy="127000"/>
            </a:xfrm>
            <a:prstGeom prst="bentConnector3">
              <a:avLst>
                <a:gd name="adj1" fmla="val 49898"/>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7203" name="AutoShape 5"/>
            <p:cNvCxnSpPr>
              <a:cxnSpLocks noChangeShapeType="1"/>
            </p:cNvCxnSpPr>
            <p:nvPr/>
          </p:nvCxnSpPr>
          <p:spPr bwMode="auto">
            <a:xfrm flipV="1">
              <a:off x="5761038" y="3941763"/>
              <a:ext cx="563562" cy="214312"/>
            </a:xfrm>
            <a:prstGeom prst="bentConnector3">
              <a:avLst>
                <a:gd name="adj1" fmla="val 4990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aphicFrame>
          <p:nvGraphicFramePr>
            <p:cNvPr id="7204" name="Object 1"/>
            <p:cNvGraphicFramePr>
              <a:graphicFrameLocks noChangeAspect="1"/>
            </p:cNvGraphicFramePr>
            <p:nvPr/>
          </p:nvGraphicFramePr>
          <p:xfrm>
            <a:off x="6534150" y="2065338"/>
            <a:ext cx="228600" cy="200025"/>
          </p:xfrm>
          <a:graphic>
            <a:graphicData uri="http://schemas.openxmlformats.org/presentationml/2006/ole">
              <mc:AlternateContent xmlns:mc="http://schemas.openxmlformats.org/markup-compatibility/2006">
                <mc:Choice xmlns:v="urn:schemas-microsoft-com:vml" Requires="v">
                  <p:oleObj spid="_x0000_s7332" name="Equation" r:id="rId4" imgW="253890" imgH="228501" progId="">
                    <p:embed/>
                  </p:oleObj>
                </mc:Choice>
                <mc:Fallback>
                  <p:oleObj name="Equation" r:id="rId4" imgW="253890" imgH="228501" progId="">
                    <p:embed/>
                    <p:pic>
                      <p:nvPicPr>
                        <p:cNvPr id="0" name="Picture 1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4150" y="2065338"/>
                          <a:ext cx="228600" cy="20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5" name="Object 29"/>
            <p:cNvGraphicFramePr>
              <a:graphicFrameLocks noChangeAspect="1"/>
            </p:cNvGraphicFramePr>
            <p:nvPr/>
          </p:nvGraphicFramePr>
          <p:xfrm>
            <a:off x="6473825" y="4248150"/>
            <a:ext cx="190500" cy="171450"/>
          </p:xfrm>
          <a:graphic>
            <a:graphicData uri="http://schemas.openxmlformats.org/presentationml/2006/ole">
              <mc:AlternateContent xmlns:mc="http://schemas.openxmlformats.org/markup-compatibility/2006">
                <mc:Choice xmlns:v="urn:schemas-microsoft-com:vml" Requires="v">
                  <p:oleObj spid="_x0000_s7333" name="Equation" r:id="rId6" imgW="253890" imgH="228501" progId="">
                    <p:embed/>
                  </p:oleObj>
                </mc:Choice>
                <mc:Fallback>
                  <p:oleObj name="Equation" r:id="rId6" imgW="253890" imgH="228501" progId="">
                    <p:embed/>
                    <p:pic>
                      <p:nvPicPr>
                        <p:cNvPr id="0" name="Picture 1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3825" y="4248150"/>
                          <a:ext cx="190500" cy="17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06" name="AutoShape 25"/>
            <p:cNvSpPr>
              <a:spLocks noChangeArrowheads="1"/>
            </p:cNvSpPr>
            <p:nvPr/>
          </p:nvSpPr>
          <p:spPr bwMode="auto">
            <a:xfrm>
              <a:off x="6343650" y="3297238"/>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7207" name="AutoShape 24"/>
            <p:cNvCxnSpPr>
              <a:cxnSpLocks noChangeShapeType="1"/>
            </p:cNvCxnSpPr>
            <p:nvPr/>
          </p:nvCxnSpPr>
          <p:spPr bwMode="auto">
            <a:xfrm>
              <a:off x="6464300" y="2974975"/>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7208" name="Text Box 22"/>
            <p:cNvSpPr txBox="1">
              <a:spLocks noChangeArrowheads="1"/>
            </p:cNvSpPr>
            <p:nvPr/>
          </p:nvSpPr>
          <p:spPr bwMode="auto">
            <a:xfrm>
              <a:off x="6246813" y="2757488"/>
              <a:ext cx="552450" cy="301625"/>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7209" name="AutoShape 13"/>
            <p:cNvCxnSpPr>
              <a:cxnSpLocks noChangeShapeType="1"/>
            </p:cNvCxnSpPr>
            <p:nvPr/>
          </p:nvCxnSpPr>
          <p:spPr bwMode="auto">
            <a:xfrm>
              <a:off x="6588125" y="3409950"/>
              <a:ext cx="633413" cy="1588"/>
            </a:xfrm>
            <a:prstGeom prst="straightConnector1">
              <a:avLst/>
            </a:prstGeom>
            <a:noFill/>
            <a:ln w="9525">
              <a:solidFill>
                <a:srgbClr val="00B050"/>
              </a:solidFill>
              <a:prstDash val="dashDot"/>
              <a:round/>
              <a:headEnd/>
              <a:tailEnd type="triangle" w="med" len="med"/>
            </a:ln>
            <a:extLst>
              <a:ext uri="{909E8E84-426E-40DD-AFC4-6F175D3DCCD1}">
                <a14:hiddenFill xmlns:a14="http://schemas.microsoft.com/office/drawing/2010/main">
                  <a:noFill/>
                </a14:hiddenFill>
              </a:ext>
            </a:extLst>
          </p:spPr>
        </p:cxnSp>
        <p:sp>
          <p:nvSpPr>
            <p:cNvPr id="7210" name="Text Box 7"/>
            <p:cNvSpPr txBox="1">
              <a:spLocks noChangeArrowheads="1"/>
            </p:cNvSpPr>
            <p:nvPr/>
          </p:nvSpPr>
          <p:spPr bwMode="auto">
            <a:xfrm>
              <a:off x="7188200" y="3243263"/>
              <a:ext cx="625475" cy="344487"/>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AP3</a:t>
              </a:r>
              <a:endParaRPr lang="en-GB" altLang="zh-CN" sz="1600">
                <a:latin typeface="Arial" pitchFamily="34" charset="0"/>
              </a:endParaRPr>
            </a:p>
          </p:txBody>
        </p:sp>
        <p:graphicFrame>
          <p:nvGraphicFramePr>
            <p:cNvPr id="7211" name="Object 57"/>
            <p:cNvGraphicFramePr>
              <a:graphicFrameLocks noChangeAspect="1"/>
            </p:cNvGraphicFramePr>
            <p:nvPr/>
          </p:nvGraphicFramePr>
          <p:xfrm>
            <a:off x="6500813" y="2917825"/>
            <a:ext cx="169862" cy="141288"/>
          </p:xfrm>
          <a:graphic>
            <a:graphicData uri="http://schemas.openxmlformats.org/presentationml/2006/ole">
              <mc:AlternateContent xmlns:mc="http://schemas.openxmlformats.org/markup-compatibility/2006">
                <mc:Choice xmlns:v="urn:schemas-microsoft-com:vml" Requires="v">
                  <p:oleObj spid="_x0000_s7334" name="Equation" r:id="rId7" imgW="215619" imgH="177569" progId="">
                    <p:embed/>
                  </p:oleObj>
                </mc:Choice>
                <mc:Fallback>
                  <p:oleObj name="Equation" r:id="rId7" imgW="215619" imgH="177569" progId="">
                    <p:embed/>
                    <p:pic>
                      <p:nvPicPr>
                        <p:cNvPr id="0" name="Picture 1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0813" y="2917825"/>
                          <a:ext cx="169862" cy="141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12" name="Text Box 26"/>
            <p:cNvSpPr txBox="1">
              <a:spLocks noChangeArrowheads="1"/>
            </p:cNvSpPr>
            <p:nvPr/>
          </p:nvSpPr>
          <p:spPr bwMode="auto">
            <a:xfrm>
              <a:off x="6189663" y="4257675"/>
              <a:ext cx="585787" cy="36671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sp>
          <p:nvSpPr>
            <p:cNvPr id="7213" name="AutoShape 19"/>
            <p:cNvSpPr>
              <a:spLocks noChangeArrowheads="1"/>
            </p:cNvSpPr>
            <p:nvPr/>
          </p:nvSpPr>
          <p:spPr bwMode="auto">
            <a:xfrm>
              <a:off x="6335713" y="4699000"/>
              <a:ext cx="242887"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7214" name="Text Box 17"/>
            <p:cNvSpPr txBox="1">
              <a:spLocks noChangeArrowheads="1"/>
            </p:cNvSpPr>
            <p:nvPr/>
          </p:nvSpPr>
          <p:spPr bwMode="auto">
            <a:xfrm>
              <a:off x="6210300" y="5143500"/>
              <a:ext cx="552450" cy="301625"/>
            </a:xfrm>
            <a:prstGeom prst="rect">
              <a:avLst/>
            </a:prstGeom>
            <a:solidFill>
              <a:srgbClr val="FFFFFF"/>
            </a:solidFill>
            <a:ln w="9525">
              <a:solidFill>
                <a:srgbClr val="FFFFFF"/>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7215" name="AutoShape 16"/>
            <p:cNvCxnSpPr>
              <a:cxnSpLocks noChangeShapeType="1"/>
            </p:cNvCxnSpPr>
            <p:nvPr/>
          </p:nvCxnSpPr>
          <p:spPr bwMode="auto">
            <a:xfrm flipV="1">
              <a:off x="6465888" y="4937125"/>
              <a:ext cx="1587"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216" name="AutoShape 12"/>
            <p:cNvCxnSpPr>
              <a:cxnSpLocks noChangeShapeType="1"/>
            </p:cNvCxnSpPr>
            <p:nvPr/>
          </p:nvCxnSpPr>
          <p:spPr bwMode="auto">
            <a:xfrm>
              <a:off x="6586538" y="4816475"/>
              <a:ext cx="633412" cy="1588"/>
            </a:xfrm>
            <a:prstGeom prst="straightConnector1">
              <a:avLst/>
            </a:prstGeom>
            <a:noFill/>
            <a:ln w="9525">
              <a:solidFill>
                <a:srgbClr val="00B050"/>
              </a:solidFill>
              <a:prstDash val="dashDot"/>
              <a:round/>
              <a:headEnd/>
              <a:tailEnd type="triangle" w="med" len="med"/>
            </a:ln>
            <a:extLst>
              <a:ext uri="{909E8E84-426E-40DD-AFC4-6F175D3DCCD1}">
                <a14:hiddenFill xmlns:a14="http://schemas.microsoft.com/office/drawing/2010/main">
                  <a:noFill/>
                </a14:hiddenFill>
              </a:ext>
            </a:extLst>
          </p:spPr>
        </p:cxnSp>
        <p:sp>
          <p:nvSpPr>
            <p:cNvPr id="7217" name="Text Box 9"/>
            <p:cNvSpPr txBox="1">
              <a:spLocks noChangeArrowheads="1"/>
            </p:cNvSpPr>
            <p:nvPr/>
          </p:nvSpPr>
          <p:spPr bwMode="auto">
            <a:xfrm>
              <a:off x="7183438" y="4648200"/>
              <a:ext cx="627062"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AP4</a:t>
              </a:r>
              <a:endParaRPr lang="en-GB" altLang="zh-CN" sz="1600">
                <a:latin typeface="Arial" pitchFamily="34" charset="0"/>
              </a:endParaRPr>
            </a:p>
          </p:txBody>
        </p:sp>
        <p:graphicFrame>
          <p:nvGraphicFramePr>
            <p:cNvPr id="7218" name="Object 73"/>
            <p:cNvGraphicFramePr>
              <a:graphicFrameLocks noChangeAspect="1"/>
            </p:cNvGraphicFramePr>
            <p:nvPr/>
          </p:nvGraphicFramePr>
          <p:xfrm>
            <a:off x="6473825" y="5208588"/>
            <a:ext cx="190500" cy="171450"/>
          </p:xfrm>
          <a:graphic>
            <a:graphicData uri="http://schemas.openxmlformats.org/presentationml/2006/ole">
              <mc:AlternateContent xmlns:mc="http://schemas.openxmlformats.org/markup-compatibility/2006">
                <mc:Choice xmlns:v="urn:schemas-microsoft-com:vml" Requires="v">
                  <p:oleObj spid="_x0000_s7335" name="Equation" r:id="rId9" imgW="253890" imgH="228501" progId="">
                    <p:embed/>
                  </p:oleObj>
                </mc:Choice>
                <mc:Fallback>
                  <p:oleObj name="Equation" r:id="rId9" imgW="253890" imgH="228501" progId="">
                    <p:embed/>
                    <p:pic>
                      <p:nvPicPr>
                        <p:cNvPr id="0" name="Picture 1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3825" y="5208588"/>
                          <a:ext cx="190500" cy="17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219" name="AutoShape 32"/>
            <p:cNvCxnSpPr>
              <a:cxnSpLocks noChangeShapeType="1"/>
            </p:cNvCxnSpPr>
            <p:nvPr/>
          </p:nvCxnSpPr>
          <p:spPr bwMode="auto">
            <a:xfrm>
              <a:off x="4122738" y="2862263"/>
              <a:ext cx="33178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220" name="AutoShape 52"/>
            <p:cNvSpPr>
              <a:spLocks noChangeArrowheads="1"/>
            </p:cNvSpPr>
            <p:nvPr/>
          </p:nvSpPr>
          <p:spPr bwMode="auto">
            <a:xfrm>
              <a:off x="4954588" y="2692400"/>
              <a:ext cx="792162"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7221" name="Straight Arrow Connector 33"/>
            <p:cNvCxnSpPr>
              <a:cxnSpLocks noChangeShapeType="1"/>
              <a:stCxn id="7183" idx="6"/>
              <a:endCxn id="7220" idx="1"/>
            </p:cNvCxnSpPr>
            <p:nvPr/>
          </p:nvCxnSpPr>
          <p:spPr bwMode="auto">
            <a:xfrm flipV="1">
              <a:off x="4686300" y="2855913"/>
              <a:ext cx="280988" cy="1587"/>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222" name="AutoShape 52"/>
            <p:cNvSpPr>
              <a:spLocks noChangeArrowheads="1"/>
            </p:cNvSpPr>
            <p:nvPr/>
          </p:nvSpPr>
          <p:spPr bwMode="auto">
            <a:xfrm>
              <a:off x="4968875" y="4057650"/>
              <a:ext cx="792163"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7223" name="Straight Arrow Connector 78"/>
            <p:cNvCxnSpPr>
              <a:cxnSpLocks noChangeShapeType="1"/>
              <a:endCxn id="7222" idx="1"/>
            </p:cNvCxnSpPr>
            <p:nvPr/>
          </p:nvCxnSpPr>
          <p:spPr bwMode="auto">
            <a:xfrm flipV="1">
              <a:off x="4719638" y="4221163"/>
              <a:ext cx="260350" cy="1587"/>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4" name="Elbow Connector 43"/>
            <p:cNvCxnSpPr>
              <a:stCxn id="7220" idx="3"/>
              <a:endCxn id="7206" idx="2"/>
            </p:cNvCxnSpPr>
            <p:nvPr/>
          </p:nvCxnSpPr>
          <p:spPr bwMode="auto">
            <a:xfrm>
              <a:off x="5746750" y="2855913"/>
              <a:ext cx="596900" cy="560387"/>
            </a:xfrm>
            <a:prstGeom prst="bentConnector3">
              <a:avLst>
                <a:gd name="adj1" fmla="val 35746"/>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cxnSp>
          <p:nvCxnSpPr>
            <p:cNvPr id="81" name="Elbow Connector 80"/>
            <p:cNvCxnSpPr>
              <a:stCxn id="7222" idx="3"/>
              <a:endCxn id="7213" idx="2"/>
            </p:cNvCxnSpPr>
            <p:nvPr/>
          </p:nvCxnSpPr>
          <p:spPr bwMode="auto">
            <a:xfrm>
              <a:off x="5761038" y="4221163"/>
              <a:ext cx="574675" cy="596900"/>
            </a:xfrm>
            <a:prstGeom prst="bentConnector3">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sp>
          <p:nvSpPr>
            <p:cNvPr id="7226" name="Rectangle 81"/>
            <p:cNvSpPr>
              <a:spLocks noChangeArrowheads="1"/>
            </p:cNvSpPr>
            <p:nvPr/>
          </p:nvSpPr>
          <p:spPr bwMode="auto">
            <a:xfrm>
              <a:off x="5549900" y="3059113"/>
              <a:ext cx="774700" cy="320675"/>
            </a:xfrm>
            <a:prstGeom prst="rect">
              <a:avLst/>
            </a:prstGeom>
            <a:solidFill>
              <a:schemeClr val="accent1"/>
            </a:solidFill>
            <a:ln w="12700" algn="ctr">
              <a:solidFill>
                <a:schemeClr val="tx1"/>
              </a:solidFill>
              <a:round/>
              <a:headEnd/>
              <a:tailEnd/>
            </a:ln>
          </p:spPr>
          <p:txBody>
            <a:bodyPr wrap="none" lIns="72000" rIns="7200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Tx/>
                <a:buNone/>
              </a:pPr>
              <a:r>
                <a:rPr lang="en-US" altLang="sv-SE" sz="1000"/>
                <a:t>Attenuation</a:t>
              </a:r>
              <a:br>
                <a:rPr lang="en-US" altLang="sv-SE" sz="1000"/>
              </a:br>
              <a:r>
                <a:rPr lang="en-US" altLang="sv-SE" sz="1000"/>
                <a:t>X dB</a:t>
              </a:r>
            </a:p>
          </p:txBody>
        </p:sp>
        <p:sp>
          <p:nvSpPr>
            <p:cNvPr id="7227" name="Rectangle 83"/>
            <p:cNvSpPr>
              <a:spLocks noChangeArrowheads="1"/>
            </p:cNvSpPr>
            <p:nvPr/>
          </p:nvSpPr>
          <p:spPr bwMode="auto">
            <a:xfrm>
              <a:off x="5691188" y="4387850"/>
              <a:ext cx="774700" cy="320675"/>
            </a:xfrm>
            <a:prstGeom prst="rect">
              <a:avLst/>
            </a:prstGeom>
            <a:solidFill>
              <a:schemeClr val="accent1"/>
            </a:solidFill>
            <a:ln w="12700" algn="ctr">
              <a:solidFill>
                <a:schemeClr val="tx1"/>
              </a:solidFill>
              <a:round/>
              <a:headEnd/>
              <a:tailEnd/>
            </a:ln>
          </p:spPr>
          <p:txBody>
            <a:bodyPr wrap="none" lIns="72000" rIns="7200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Tx/>
                <a:buNone/>
              </a:pPr>
              <a:r>
                <a:rPr lang="en-US" altLang="sv-SE" sz="1000"/>
                <a:t>Atenuation</a:t>
              </a:r>
              <a:br>
                <a:rPr lang="en-US" altLang="sv-SE" sz="1000"/>
              </a:br>
              <a:r>
                <a:rPr lang="en-US" altLang="sv-SE" sz="1000"/>
                <a:t>X dB</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0" y="239713"/>
            <a:ext cx="8423275" cy="1085850"/>
          </a:xfrm>
        </p:spPr>
        <p:txBody>
          <a:bodyPr>
            <a:normAutofit fontScale="90000"/>
          </a:bodyPr>
          <a:lstStyle/>
          <a:p>
            <a:pPr>
              <a:defRPr/>
            </a:pPr>
            <a:r>
              <a:rPr lang="en-US" dirty="0" smtClean="0">
                <a:ea typeface="SimSun" pitchFamily="2" charset="-122"/>
              </a:rPr>
              <a:t>General proposal 5 with attenuation with interfering cells</a:t>
            </a:r>
            <a:endParaRPr lang="en-US" dirty="0">
              <a:ea typeface="SimSun" pitchFamily="2" charset="-122"/>
            </a:endParaRPr>
          </a:p>
        </p:txBody>
      </p:sp>
      <p:grpSp>
        <p:nvGrpSpPr>
          <p:cNvPr id="8195" name="Group 1"/>
          <p:cNvGrpSpPr>
            <a:grpSpLocks/>
          </p:cNvGrpSpPr>
          <p:nvPr/>
        </p:nvGrpSpPr>
        <p:grpSpPr bwMode="auto">
          <a:xfrm>
            <a:off x="468313" y="1728788"/>
            <a:ext cx="8348662" cy="4411662"/>
            <a:chOff x="468313" y="1728788"/>
            <a:chExt cx="8348662" cy="4411662"/>
          </a:xfrm>
        </p:grpSpPr>
        <p:sp>
          <p:nvSpPr>
            <p:cNvPr id="8196" name="AutoShape 54"/>
            <p:cNvSpPr>
              <a:spLocks noChangeArrowheads="1"/>
            </p:cNvSpPr>
            <p:nvPr/>
          </p:nvSpPr>
          <p:spPr bwMode="auto">
            <a:xfrm>
              <a:off x="468313" y="1993900"/>
              <a:ext cx="701675" cy="40592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endParaRPr lang="en-GB" altLang="zh-CN" sz="1600" b="1">
                <a:latin typeface="Times New Roman" pitchFamily="18" charset="0"/>
                <a:cs typeface="Times New Roman" pitchFamily="18" charset="0"/>
              </a:endParaRPr>
            </a:p>
            <a:p>
              <a:pPr algn="ctr" eaLnBrk="1" hangingPunct="1">
                <a:spcBef>
                  <a:spcPct val="0"/>
                </a:spcBef>
                <a:buFontTx/>
                <a:buNone/>
              </a:pPr>
              <a:r>
                <a:rPr lang="en-GB" altLang="zh-CN" sz="1600" b="1">
                  <a:latin typeface="Times New Roman" pitchFamily="18" charset="0"/>
                  <a:cs typeface="Times New Roman" pitchFamily="18" charset="0"/>
                </a:rPr>
                <a:t>SS</a:t>
              </a:r>
              <a:endParaRPr lang="en-GB" altLang="zh-CN" sz="1600">
                <a:latin typeface="Arial" pitchFamily="34" charset="0"/>
              </a:endParaRPr>
            </a:p>
          </p:txBody>
        </p:sp>
        <p:grpSp>
          <p:nvGrpSpPr>
            <p:cNvPr id="8197" name="Group 51"/>
            <p:cNvGrpSpPr>
              <a:grpSpLocks/>
            </p:cNvGrpSpPr>
            <p:nvPr/>
          </p:nvGrpSpPr>
          <p:grpSpPr bwMode="auto">
            <a:xfrm>
              <a:off x="1169988" y="2020888"/>
              <a:ext cx="1450975" cy="327025"/>
              <a:chOff x="1855" y="1398"/>
              <a:chExt cx="1342" cy="301"/>
            </a:xfrm>
          </p:grpSpPr>
          <p:cxnSp>
            <p:nvCxnSpPr>
              <p:cNvPr id="8285"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286"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8198" name="Group 48"/>
            <p:cNvGrpSpPr>
              <a:grpSpLocks/>
            </p:cNvGrpSpPr>
            <p:nvPr/>
          </p:nvGrpSpPr>
          <p:grpSpPr bwMode="auto">
            <a:xfrm>
              <a:off x="1169988" y="2849563"/>
              <a:ext cx="1450975" cy="325437"/>
              <a:chOff x="1855" y="2164"/>
              <a:chExt cx="1342" cy="301"/>
            </a:xfrm>
          </p:grpSpPr>
          <p:cxnSp>
            <p:nvCxnSpPr>
              <p:cNvPr id="8283"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284"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8199" name="AutoShape 47"/>
            <p:cNvCxnSpPr>
              <a:cxnSpLocks noChangeShapeType="1"/>
            </p:cNvCxnSpPr>
            <p:nvPr/>
          </p:nvCxnSpPr>
          <p:spPr bwMode="auto">
            <a:xfrm flipV="1">
              <a:off x="2620963" y="1881188"/>
              <a:ext cx="342900"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8200" name="AutoShape 46"/>
            <p:cNvCxnSpPr>
              <a:cxnSpLocks noChangeShapeType="1"/>
            </p:cNvCxnSpPr>
            <p:nvPr/>
          </p:nvCxnSpPr>
          <p:spPr bwMode="auto">
            <a:xfrm>
              <a:off x="2620963" y="2244725"/>
              <a:ext cx="342900" cy="1190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8201" name="AutoShape 45"/>
            <p:cNvSpPr>
              <a:spLocks noChangeArrowheads="1"/>
            </p:cNvSpPr>
            <p:nvPr/>
          </p:nvSpPr>
          <p:spPr bwMode="auto">
            <a:xfrm>
              <a:off x="2963863" y="221297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8202" name="AutoShape 44"/>
            <p:cNvSpPr>
              <a:spLocks noChangeArrowheads="1"/>
            </p:cNvSpPr>
            <p:nvPr/>
          </p:nvSpPr>
          <p:spPr bwMode="auto">
            <a:xfrm>
              <a:off x="2963863" y="1728788"/>
              <a:ext cx="930275" cy="303212"/>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8203" name="AutoShape 43"/>
            <p:cNvCxnSpPr>
              <a:cxnSpLocks noChangeShapeType="1"/>
            </p:cNvCxnSpPr>
            <p:nvPr/>
          </p:nvCxnSpPr>
          <p:spPr bwMode="auto">
            <a:xfrm flipV="1">
              <a:off x="2630488" y="2781300"/>
              <a:ext cx="341312"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8204" name="AutoShape 42"/>
            <p:cNvCxnSpPr>
              <a:cxnSpLocks noChangeShapeType="1"/>
            </p:cNvCxnSpPr>
            <p:nvPr/>
          </p:nvCxnSpPr>
          <p:spPr bwMode="auto">
            <a:xfrm>
              <a:off x="2630488" y="3101975"/>
              <a:ext cx="341312"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8205" name="AutoShape 41"/>
            <p:cNvSpPr>
              <a:spLocks noChangeArrowheads="1"/>
            </p:cNvSpPr>
            <p:nvPr/>
          </p:nvSpPr>
          <p:spPr bwMode="auto">
            <a:xfrm>
              <a:off x="2971800" y="309562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8206" name="AutoShape 40"/>
            <p:cNvSpPr>
              <a:spLocks noChangeArrowheads="1"/>
            </p:cNvSpPr>
            <p:nvPr/>
          </p:nvSpPr>
          <p:spPr bwMode="auto">
            <a:xfrm>
              <a:off x="2971800" y="267335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8207" name="AutoShape 39"/>
            <p:cNvSpPr>
              <a:spLocks noChangeArrowheads="1"/>
            </p:cNvSpPr>
            <p:nvPr/>
          </p:nvSpPr>
          <p:spPr bwMode="auto">
            <a:xfrm>
              <a:off x="4549775" y="1784350"/>
              <a:ext cx="244475" cy="236538"/>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8208" name="AutoShape 38"/>
            <p:cNvSpPr>
              <a:spLocks noChangeArrowheads="1"/>
            </p:cNvSpPr>
            <p:nvPr/>
          </p:nvSpPr>
          <p:spPr bwMode="auto">
            <a:xfrm>
              <a:off x="4479925" y="311626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8209" name="AutoShape 37"/>
            <p:cNvCxnSpPr>
              <a:cxnSpLocks noChangeShapeType="1"/>
            </p:cNvCxnSpPr>
            <p:nvPr/>
          </p:nvCxnSpPr>
          <p:spPr bwMode="auto">
            <a:xfrm flipV="1">
              <a:off x="4254500" y="2020888"/>
              <a:ext cx="417513"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10" name="AutoShape 35"/>
            <p:cNvCxnSpPr>
              <a:cxnSpLocks noChangeShapeType="1"/>
            </p:cNvCxnSpPr>
            <p:nvPr/>
          </p:nvCxnSpPr>
          <p:spPr bwMode="auto">
            <a:xfrm>
              <a:off x="3902075" y="1881188"/>
              <a:ext cx="1092200"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11" name="AutoShape 33"/>
            <p:cNvCxnSpPr>
              <a:cxnSpLocks noChangeShapeType="1"/>
            </p:cNvCxnSpPr>
            <p:nvPr/>
          </p:nvCxnSpPr>
          <p:spPr bwMode="auto">
            <a:xfrm>
              <a:off x="4254500" y="2347913"/>
              <a:ext cx="347663"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12" name="AutoShape 32"/>
            <p:cNvCxnSpPr>
              <a:cxnSpLocks noChangeShapeType="1"/>
            </p:cNvCxnSpPr>
            <p:nvPr/>
          </p:nvCxnSpPr>
          <p:spPr bwMode="auto">
            <a:xfrm>
              <a:off x="3902075" y="3238500"/>
              <a:ext cx="993775"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213" name="AutoShape 31"/>
            <p:cNvSpPr>
              <a:spLocks noChangeArrowheads="1"/>
            </p:cNvSpPr>
            <p:nvPr/>
          </p:nvSpPr>
          <p:spPr bwMode="auto">
            <a:xfrm>
              <a:off x="7042150" y="241935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8214" name="AutoShape 30"/>
            <p:cNvSpPr>
              <a:spLocks noChangeArrowheads="1"/>
            </p:cNvSpPr>
            <p:nvPr/>
          </p:nvSpPr>
          <p:spPr bwMode="auto">
            <a:xfrm>
              <a:off x="6981825" y="387350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8215" name="AutoShape 29"/>
            <p:cNvCxnSpPr>
              <a:cxnSpLocks noChangeShapeType="1"/>
            </p:cNvCxnSpPr>
            <p:nvPr/>
          </p:nvCxnSpPr>
          <p:spPr bwMode="auto">
            <a:xfrm>
              <a:off x="7162800" y="2109788"/>
              <a:ext cx="1588" cy="30956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16" name="AutoShape 28"/>
            <p:cNvCxnSpPr>
              <a:cxnSpLocks noChangeShapeType="1"/>
            </p:cNvCxnSpPr>
            <p:nvPr/>
          </p:nvCxnSpPr>
          <p:spPr bwMode="auto">
            <a:xfrm flipV="1">
              <a:off x="7097713" y="4114800"/>
              <a:ext cx="0"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217" name="Text Box 22"/>
            <p:cNvSpPr txBox="1">
              <a:spLocks noChangeArrowheads="1"/>
            </p:cNvSpPr>
            <p:nvPr/>
          </p:nvSpPr>
          <p:spPr bwMode="auto">
            <a:xfrm>
              <a:off x="6904038" y="2792413"/>
              <a:ext cx="552450" cy="301625"/>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en-US" sz="1600">
                <a:latin typeface="Arial" pitchFamily="34" charset="0"/>
              </a:endParaRPr>
            </a:p>
          </p:txBody>
        </p:sp>
        <p:cxnSp>
          <p:nvCxnSpPr>
            <p:cNvPr id="8218" name="AutoShape 15"/>
            <p:cNvCxnSpPr>
              <a:cxnSpLocks noChangeShapeType="1"/>
            </p:cNvCxnSpPr>
            <p:nvPr/>
          </p:nvCxnSpPr>
          <p:spPr bwMode="auto">
            <a:xfrm>
              <a:off x="6981825" y="2535238"/>
              <a:ext cx="633413" cy="158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19" name="AutoShape 14"/>
            <p:cNvCxnSpPr>
              <a:cxnSpLocks noChangeShapeType="1"/>
            </p:cNvCxnSpPr>
            <p:nvPr/>
          </p:nvCxnSpPr>
          <p:spPr bwMode="auto">
            <a:xfrm flipV="1">
              <a:off x="7226300" y="3978275"/>
              <a:ext cx="365125" cy="1428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220" name="Rectangle 11"/>
            <p:cNvSpPr>
              <a:spLocks noChangeArrowheads="1"/>
            </p:cNvSpPr>
            <p:nvPr/>
          </p:nvSpPr>
          <p:spPr bwMode="auto">
            <a:xfrm>
              <a:off x="7597775" y="2382838"/>
              <a:ext cx="1219200" cy="2795587"/>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pPr>
              <a:r>
                <a:rPr lang="en-GB" altLang="zh-CN" sz="1600" b="1">
                  <a:latin typeface="Times New Roman" pitchFamily="18" charset="0"/>
                  <a:cs typeface="Times New Roman" pitchFamily="18" charset="0"/>
                </a:rPr>
                <a:t>UE</a:t>
              </a:r>
              <a:endParaRPr lang="en-GB" altLang="zh-CN" sz="1600">
                <a:latin typeface="Arial" pitchFamily="34" charset="0"/>
              </a:endParaRPr>
            </a:p>
          </p:txBody>
        </p:sp>
        <p:sp>
          <p:nvSpPr>
            <p:cNvPr id="8221" name="Text Box 10"/>
            <p:cNvSpPr txBox="1">
              <a:spLocks noChangeArrowheads="1"/>
            </p:cNvSpPr>
            <p:nvPr/>
          </p:nvSpPr>
          <p:spPr bwMode="auto">
            <a:xfrm>
              <a:off x="7559675" y="241300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sp>
          <p:nvSpPr>
            <p:cNvPr id="8222" name="Text Box 8"/>
            <p:cNvSpPr txBox="1">
              <a:spLocks noChangeArrowheads="1"/>
            </p:cNvSpPr>
            <p:nvPr/>
          </p:nvSpPr>
          <p:spPr bwMode="auto">
            <a:xfrm>
              <a:off x="7540625" y="384810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AP2</a:t>
              </a:r>
              <a:endParaRPr lang="en-GB" altLang="zh-CN" sz="1600">
                <a:latin typeface="Arial" pitchFamily="34" charset="0"/>
              </a:endParaRPr>
            </a:p>
          </p:txBody>
        </p:sp>
        <p:cxnSp>
          <p:nvCxnSpPr>
            <p:cNvPr id="8223" name="AutoShape 6"/>
            <p:cNvCxnSpPr>
              <a:cxnSpLocks noChangeShapeType="1"/>
            </p:cNvCxnSpPr>
            <p:nvPr/>
          </p:nvCxnSpPr>
          <p:spPr bwMode="auto">
            <a:xfrm>
              <a:off x="4794250" y="1901825"/>
              <a:ext cx="628650" cy="762000"/>
            </a:xfrm>
            <a:prstGeom prst="bentConnector3">
              <a:avLst>
                <a:gd name="adj1" fmla="val 49898"/>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8224" name="AutoShape 5"/>
            <p:cNvCxnSpPr>
              <a:cxnSpLocks noChangeShapeType="1"/>
            </p:cNvCxnSpPr>
            <p:nvPr/>
          </p:nvCxnSpPr>
          <p:spPr bwMode="auto">
            <a:xfrm>
              <a:off x="4724400" y="3235325"/>
              <a:ext cx="698500" cy="741363"/>
            </a:xfrm>
            <a:prstGeom prst="bentConnector3">
              <a:avLst>
                <a:gd name="adj1" fmla="val 4990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aphicFrame>
          <p:nvGraphicFramePr>
            <p:cNvPr id="8225" name="Object 44"/>
            <p:cNvGraphicFramePr>
              <a:graphicFrameLocks noChangeAspect="1"/>
            </p:cNvGraphicFramePr>
            <p:nvPr/>
          </p:nvGraphicFramePr>
          <p:xfrm>
            <a:off x="7191375" y="1974850"/>
            <a:ext cx="265113" cy="231775"/>
          </p:xfrm>
          <a:graphic>
            <a:graphicData uri="http://schemas.openxmlformats.org/presentationml/2006/ole">
              <mc:AlternateContent xmlns:mc="http://schemas.openxmlformats.org/markup-compatibility/2006">
                <mc:Choice xmlns:v="urn:schemas-microsoft-com:vml" Requires="v">
                  <p:oleObj spid="_x0000_s8487" name="Equation" r:id="rId3" imgW="253890" imgH="228501" progId="">
                    <p:embed/>
                  </p:oleObj>
                </mc:Choice>
                <mc:Fallback>
                  <p:oleObj name="Equation" r:id="rId3" imgW="253890" imgH="228501" progId="">
                    <p:embed/>
                    <p:pic>
                      <p:nvPicPr>
                        <p:cNvPr id="0" name="Picture 2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75" y="1974850"/>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26" name="Object 86"/>
            <p:cNvGraphicFramePr>
              <a:graphicFrameLocks noChangeAspect="1"/>
            </p:cNvGraphicFramePr>
            <p:nvPr/>
          </p:nvGraphicFramePr>
          <p:xfrm>
            <a:off x="1103313" y="1927225"/>
            <a:ext cx="539750" cy="252413"/>
          </p:xfrm>
          <a:graphic>
            <a:graphicData uri="http://schemas.openxmlformats.org/presentationml/2006/ole">
              <mc:AlternateContent xmlns:mc="http://schemas.openxmlformats.org/markup-compatibility/2006">
                <mc:Choice xmlns:v="urn:schemas-microsoft-com:vml" Requires="v">
                  <p:oleObj spid="_x0000_s8488" name="Equation" r:id="rId5" imgW="317225" imgH="152268" progId="">
                    <p:embed/>
                  </p:oleObj>
                </mc:Choice>
                <mc:Fallback>
                  <p:oleObj name="Equation" r:id="rId5" imgW="317225" imgH="152268" progId="">
                    <p:embed/>
                    <p:pic>
                      <p:nvPicPr>
                        <p:cNvPr id="0" name="Picture 2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313" y="1927225"/>
                          <a:ext cx="539750" cy="252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27" name="Object 89"/>
            <p:cNvGraphicFramePr>
              <a:graphicFrameLocks noChangeAspect="1"/>
            </p:cNvGraphicFramePr>
            <p:nvPr/>
          </p:nvGraphicFramePr>
          <p:xfrm>
            <a:off x="1169988" y="2697163"/>
            <a:ext cx="539750" cy="252412"/>
          </p:xfrm>
          <a:graphic>
            <a:graphicData uri="http://schemas.openxmlformats.org/presentationml/2006/ole">
              <mc:AlternateContent xmlns:mc="http://schemas.openxmlformats.org/markup-compatibility/2006">
                <mc:Choice xmlns:v="urn:schemas-microsoft-com:vml" Requires="v">
                  <p:oleObj spid="_x0000_s8489" name="Equation" r:id="rId7" imgW="317225" imgH="152268" progId="">
                    <p:embed/>
                  </p:oleObj>
                </mc:Choice>
                <mc:Fallback>
                  <p:oleObj name="Equation" r:id="rId7" imgW="317225" imgH="152268" progId="">
                    <p:embed/>
                    <p:pic>
                      <p:nvPicPr>
                        <p:cNvPr id="0" name="Picture 26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9988" y="2697163"/>
                          <a:ext cx="539750"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28" name="Text Box 10"/>
            <p:cNvSpPr txBox="1">
              <a:spLocks noChangeArrowheads="1"/>
            </p:cNvSpPr>
            <p:nvPr/>
          </p:nvSpPr>
          <p:spPr bwMode="auto">
            <a:xfrm>
              <a:off x="712788" y="2057400"/>
              <a:ext cx="625475" cy="28416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AP0</a:t>
              </a:r>
              <a:endParaRPr lang="en-GB" altLang="zh-CN" sz="1600">
                <a:latin typeface="Arial" pitchFamily="34" charset="0"/>
              </a:endParaRPr>
            </a:p>
          </p:txBody>
        </p:sp>
        <p:sp>
          <p:nvSpPr>
            <p:cNvPr id="8229" name="Text Box 10"/>
            <p:cNvSpPr txBox="1">
              <a:spLocks noChangeArrowheads="1"/>
            </p:cNvSpPr>
            <p:nvPr/>
          </p:nvSpPr>
          <p:spPr bwMode="auto">
            <a:xfrm>
              <a:off x="720725" y="2870200"/>
              <a:ext cx="627063" cy="284163"/>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grpSp>
          <p:nvGrpSpPr>
            <p:cNvPr id="8230" name="Group 51"/>
            <p:cNvGrpSpPr>
              <a:grpSpLocks/>
            </p:cNvGrpSpPr>
            <p:nvPr/>
          </p:nvGrpSpPr>
          <p:grpSpPr bwMode="auto">
            <a:xfrm>
              <a:off x="1181100" y="4764088"/>
              <a:ext cx="1450975" cy="327025"/>
              <a:chOff x="1855" y="1398"/>
              <a:chExt cx="1342" cy="301"/>
            </a:xfrm>
          </p:grpSpPr>
          <p:cxnSp>
            <p:nvCxnSpPr>
              <p:cNvPr id="8281" name="AutoShape 53"/>
              <p:cNvCxnSpPr>
                <a:cxnSpLocks noChangeShapeType="1"/>
              </p:cNvCxnSpPr>
              <p:nvPr/>
            </p:nvCxnSpPr>
            <p:spPr bwMode="auto">
              <a:xfrm>
                <a:off x="1855" y="1546"/>
                <a:ext cx="437"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282" name="AutoShape 52"/>
              <p:cNvSpPr>
                <a:spLocks noChangeArrowheads="1"/>
              </p:cNvSpPr>
              <p:nvPr/>
            </p:nvSpPr>
            <p:spPr bwMode="auto">
              <a:xfrm>
                <a:off x="2292" y="1398"/>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grpSp>
          <p:nvGrpSpPr>
            <p:cNvPr id="8231" name="Group 48"/>
            <p:cNvGrpSpPr>
              <a:grpSpLocks/>
            </p:cNvGrpSpPr>
            <p:nvPr/>
          </p:nvGrpSpPr>
          <p:grpSpPr bwMode="auto">
            <a:xfrm>
              <a:off x="1181100" y="5592763"/>
              <a:ext cx="1450975" cy="325437"/>
              <a:chOff x="1855" y="2164"/>
              <a:chExt cx="1342" cy="301"/>
            </a:xfrm>
          </p:grpSpPr>
          <p:cxnSp>
            <p:nvCxnSpPr>
              <p:cNvPr id="8279" name="AutoShape 50"/>
              <p:cNvCxnSpPr>
                <a:cxnSpLocks noChangeShapeType="1"/>
              </p:cNvCxnSpPr>
              <p:nvPr/>
            </p:nvCxnSpPr>
            <p:spPr bwMode="auto">
              <a:xfrm>
                <a:off x="1855" y="2314"/>
                <a:ext cx="437" cy="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280" name="AutoShape 49"/>
              <p:cNvSpPr>
                <a:spLocks noChangeArrowheads="1"/>
              </p:cNvSpPr>
              <p:nvPr/>
            </p:nvSpPr>
            <p:spPr bwMode="auto">
              <a:xfrm>
                <a:off x="2292" y="2164"/>
                <a:ext cx="905" cy="301"/>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grpSp>
        <p:cxnSp>
          <p:nvCxnSpPr>
            <p:cNvPr id="8232" name="AutoShape 47"/>
            <p:cNvCxnSpPr>
              <a:cxnSpLocks noChangeShapeType="1"/>
            </p:cNvCxnSpPr>
            <p:nvPr/>
          </p:nvCxnSpPr>
          <p:spPr bwMode="auto">
            <a:xfrm flipV="1">
              <a:off x="2632075" y="4624388"/>
              <a:ext cx="342900" cy="1571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8233" name="AutoShape 46"/>
            <p:cNvCxnSpPr>
              <a:cxnSpLocks noChangeShapeType="1"/>
            </p:cNvCxnSpPr>
            <p:nvPr/>
          </p:nvCxnSpPr>
          <p:spPr bwMode="auto">
            <a:xfrm>
              <a:off x="2632075" y="4989513"/>
              <a:ext cx="342900" cy="11747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8234" name="AutoShape 45"/>
            <p:cNvSpPr>
              <a:spLocks noChangeArrowheads="1"/>
            </p:cNvSpPr>
            <p:nvPr/>
          </p:nvSpPr>
          <p:spPr bwMode="auto">
            <a:xfrm>
              <a:off x="2974975" y="49561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Fader2</a:t>
              </a:r>
              <a:endParaRPr lang="en-GB" altLang="zh-CN" sz="1600">
                <a:latin typeface="Arial" pitchFamily="34" charset="0"/>
              </a:endParaRPr>
            </a:p>
          </p:txBody>
        </p:sp>
        <p:sp>
          <p:nvSpPr>
            <p:cNvPr id="8235" name="AutoShape 44"/>
            <p:cNvSpPr>
              <a:spLocks noChangeArrowheads="1"/>
            </p:cNvSpPr>
            <p:nvPr/>
          </p:nvSpPr>
          <p:spPr bwMode="auto">
            <a:xfrm>
              <a:off x="2974975" y="4473575"/>
              <a:ext cx="928688"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Fader1</a:t>
              </a:r>
              <a:endParaRPr lang="en-GB" altLang="zh-CN" sz="1600">
                <a:latin typeface="Arial" pitchFamily="34" charset="0"/>
              </a:endParaRPr>
            </a:p>
          </p:txBody>
        </p:sp>
        <p:cxnSp>
          <p:nvCxnSpPr>
            <p:cNvPr id="8236" name="AutoShape 43"/>
            <p:cNvCxnSpPr>
              <a:cxnSpLocks noChangeShapeType="1"/>
            </p:cNvCxnSpPr>
            <p:nvPr/>
          </p:nvCxnSpPr>
          <p:spPr bwMode="auto">
            <a:xfrm flipV="1">
              <a:off x="2641600" y="5524500"/>
              <a:ext cx="341313" cy="157163"/>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8237" name="AutoShape 42"/>
            <p:cNvCxnSpPr>
              <a:cxnSpLocks noChangeShapeType="1"/>
            </p:cNvCxnSpPr>
            <p:nvPr/>
          </p:nvCxnSpPr>
          <p:spPr bwMode="auto">
            <a:xfrm>
              <a:off x="2641600" y="5845175"/>
              <a:ext cx="341313" cy="13652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8238" name="AutoShape 41"/>
            <p:cNvSpPr>
              <a:spLocks noChangeArrowheads="1"/>
            </p:cNvSpPr>
            <p:nvPr/>
          </p:nvSpPr>
          <p:spPr bwMode="auto">
            <a:xfrm>
              <a:off x="2982913" y="5838825"/>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Fader4</a:t>
              </a:r>
              <a:endParaRPr lang="en-GB" altLang="zh-CN" sz="1600">
                <a:latin typeface="Arial" pitchFamily="34" charset="0"/>
              </a:endParaRPr>
            </a:p>
          </p:txBody>
        </p:sp>
        <p:sp>
          <p:nvSpPr>
            <p:cNvPr id="8239" name="AutoShape 40"/>
            <p:cNvSpPr>
              <a:spLocks noChangeArrowheads="1"/>
            </p:cNvSpPr>
            <p:nvPr/>
          </p:nvSpPr>
          <p:spPr bwMode="auto">
            <a:xfrm>
              <a:off x="2982913" y="5416550"/>
              <a:ext cx="930275" cy="301625"/>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Fader3	</a:t>
              </a:r>
              <a:endParaRPr lang="en-GB" altLang="zh-CN" sz="1600">
                <a:latin typeface="Arial" pitchFamily="34" charset="0"/>
              </a:endParaRPr>
            </a:p>
          </p:txBody>
        </p:sp>
        <p:sp>
          <p:nvSpPr>
            <p:cNvPr id="8240" name="AutoShape 39"/>
            <p:cNvSpPr>
              <a:spLocks noChangeArrowheads="1"/>
            </p:cNvSpPr>
            <p:nvPr/>
          </p:nvSpPr>
          <p:spPr bwMode="auto">
            <a:xfrm>
              <a:off x="4560888" y="4527550"/>
              <a:ext cx="244475" cy="236538"/>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8241" name="AutoShape 38"/>
            <p:cNvSpPr>
              <a:spLocks noChangeArrowheads="1"/>
            </p:cNvSpPr>
            <p:nvPr/>
          </p:nvSpPr>
          <p:spPr bwMode="auto">
            <a:xfrm>
              <a:off x="4491038" y="585946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8242" name="AutoShape 37"/>
            <p:cNvCxnSpPr>
              <a:cxnSpLocks noChangeShapeType="1"/>
            </p:cNvCxnSpPr>
            <p:nvPr/>
          </p:nvCxnSpPr>
          <p:spPr bwMode="auto">
            <a:xfrm flipV="1">
              <a:off x="4265613" y="4764088"/>
              <a:ext cx="417512" cy="803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43" name="AutoShape 35"/>
            <p:cNvCxnSpPr>
              <a:cxnSpLocks noChangeShapeType="1"/>
            </p:cNvCxnSpPr>
            <p:nvPr/>
          </p:nvCxnSpPr>
          <p:spPr bwMode="auto">
            <a:xfrm flipV="1">
              <a:off x="3913188" y="4624388"/>
              <a:ext cx="688975"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44" name="AutoShape 33"/>
            <p:cNvCxnSpPr>
              <a:cxnSpLocks noChangeShapeType="1"/>
            </p:cNvCxnSpPr>
            <p:nvPr/>
          </p:nvCxnSpPr>
          <p:spPr bwMode="auto">
            <a:xfrm>
              <a:off x="4265613" y="5091113"/>
              <a:ext cx="347662" cy="7683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245" name="AutoShape 32"/>
            <p:cNvCxnSpPr>
              <a:cxnSpLocks noChangeShapeType="1"/>
            </p:cNvCxnSpPr>
            <p:nvPr/>
          </p:nvCxnSpPr>
          <p:spPr bwMode="auto">
            <a:xfrm>
              <a:off x="3913188" y="5981700"/>
              <a:ext cx="993775" cy="158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aphicFrame>
          <p:nvGraphicFramePr>
            <p:cNvPr id="8246" name="Object 114"/>
            <p:cNvGraphicFramePr>
              <a:graphicFrameLocks noChangeAspect="1"/>
            </p:cNvGraphicFramePr>
            <p:nvPr/>
          </p:nvGraphicFramePr>
          <p:xfrm>
            <a:off x="1169988" y="4456113"/>
            <a:ext cx="928687" cy="252412"/>
          </p:xfrm>
          <a:graphic>
            <a:graphicData uri="http://schemas.openxmlformats.org/presentationml/2006/ole">
              <mc:AlternateContent xmlns:mc="http://schemas.openxmlformats.org/markup-compatibility/2006">
                <mc:Choice xmlns:v="urn:schemas-microsoft-com:vml" Requires="v">
                  <p:oleObj spid="_x0000_s8490" name="Equation" r:id="rId9" imgW="545626" imgH="152268" progId="">
                    <p:embed/>
                  </p:oleObj>
                </mc:Choice>
                <mc:Fallback>
                  <p:oleObj name="Equation" r:id="rId9" imgW="545626" imgH="152268" progId="">
                    <p:embed/>
                    <p:pic>
                      <p:nvPicPr>
                        <p:cNvPr id="0" name="Picture 26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9988" y="4456113"/>
                          <a:ext cx="928687"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47" name="Object 115"/>
            <p:cNvGraphicFramePr>
              <a:graphicFrameLocks noChangeAspect="1"/>
            </p:cNvGraphicFramePr>
            <p:nvPr/>
          </p:nvGraphicFramePr>
          <p:xfrm>
            <a:off x="1149350" y="5367338"/>
            <a:ext cx="928688" cy="252412"/>
          </p:xfrm>
          <a:graphic>
            <a:graphicData uri="http://schemas.openxmlformats.org/presentationml/2006/ole">
              <mc:AlternateContent xmlns:mc="http://schemas.openxmlformats.org/markup-compatibility/2006">
                <mc:Choice xmlns:v="urn:schemas-microsoft-com:vml" Requires="v">
                  <p:oleObj spid="_x0000_s8491" name="Equation" r:id="rId11" imgW="545626" imgH="152268" progId="">
                    <p:embed/>
                  </p:oleObj>
                </mc:Choice>
                <mc:Fallback>
                  <p:oleObj name="Equation" r:id="rId11" imgW="545626" imgH="152268" progId="">
                    <p:embed/>
                    <p:pic>
                      <p:nvPicPr>
                        <p:cNvPr id="0" name="Picture 26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9350" y="5367338"/>
                          <a:ext cx="928688"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248" name="AutoShape 6"/>
            <p:cNvCxnSpPr>
              <a:cxnSpLocks noChangeShapeType="1"/>
            </p:cNvCxnSpPr>
            <p:nvPr/>
          </p:nvCxnSpPr>
          <p:spPr bwMode="auto">
            <a:xfrm flipV="1">
              <a:off x="4805363" y="2773363"/>
              <a:ext cx="617537" cy="1892300"/>
            </a:xfrm>
            <a:prstGeom prst="bentConnector3">
              <a:avLst>
                <a:gd name="adj1" fmla="val 52523"/>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8249" name="AutoShape 6"/>
            <p:cNvCxnSpPr>
              <a:cxnSpLocks noChangeShapeType="1"/>
            </p:cNvCxnSpPr>
            <p:nvPr/>
          </p:nvCxnSpPr>
          <p:spPr bwMode="auto">
            <a:xfrm flipV="1">
              <a:off x="4743450" y="4054475"/>
              <a:ext cx="671513" cy="1935163"/>
            </a:xfrm>
            <a:prstGeom prst="bentConnector3">
              <a:avLst>
                <a:gd name="adj1" fmla="val 67236"/>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8250" name="AutoShape 31"/>
            <p:cNvSpPr>
              <a:spLocks noChangeArrowheads="1"/>
            </p:cNvSpPr>
            <p:nvPr/>
          </p:nvSpPr>
          <p:spPr bwMode="auto">
            <a:xfrm>
              <a:off x="5414963" y="2546350"/>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8251" name="AutoShape 31"/>
            <p:cNvSpPr>
              <a:spLocks noChangeArrowheads="1"/>
            </p:cNvSpPr>
            <p:nvPr/>
          </p:nvSpPr>
          <p:spPr bwMode="auto">
            <a:xfrm>
              <a:off x="5422900" y="3871913"/>
              <a:ext cx="244475" cy="238125"/>
            </a:xfrm>
            <a:prstGeom prst="flowChartOr">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8252" name="Straight Arrow Connector 125"/>
            <p:cNvCxnSpPr>
              <a:cxnSpLocks noChangeShapeType="1"/>
              <a:endCxn id="8213" idx="2"/>
            </p:cNvCxnSpPr>
            <p:nvPr/>
          </p:nvCxnSpPr>
          <p:spPr bwMode="auto">
            <a:xfrm>
              <a:off x="6608763" y="2538413"/>
              <a:ext cx="433387" cy="0"/>
            </a:xfrm>
            <a:prstGeom prst="straightConnector1">
              <a:avLst/>
            </a:prstGeom>
            <a:noFill/>
            <a:ln w="127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253" name="Straight Arrow Connector 127"/>
            <p:cNvCxnSpPr>
              <a:cxnSpLocks noChangeShapeType="1"/>
              <a:endCxn id="8214" idx="2"/>
            </p:cNvCxnSpPr>
            <p:nvPr/>
          </p:nvCxnSpPr>
          <p:spPr bwMode="auto">
            <a:xfrm>
              <a:off x="6630988" y="3884613"/>
              <a:ext cx="350837" cy="107950"/>
            </a:xfrm>
            <a:prstGeom prst="straightConnector1">
              <a:avLst/>
            </a:prstGeom>
            <a:noFill/>
            <a:ln w="12700"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254" name="Straight Connector 3"/>
            <p:cNvCxnSpPr>
              <a:cxnSpLocks noChangeShapeType="1"/>
              <a:stCxn id="8234" idx="3"/>
            </p:cNvCxnSpPr>
            <p:nvPr/>
          </p:nvCxnSpPr>
          <p:spPr bwMode="auto">
            <a:xfrm>
              <a:off x="3903663" y="5106988"/>
              <a:ext cx="3619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8255" name="Straight Connector 5"/>
            <p:cNvCxnSpPr>
              <a:cxnSpLocks noChangeShapeType="1"/>
              <a:stCxn id="8239" idx="3"/>
            </p:cNvCxnSpPr>
            <p:nvPr/>
          </p:nvCxnSpPr>
          <p:spPr bwMode="auto">
            <a:xfrm>
              <a:off x="3913188" y="5567363"/>
              <a:ext cx="3524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8256" name="Straight Connector 84"/>
            <p:cNvCxnSpPr>
              <a:cxnSpLocks noChangeShapeType="1"/>
            </p:cNvCxnSpPr>
            <p:nvPr/>
          </p:nvCxnSpPr>
          <p:spPr bwMode="auto">
            <a:xfrm>
              <a:off x="3906838" y="2346325"/>
              <a:ext cx="3619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8257" name="Straight Connector 85"/>
            <p:cNvCxnSpPr>
              <a:cxnSpLocks noChangeShapeType="1"/>
            </p:cNvCxnSpPr>
            <p:nvPr/>
          </p:nvCxnSpPr>
          <p:spPr bwMode="auto">
            <a:xfrm>
              <a:off x="3916363" y="2806700"/>
              <a:ext cx="352425"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8258" name="AutoShape 25"/>
            <p:cNvSpPr>
              <a:spLocks noChangeArrowheads="1"/>
            </p:cNvSpPr>
            <p:nvPr/>
          </p:nvSpPr>
          <p:spPr bwMode="auto">
            <a:xfrm>
              <a:off x="7045325" y="3297238"/>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cxnSp>
          <p:nvCxnSpPr>
            <p:cNvPr id="8259" name="AutoShape 24"/>
            <p:cNvCxnSpPr>
              <a:cxnSpLocks noChangeShapeType="1"/>
            </p:cNvCxnSpPr>
            <p:nvPr/>
          </p:nvCxnSpPr>
          <p:spPr bwMode="auto">
            <a:xfrm>
              <a:off x="7165975" y="2974975"/>
              <a:ext cx="1588" cy="3111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8260" name="AutoShape 52"/>
            <p:cNvSpPr>
              <a:spLocks noChangeArrowheads="1"/>
            </p:cNvSpPr>
            <p:nvPr/>
          </p:nvSpPr>
          <p:spPr bwMode="auto">
            <a:xfrm>
              <a:off x="5816600" y="2511425"/>
              <a:ext cx="792163" cy="325438"/>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123" name="Elbow Connector 122"/>
            <p:cNvCxnSpPr>
              <a:stCxn id="8260" idx="3"/>
              <a:endCxn id="8258" idx="2"/>
            </p:cNvCxnSpPr>
            <p:nvPr/>
          </p:nvCxnSpPr>
          <p:spPr bwMode="auto">
            <a:xfrm>
              <a:off x="6608763" y="2674938"/>
              <a:ext cx="436562" cy="741362"/>
            </a:xfrm>
            <a:prstGeom prst="bentConnector3">
              <a:avLst>
                <a:gd name="adj1" fmla="val 50000"/>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sp>
          <p:nvSpPr>
            <p:cNvPr id="8262" name="Rectangle 123"/>
            <p:cNvSpPr>
              <a:spLocks noChangeArrowheads="1"/>
            </p:cNvSpPr>
            <p:nvPr/>
          </p:nvSpPr>
          <p:spPr bwMode="auto">
            <a:xfrm>
              <a:off x="6251575" y="2984500"/>
              <a:ext cx="774700" cy="320675"/>
            </a:xfrm>
            <a:prstGeom prst="rect">
              <a:avLst/>
            </a:prstGeom>
            <a:solidFill>
              <a:schemeClr val="accent1"/>
            </a:solidFill>
            <a:ln w="12700" algn="ctr">
              <a:solidFill>
                <a:schemeClr val="tx1"/>
              </a:solidFill>
              <a:round/>
              <a:headEnd/>
              <a:tailEnd/>
            </a:ln>
          </p:spPr>
          <p:txBody>
            <a:bodyPr wrap="none" lIns="72000" rIns="7200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Tx/>
                <a:buNone/>
              </a:pPr>
              <a:r>
                <a:rPr lang="en-US" altLang="sv-SE" sz="1000"/>
                <a:t>Attenuation</a:t>
              </a:r>
              <a:br>
                <a:rPr lang="en-US" altLang="sv-SE" sz="1000"/>
              </a:br>
              <a:r>
                <a:rPr lang="en-US" altLang="sv-SE" sz="1000"/>
                <a:t>X dB</a:t>
              </a:r>
            </a:p>
          </p:txBody>
        </p:sp>
        <p:cxnSp>
          <p:nvCxnSpPr>
            <p:cNvPr id="8" name="Straight Arrow Connector 7"/>
            <p:cNvCxnSpPr>
              <a:stCxn id="8258" idx="6"/>
            </p:cNvCxnSpPr>
            <p:nvPr/>
          </p:nvCxnSpPr>
          <p:spPr bwMode="auto">
            <a:xfrm flipV="1">
              <a:off x="7289800" y="3416300"/>
              <a:ext cx="325438" cy="0"/>
            </a:xfrm>
            <a:prstGeom prst="straightConnector1">
              <a:avLst/>
            </a:prstGeom>
            <a:ln>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8264" name="AutoShape 25"/>
            <p:cNvSpPr>
              <a:spLocks noChangeArrowheads="1"/>
            </p:cNvSpPr>
            <p:nvPr/>
          </p:nvSpPr>
          <p:spPr bwMode="auto">
            <a:xfrm>
              <a:off x="6994525" y="4521200"/>
              <a:ext cx="244475" cy="238125"/>
            </a:xfrm>
            <a:prstGeom prst="flowChartOr">
              <a:avLst/>
            </a:prstGeom>
            <a:solidFill>
              <a:srgbClr val="FFFFFF"/>
            </a:solidFill>
            <a:ln w="9525">
              <a:solidFill>
                <a:srgbClr val="00B05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endParaRPr lang="en-US" altLang="sv-SE" sz="1600"/>
            </a:p>
          </p:txBody>
        </p:sp>
        <p:sp>
          <p:nvSpPr>
            <p:cNvPr id="8265" name="AutoShape 52"/>
            <p:cNvSpPr>
              <a:spLocks noChangeArrowheads="1"/>
            </p:cNvSpPr>
            <p:nvPr/>
          </p:nvSpPr>
          <p:spPr bwMode="auto">
            <a:xfrm>
              <a:off x="5780088" y="3830638"/>
              <a:ext cx="850900" cy="325437"/>
            </a:xfrm>
            <a:prstGeom prst="roundRect">
              <a:avLst>
                <a:gd name="adj" fmla="val 16667"/>
              </a:avLst>
            </a:prstGeom>
            <a:solidFill>
              <a:srgbClr val="FFFFFF"/>
            </a:solidFill>
            <a:ln w="9525">
              <a:solidFill>
                <a:srgbClr val="000000"/>
              </a:solidFill>
              <a:round/>
              <a:headEnd/>
              <a:tailEnd/>
            </a:ln>
          </p:spPr>
          <p:txBody>
            <a:bodyPr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Splitter</a:t>
              </a:r>
              <a:endParaRPr lang="en-GB" altLang="zh-CN" sz="1600">
                <a:latin typeface="Arial" pitchFamily="34" charset="0"/>
              </a:endParaRPr>
            </a:p>
          </p:txBody>
        </p:sp>
        <p:cxnSp>
          <p:nvCxnSpPr>
            <p:cNvPr id="131" name="Elbow Connector 130"/>
            <p:cNvCxnSpPr>
              <a:stCxn id="8265" idx="3"/>
              <a:endCxn id="8264" idx="2"/>
            </p:cNvCxnSpPr>
            <p:nvPr/>
          </p:nvCxnSpPr>
          <p:spPr bwMode="auto">
            <a:xfrm>
              <a:off x="6630988" y="3994150"/>
              <a:ext cx="363537" cy="646113"/>
            </a:xfrm>
            <a:prstGeom prst="bentConnector3">
              <a:avLst>
                <a:gd name="adj1" fmla="val 50000"/>
              </a:avLst>
            </a:prstGeom>
            <a:ln>
              <a:headEnd type="none" w="med" len="med"/>
              <a:tailEnd type="triangle" w="med" len="sm"/>
            </a:ln>
          </p:spPr>
          <p:style>
            <a:lnRef idx="1">
              <a:schemeClr val="accent1"/>
            </a:lnRef>
            <a:fillRef idx="0">
              <a:schemeClr val="accent1"/>
            </a:fillRef>
            <a:effectRef idx="0">
              <a:schemeClr val="accent1"/>
            </a:effectRef>
            <a:fontRef idx="minor">
              <a:schemeClr val="tx1"/>
            </a:fontRef>
          </p:style>
        </p:cxnSp>
        <p:sp>
          <p:nvSpPr>
            <p:cNvPr id="8267" name="Rectangle 131"/>
            <p:cNvSpPr>
              <a:spLocks noChangeArrowheads="1"/>
            </p:cNvSpPr>
            <p:nvPr/>
          </p:nvSpPr>
          <p:spPr bwMode="auto">
            <a:xfrm>
              <a:off x="6200775" y="4213225"/>
              <a:ext cx="774700" cy="352425"/>
            </a:xfrm>
            <a:prstGeom prst="rect">
              <a:avLst/>
            </a:prstGeom>
            <a:solidFill>
              <a:schemeClr val="accent1"/>
            </a:solidFill>
            <a:ln w="12700" algn="ctr">
              <a:solidFill>
                <a:schemeClr val="tx1"/>
              </a:solidFill>
              <a:round/>
              <a:headEnd/>
              <a:tailEnd/>
            </a:ln>
          </p:spPr>
          <p:txBody>
            <a:bodyPr wrap="none" lIns="72000" rIns="7200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Tx/>
                <a:buNone/>
              </a:pPr>
              <a:r>
                <a:rPr lang="en-US" altLang="sv-SE" sz="1000"/>
                <a:t>Attenuation</a:t>
              </a:r>
              <a:br>
                <a:rPr lang="en-US" altLang="sv-SE" sz="1000"/>
              </a:br>
              <a:r>
                <a:rPr lang="en-US" altLang="sv-SE" sz="1000"/>
                <a:t>X dB</a:t>
              </a:r>
            </a:p>
          </p:txBody>
        </p:sp>
        <p:cxnSp>
          <p:nvCxnSpPr>
            <p:cNvPr id="8268" name="Straight Arrow Connector 19"/>
            <p:cNvCxnSpPr>
              <a:cxnSpLocks noChangeShapeType="1"/>
              <a:stCxn id="8264" idx="6"/>
            </p:cNvCxnSpPr>
            <p:nvPr/>
          </p:nvCxnSpPr>
          <p:spPr bwMode="auto">
            <a:xfrm flipV="1">
              <a:off x="7239000" y="4640263"/>
              <a:ext cx="352425" cy="0"/>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269" name="Text Box 7"/>
            <p:cNvSpPr txBox="1">
              <a:spLocks noChangeArrowheads="1"/>
            </p:cNvSpPr>
            <p:nvPr/>
          </p:nvSpPr>
          <p:spPr bwMode="auto">
            <a:xfrm>
              <a:off x="7593013" y="3219450"/>
              <a:ext cx="625475" cy="344488"/>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AP3</a:t>
              </a:r>
              <a:endParaRPr lang="en-GB" altLang="zh-CN" sz="1600">
                <a:latin typeface="Arial" pitchFamily="34" charset="0"/>
              </a:endParaRPr>
            </a:p>
          </p:txBody>
        </p:sp>
        <p:sp>
          <p:nvSpPr>
            <p:cNvPr id="8270" name="Text Box 9"/>
            <p:cNvSpPr txBox="1">
              <a:spLocks noChangeArrowheads="1"/>
            </p:cNvSpPr>
            <p:nvPr/>
          </p:nvSpPr>
          <p:spPr bwMode="auto">
            <a:xfrm>
              <a:off x="7588250" y="4500563"/>
              <a:ext cx="625475" cy="342900"/>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AP4</a:t>
              </a:r>
              <a:endParaRPr lang="en-GB" altLang="zh-CN" sz="1600">
                <a:latin typeface="Arial" pitchFamily="34" charset="0"/>
              </a:endParaRPr>
            </a:p>
          </p:txBody>
        </p:sp>
        <p:cxnSp>
          <p:nvCxnSpPr>
            <p:cNvPr id="8271" name="AutoShape 28"/>
            <p:cNvCxnSpPr>
              <a:cxnSpLocks noChangeShapeType="1"/>
            </p:cNvCxnSpPr>
            <p:nvPr/>
          </p:nvCxnSpPr>
          <p:spPr bwMode="auto">
            <a:xfrm flipV="1">
              <a:off x="7121525" y="4756150"/>
              <a:ext cx="1588" cy="2476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aphicFrame>
          <p:nvGraphicFramePr>
            <p:cNvPr id="8272" name="Object 135"/>
            <p:cNvGraphicFramePr>
              <a:graphicFrameLocks noChangeAspect="1"/>
            </p:cNvGraphicFramePr>
            <p:nvPr/>
          </p:nvGraphicFramePr>
          <p:xfrm>
            <a:off x="7154863" y="4926013"/>
            <a:ext cx="280987" cy="252412"/>
          </p:xfrm>
          <a:graphic>
            <a:graphicData uri="http://schemas.openxmlformats.org/presentationml/2006/ole">
              <mc:AlternateContent xmlns:mc="http://schemas.openxmlformats.org/markup-compatibility/2006">
                <mc:Choice xmlns:v="urn:schemas-microsoft-com:vml" Requires="v">
                  <p:oleObj spid="_x0000_s8492" name="Equation" r:id="rId13" imgW="253890" imgH="228501" progId="">
                    <p:embed/>
                  </p:oleObj>
                </mc:Choice>
                <mc:Fallback>
                  <p:oleObj name="Equation" r:id="rId13" imgW="253890" imgH="228501" progId="">
                    <p:embed/>
                    <p:pic>
                      <p:nvPicPr>
                        <p:cNvPr id="0" name="Picture 2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4863" y="4926013"/>
                          <a:ext cx="280987" cy="252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73" name="Object 20"/>
            <p:cNvGraphicFramePr>
              <a:graphicFrameLocks noChangeAspect="1"/>
            </p:cNvGraphicFramePr>
            <p:nvPr/>
          </p:nvGraphicFramePr>
          <p:xfrm>
            <a:off x="7210425" y="2889250"/>
            <a:ext cx="265113" cy="231775"/>
          </p:xfrm>
          <a:graphic>
            <a:graphicData uri="http://schemas.openxmlformats.org/presentationml/2006/ole">
              <mc:AlternateContent xmlns:mc="http://schemas.openxmlformats.org/markup-compatibility/2006">
                <mc:Choice xmlns:v="urn:schemas-microsoft-com:vml" Requires="v">
                  <p:oleObj spid="_x0000_s8493" name="Equation" r:id="rId14" imgW="253890" imgH="228501" progId="">
                    <p:embed/>
                  </p:oleObj>
                </mc:Choice>
                <mc:Fallback>
                  <p:oleObj name="Equation" r:id="rId14" imgW="253890" imgH="228501" progId="">
                    <p:embed/>
                    <p:pic>
                      <p:nvPicPr>
                        <p:cNvPr id="0" name="Picture 2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0425" y="2889250"/>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74" name="Object 21"/>
            <p:cNvGraphicFramePr>
              <a:graphicFrameLocks noChangeAspect="1"/>
            </p:cNvGraphicFramePr>
            <p:nvPr/>
          </p:nvGraphicFramePr>
          <p:xfrm>
            <a:off x="7165975" y="4192588"/>
            <a:ext cx="265113" cy="231775"/>
          </p:xfrm>
          <a:graphic>
            <a:graphicData uri="http://schemas.openxmlformats.org/presentationml/2006/ole">
              <mc:AlternateContent xmlns:mc="http://schemas.openxmlformats.org/markup-compatibility/2006">
                <mc:Choice xmlns:v="urn:schemas-microsoft-com:vml" Requires="v">
                  <p:oleObj spid="_x0000_s8494" name="Equation" r:id="rId15" imgW="253890" imgH="228501" progId="">
                    <p:embed/>
                  </p:oleObj>
                </mc:Choice>
                <mc:Fallback>
                  <p:oleObj name="Equation" r:id="rId15" imgW="253890" imgH="228501" progId="">
                    <p:embed/>
                    <p:pic>
                      <p:nvPicPr>
                        <p:cNvPr id="0" name="Picture 2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5975" y="4192588"/>
                          <a:ext cx="265113" cy="231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275" name="Straight Arrow Connector 23"/>
            <p:cNvCxnSpPr>
              <a:cxnSpLocks noChangeShapeType="1"/>
              <a:stCxn id="8250" idx="6"/>
              <a:endCxn id="8260" idx="1"/>
            </p:cNvCxnSpPr>
            <p:nvPr/>
          </p:nvCxnSpPr>
          <p:spPr bwMode="auto">
            <a:xfrm>
              <a:off x="5659438" y="2665413"/>
              <a:ext cx="157162" cy="9525"/>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8276" name="Straight Arrow Connector 25"/>
            <p:cNvCxnSpPr>
              <a:cxnSpLocks noChangeShapeType="1"/>
              <a:stCxn id="8251" idx="6"/>
              <a:endCxn id="8265" idx="1"/>
            </p:cNvCxnSpPr>
            <p:nvPr/>
          </p:nvCxnSpPr>
          <p:spPr bwMode="auto">
            <a:xfrm>
              <a:off x="5667375" y="3990975"/>
              <a:ext cx="112713" cy="3175"/>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8277" name="Text Box 10"/>
            <p:cNvSpPr txBox="1">
              <a:spLocks noChangeArrowheads="1"/>
            </p:cNvSpPr>
            <p:nvPr/>
          </p:nvSpPr>
          <p:spPr bwMode="auto">
            <a:xfrm>
              <a:off x="665163" y="4795838"/>
              <a:ext cx="625475" cy="284162"/>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AP0</a:t>
              </a:r>
              <a:endParaRPr lang="en-GB" altLang="zh-CN" sz="1600">
                <a:latin typeface="Arial" pitchFamily="34" charset="0"/>
              </a:endParaRPr>
            </a:p>
          </p:txBody>
        </p:sp>
        <p:sp>
          <p:nvSpPr>
            <p:cNvPr id="8278" name="Text Box 10"/>
            <p:cNvSpPr txBox="1">
              <a:spLocks noChangeArrowheads="1"/>
            </p:cNvSpPr>
            <p:nvPr/>
          </p:nvSpPr>
          <p:spPr bwMode="auto">
            <a:xfrm>
              <a:off x="673100" y="5608638"/>
              <a:ext cx="625475" cy="284162"/>
            </a:xfrm>
            <a:prstGeom prst="rect">
              <a:avLst/>
            </a:prstGeom>
            <a:solidFill>
              <a:srgbClr val="FFFFFF">
                <a:alpha val="0"/>
              </a:srgbClr>
            </a:solidFill>
            <a:ln>
              <a:noFill/>
            </a:ln>
            <a:extLst>
              <a:ext uri="{91240B29-F687-4F45-9708-019B960494DF}">
                <a14:hiddenLine xmlns:a14="http://schemas.microsoft.com/office/drawing/2010/main" w="9525">
                  <a:solidFill>
                    <a:srgbClr val="FFFFFF"/>
                  </a:solidFill>
                  <a:miter lim="800000"/>
                  <a:headEnd/>
                  <a:tailEnd/>
                </a14:hiddenLine>
              </a:ext>
            </a:extLst>
          </p:spPr>
          <p:txBody>
            <a:bodyPr wrap="none" lIns="74295" tIns="8890" rIns="74295" bIns="8890"/>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GB" altLang="zh-CN" sz="1600">
                  <a:latin typeface="Times New Roman" pitchFamily="18" charset="0"/>
                  <a:cs typeface="Times New Roman" pitchFamily="18" charset="0"/>
                </a:rPr>
                <a:t>AP1</a:t>
              </a:r>
              <a:endParaRPr lang="en-GB" altLang="zh-CN" sz="1600">
                <a:latin typeface="Arial" pitchFamily="34" charset="0"/>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p:cNvSpPr>
            <a:spLocks noGrp="1"/>
          </p:cNvSpPr>
          <p:nvPr>
            <p:ph type="title"/>
          </p:nvPr>
        </p:nvSpPr>
        <p:spPr>
          <a:xfrm>
            <a:off x="393700" y="239713"/>
            <a:ext cx="7923213" cy="1085850"/>
          </a:xfrm>
        </p:spPr>
        <p:txBody>
          <a:bodyPr/>
          <a:lstStyle/>
          <a:p>
            <a:r>
              <a:rPr lang="en-US" altLang="sv-SE" dirty="0" smtClean="0"/>
              <a:t>General proposal 6 with attenuation without interference</a:t>
            </a:r>
          </a:p>
        </p:txBody>
      </p:sp>
      <p:pic>
        <p:nvPicPr>
          <p:cNvPr id="28016" name="Picture 368" descr="C:\Users\w00124886\AppData\Roaming\eSpace_Desktop\UserData\w00362980\imagefiles\E408589A-1DD2-4F51-8828-2A8FDA8B4ECD.png"/>
          <p:cNvPicPr>
            <a:picLocks noChangeAspect="1" noChangeArrowheads="1"/>
          </p:cNvPicPr>
          <p:nvPr/>
        </p:nvPicPr>
        <p:blipFill>
          <a:blip r:embed="rId3" cstate="print"/>
          <a:srcRect/>
          <a:stretch>
            <a:fillRect/>
          </a:stretch>
        </p:blipFill>
        <p:spPr bwMode="auto">
          <a:xfrm>
            <a:off x="683568" y="1484784"/>
            <a:ext cx="7848872" cy="3855213"/>
          </a:xfrm>
          <a:prstGeom prst="rect">
            <a:avLst/>
          </a:prstGeom>
          <a:noFill/>
        </p:spPr>
      </p:pic>
      <p:sp>
        <p:nvSpPr>
          <p:cNvPr id="438" name="Content Placeholder 2"/>
          <p:cNvSpPr>
            <a:spLocks noGrp="1"/>
          </p:cNvSpPr>
          <p:nvPr>
            <p:ph idx="1"/>
          </p:nvPr>
        </p:nvSpPr>
        <p:spPr>
          <a:xfrm>
            <a:off x="323528" y="5157192"/>
            <a:ext cx="8351839" cy="1538576"/>
          </a:xfrm>
        </p:spPr>
        <p:txBody>
          <a:bodyPr/>
          <a:lstStyle/>
          <a:p>
            <a:r>
              <a:rPr lang="en-US" sz="2400" dirty="0" smtClean="0"/>
              <a:t>Notes:</a:t>
            </a:r>
          </a:p>
          <a:p>
            <a:pPr lvl="1"/>
            <a:r>
              <a:rPr lang="en-US" sz="2000" dirty="0" smtClean="0"/>
              <a:t>FFS on the value of X, and X dB could be 0dB</a:t>
            </a:r>
          </a:p>
          <a:p>
            <a:pPr lvl="1"/>
            <a:r>
              <a:rPr lang="en-US" sz="2000" dirty="0" smtClean="0"/>
              <a:t>FFS on the Y dB tightening requirements on top of legacy 2RX requirement for demodulation cases, and Y dB could be 0dB.</a:t>
            </a:r>
          </a:p>
          <a:p>
            <a:pPr lvl="1"/>
            <a:endParaRPr 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aphicFrame>
        <p:nvGraphicFramePr>
          <p:cNvPr id="9219" name="Object 14"/>
          <p:cNvGraphicFramePr>
            <a:graphicFrameLocks noChangeAspect="1"/>
          </p:cNvGraphicFramePr>
          <p:nvPr>
            <p:extLst>
              <p:ext uri="{D42A27DB-BD31-4B8C-83A1-F6EECF244321}">
                <p14:modId xmlns:p14="http://schemas.microsoft.com/office/powerpoint/2010/main" val="1298423697"/>
              </p:ext>
            </p:extLst>
          </p:nvPr>
        </p:nvGraphicFramePr>
        <p:xfrm>
          <a:off x="971550" y="1622574"/>
          <a:ext cx="5184775" cy="2505075"/>
        </p:xfrm>
        <a:graphic>
          <a:graphicData uri="http://schemas.openxmlformats.org/presentationml/2006/ole">
            <mc:AlternateContent xmlns:mc="http://schemas.openxmlformats.org/markup-compatibility/2006">
              <mc:Choice xmlns:v="urn:schemas-microsoft-com:vml" Requires="v">
                <p:oleObj spid="_x0000_s9324" name="Equation" r:id="rId3" imgW="4483100" imgH="2184400" progId="">
                  <p:embed/>
                </p:oleObj>
              </mc:Choice>
              <mc:Fallback>
                <p:oleObj name="Equation" r:id="rId3" imgW="4483100" imgH="2184400" progId="">
                  <p:embed/>
                  <p:pic>
                    <p:nvPicPr>
                      <p:cNvPr id="0" name="Picture 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622574"/>
                        <a:ext cx="5184775" cy="2505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0" name="Object 15"/>
          <p:cNvGraphicFramePr>
            <a:graphicFrameLocks noChangeAspect="1"/>
          </p:cNvGraphicFramePr>
          <p:nvPr>
            <p:extLst>
              <p:ext uri="{D42A27DB-BD31-4B8C-83A1-F6EECF244321}">
                <p14:modId xmlns:p14="http://schemas.microsoft.com/office/powerpoint/2010/main" val="394315759"/>
              </p:ext>
            </p:extLst>
          </p:nvPr>
        </p:nvGraphicFramePr>
        <p:xfrm>
          <a:off x="1042988" y="897086"/>
          <a:ext cx="1489075" cy="565150"/>
        </p:xfrm>
        <a:graphic>
          <a:graphicData uri="http://schemas.openxmlformats.org/presentationml/2006/ole">
            <mc:AlternateContent xmlns:mc="http://schemas.openxmlformats.org/markup-compatibility/2006">
              <mc:Choice xmlns:v="urn:schemas-microsoft-com:vml" Requires="v">
                <p:oleObj spid="_x0000_s9325" name="Equation" r:id="rId5" imgW="1256755" imgH="482391" progId="">
                  <p:embed/>
                </p:oleObj>
              </mc:Choice>
              <mc:Fallback>
                <p:oleObj name="Equation" r:id="rId5" imgW="1256755" imgH="482391" progId="">
                  <p:embed/>
                  <p:pic>
                    <p:nvPicPr>
                      <p:cNvPr id="0" name="Picture 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897086"/>
                        <a:ext cx="1489075" cy="565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1" name="Object 16"/>
          <p:cNvGraphicFramePr>
            <a:graphicFrameLocks noChangeAspect="1"/>
          </p:cNvGraphicFramePr>
          <p:nvPr>
            <p:extLst>
              <p:ext uri="{D42A27DB-BD31-4B8C-83A1-F6EECF244321}">
                <p14:modId xmlns:p14="http://schemas.microsoft.com/office/powerpoint/2010/main" val="3704426302"/>
              </p:ext>
            </p:extLst>
          </p:nvPr>
        </p:nvGraphicFramePr>
        <p:xfrm>
          <a:off x="900113" y="4364186"/>
          <a:ext cx="6118225" cy="555625"/>
        </p:xfrm>
        <a:graphic>
          <a:graphicData uri="http://schemas.openxmlformats.org/presentationml/2006/ole">
            <mc:AlternateContent xmlns:mc="http://schemas.openxmlformats.org/markup-compatibility/2006">
              <mc:Choice xmlns:v="urn:schemas-microsoft-com:vml" Requires="v">
                <p:oleObj spid="_x0000_s9326" name="Equation" r:id="rId7" imgW="5257800" imgH="482600" progId="">
                  <p:embed/>
                </p:oleObj>
              </mc:Choice>
              <mc:Fallback>
                <p:oleObj name="Equation" r:id="rId7" imgW="5257800" imgH="482600" progId="">
                  <p:embed/>
                  <p:pic>
                    <p:nvPicPr>
                      <p:cNvPr id="0" name="Picture 9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113" y="4364186"/>
                        <a:ext cx="6118225" cy="55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22" name="Object 17"/>
          <p:cNvGraphicFramePr>
            <a:graphicFrameLocks noChangeAspect="1"/>
          </p:cNvGraphicFramePr>
          <p:nvPr>
            <p:extLst>
              <p:ext uri="{D42A27DB-BD31-4B8C-83A1-F6EECF244321}">
                <p14:modId xmlns:p14="http://schemas.microsoft.com/office/powerpoint/2010/main" val="3954222430"/>
              </p:ext>
            </p:extLst>
          </p:nvPr>
        </p:nvGraphicFramePr>
        <p:xfrm>
          <a:off x="979488" y="5207149"/>
          <a:ext cx="5321300" cy="1246187"/>
        </p:xfrm>
        <a:graphic>
          <a:graphicData uri="http://schemas.openxmlformats.org/presentationml/2006/ole">
            <mc:AlternateContent xmlns:mc="http://schemas.openxmlformats.org/markup-compatibility/2006">
              <mc:Choice xmlns:v="urn:schemas-microsoft-com:vml" Requires="v">
                <p:oleObj spid="_x0000_s9327" name="Equation" r:id="rId9" imgW="4089240" imgH="965160" progId="">
                  <p:embed/>
                </p:oleObj>
              </mc:Choice>
              <mc:Fallback>
                <p:oleObj name="Equation" r:id="rId9" imgW="4089240" imgH="965160" progId="">
                  <p:embed/>
                  <p:pic>
                    <p:nvPicPr>
                      <p:cNvPr id="0" name="Picture 9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9488" y="5207149"/>
                        <a:ext cx="5321300" cy="1246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2"/>
          <p:cNvSpPr>
            <a:spLocks noGrp="1"/>
          </p:cNvSpPr>
          <p:nvPr>
            <p:ph type="title"/>
          </p:nvPr>
        </p:nvSpPr>
        <p:spPr>
          <a:xfrm>
            <a:off x="393700" y="239713"/>
            <a:ext cx="8423275" cy="1085850"/>
          </a:xfrm>
        </p:spPr>
        <p:txBody>
          <a:bodyPr>
            <a:normAutofit fontScale="90000"/>
          </a:bodyPr>
          <a:lstStyle/>
          <a:p>
            <a:pPr>
              <a:defRPr/>
            </a:pPr>
            <a:r>
              <a:rPr lang="en-US" dirty="0" smtClean="0">
                <a:ea typeface="SimSun" pitchFamily="2" charset="-122"/>
              </a:rPr>
              <a:t>Theoretical analysis with AWGN &amp; ideal channel estimation</a:t>
            </a:r>
            <a:endParaRPr lang="en-US" dirty="0">
              <a:ea typeface="SimSun"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5433</TotalTime>
  <Words>811</Words>
  <Application>Microsoft Office PowerPoint</Application>
  <PresentationFormat>On-screen Show (4:3)</PresentationFormat>
  <Paragraphs>173</Paragraphs>
  <Slides>11</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Office 主题</vt:lpstr>
      <vt:lpstr>Equation</vt:lpstr>
      <vt:lpstr>WF on antenna connection for legacy 2Rx tests on 4Rx bands</vt:lpstr>
      <vt:lpstr>Existing Options for antenna connections</vt:lpstr>
      <vt:lpstr>Background</vt:lpstr>
      <vt:lpstr>Option 4 proposed in R4-163392</vt:lpstr>
      <vt:lpstr>Extended Option 4 with interfering cells</vt:lpstr>
      <vt:lpstr>General proposal 5 with attenuation without interference</vt:lpstr>
      <vt:lpstr>General proposal 5 with attenuation with interfering cells</vt:lpstr>
      <vt:lpstr>General proposal 6 with attenuation without interference</vt:lpstr>
      <vt:lpstr>Theoretical analysis with AWGN &amp; ideal channel estimation</vt:lpstr>
      <vt:lpstr>Theoretical analysis with interference</vt:lpstr>
      <vt:lpstr>Summary and proposals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test for DL CA with 2 or 3DL CCs with minimum channel spacing in Rel-12</dc:title>
  <dc:creator>Maomao Chen</dc:creator>
  <cp:keywords>CTPClassification=CTP_PUBLIC:VisualMarkings=</cp:keywords>
  <cp:lastModifiedBy>Maomao Chen</cp:lastModifiedBy>
  <cp:revision>134</cp:revision>
  <dcterms:created xsi:type="dcterms:W3CDTF">2014-03-20T14:32:54Z</dcterms:created>
  <dcterms:modified xsi:type="dcterms:W3CDTF">2016-05-27T02:44:39Z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134180d4-3dc4-4ff9-a788-24eeb4738205</vt:lpwstr>
  </property>
  <property fmtid="{D5CDD505-2E9C-101B-9397-08002B2CF9AE}" pid="4" name="CTP_TimeStamp">
    <vt:lpwstr>2016-05-26 08:28:47Z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CTP_PUBLIC</vt:lpwstr>
  </property>
  <property fmtid="{D5CDD505-2E9C-101B-9397-08002B2CF9AE}" pid="9" name="_2015_ms_pID_725343">
    <vt:lpwstr>(3)Y29oEexQqnjaxySv6j2pTIBfra05cFRtB6MvQG/IFbg9GYCn8BMilZd9EiFg5dhopNRm9OB2
BSA7L7qSybEb2KsFNWqdNl8zEyjhwcIkwlWzdXuYPl7MmgUKzI1P+eMnrgGvBhJa9A/0DaW1
ECcnUcn8cP4AZJe8FNgrUUIP9dxB0J35mi5497HFiAlLphD7TKVafjrS0ktVQcdDOPQwym3z
X0oo+dv/OcZPIrjFGQ</vt:lpwstr>
  </property>
  <property fmtid="{D5CDD505-2E9C-101B-9397-08002B2CF9AE}" pid="10" name="_2015_ms_pID_7253431">
    <vt:lpwstr>Os/m2drUB8HoZu+/WDKEudOm9b37Kd0QmZnMyVKo179ncXoi/HNi5z
QpRPS0WU36ag6TWSmrzzxVugz0Lt6SrDKYvPOY6PT0XSaSBvKHX3mc6y6TYPfJR0DpIqGlcB
XM3FlcDuKCjOXB3c0N2tGCghzjfWCNQQ3JC+dQclbxfHWVmgooK6GYeBrgSrhjcfpTWq7+Bm
hB0CDqJk/kblkvu8fc/ZDRqNy9EtpMav8ryr</vt:lpwstr>
  </property>
  <property fmtid="{D5CDD505-2E9C-101B-9397-08002B2CF9AE}" pid="11" name="_2015_ms_pID_7253432">
    <vt:lpwstr>QORXq817n72n23WTmnlk36E=</vt:lpwstr>
  </property>
</Properties>
</file>