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63" autoAdjust="0"/>
    <p:restoredTop sz="94622" autoAdjust="0"/>
  </p:normalViewPr>
  <p:slideViewPr>
    <p:cSldViewPr snapToGrid="0">
      <p:cViewPr varScale="1">
        <p:scale>
          <a:sx n="84" d="100"/>
          <a:sy n="84" d="100"/>
        </p:scale>
        <p:origin x="-732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36439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2530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16106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28183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6533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7810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0418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784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9943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7660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6248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A4731-9EB5-40B4-82E7-5C5942FC3692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5425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384299"/>
            <a:ext cx="10642600" cy="1846263"/>
          </a:xfrm>
        </p:spPr>
        <p:txBody>
          <a:bodyPr>
            <a:normAutofit/>
          </a:bodyPr>
          <a:lstStyle/>
          <a:p>
            <a:r>
              <a:rPr lang="en-US" dirty="0" smtClean="0"/>
              <a:t>Way forward on MSD for Band 8 and Band 41 2UL CA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7286"/>
            <a:ext cx="9144000" cy="710514"/>
          </a:xfrm>
        </p:spPr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rgbClr val="898989"/>
                </a:solidFill>
              </a:rPr>
              <a:t>CMCC,</a:t>
            </a:r>
            <a:r>
              <a:rPr lang="en-GB" altLang="zh-CN" sz="3200" dirty="0" smtClean="0"/>
              <a:t> </a:t>
            </a:r>
            <a:r>
              <a:rPr lang="en-GB" altLang="zh-CN" sz="3200" dirty="0" err="1" smtClean="0">
                <a:solidFill>
                  <a:srgbClr val="898989"/>
                </a:solidFill>
              </a:rPr>
              <a:t>Huawei</a:t>
            </a:r>
            <a:r>
              <a:rPr lang="en-GB" altLang="zh-CN" sz="3200" dirty="0" smtClean="0">
                <a:solidFill>
                  <a:srgbClr val="898989"/>
                </a:solidFill>
              </a:rPr>
              <a:t>, </a:t>
            </a:r>
            <a:r>
              <a:rPr lang="en-GB" altLang="zh-CN" sz="3200" dirty="0" err="1" smtClean="0">
                <a:solidFill>
                  <a:srgbClr val="898989"/>
                </a:solidFill>
              </a:rPr>
              <a:t>HiSilicon</a:t>
            </a:r>
            <a:r>
              <a:rPr lang="en-GB" altLang="zh-CN" sz="3200" dirty="0" smtClean="0">
                <a:solidFill>
                  <a:srgbClr val="898989"/>
                </a:solidFill>
              </a:rPr>
              <a:t>,</a:t>
            </a:r>
            <a:r>
              <a:rPr lang="en-US" altLang="zh-CN" sz="3200" dirty="0" smtClean="0">
                <a:solidFill>
                  <a:srgbClr val="898989"/>
                </a:solidFill>
              </a:rPr>
              <a:t> </a:t>
            </a:r>
            <a:r>
              <a:rPr lang="en-US" altLang="zh-CN" sz="3200" dirty="0" err="1" smtClean="0">
                <a:solidFill>
                  <a:srgbClr val="898989"/>
                </a:solidFill>
              </a:rPr>
              <a:t>MediaTek</a:t>
            </a:r>
            <a:r>
              <a:rPr lang="en-US" altLang="zh-CN" sz="3200" dirty="0" smtClean="0">
                <a:solidFill>
                  <a:srgbClr val="898989"/>
                </a:solidFill>
              </a:rPr>
              <a:t> </a:t>
            </a:r>
            <a:endParaRPr lang="zh-CN" altLang="en-US" sz="3200" dirty="0" smtClean="0">
              <a:solidFill>
                <a:srgbClr val="89898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4201" y="272142"/>
            <a:ext cx="11395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3GPP TSG-RAN WG4 Meeting #79                                                                                                                                       </a:t>
            </a:r>
            <a:r>
              <a:rPr lang="en-GB" b="1" dirty="0" smtClean="0"/>
              <a:t>R4-164696</a:t>
            </a:r>
            <a:r>
              <a:rPr lang="de-DE" b="1" dirty="0" smtClean="0"/>
              <a:t/>
            </a:r>
            <a:br>
              <a:rPr lang="de-DE" b="1" dirty="0" smtClean="0"/>
            </a:br>
            <a:r>
              <a:rPr lang="de-DE" b="1" dirty="0" smtClean="0"/>
              <a:t>Nanjing, China, 23 – 27 May,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17916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4090" y="-45158"/>
            <a:ext cx="5023555" cy="772404"/>
          </a:xfrm>
        </p:spPr>
        <p:txBody>
          <a:bodyPr/>
          <a:lstStyle/>
          <a:p>
            <a:r>
              <a:rPr lang="en-US" dirty="0" smtClean="0"/>
              <a:t>Background(1/2)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843" y="640287"/>
            <a:ext cx="11255023" cy="1594908"/>
          </a:xfrm>
        </p:spPr>
        <p:txBody>
          <a:bodyPr>
            <a:noAutofit/>
          </a:bodyPr>
          <a:lstStyle/>
          <a:p>
            <a:pPr algn="just"/>
            <a:r>
              <a:rPr lang="en-GB" altLang="zh-CN" dirty="0" smtClean="0"/>
              <a:t>CA_B8+B41 2UL CA has two </a:t>
            </a:r>
            <a:r>
              <a:rPr lang="en-GB" altLang="zh-CN" dirty="0" err="1" smtClean="0"/>
              <a:t>intermodulation</a:t>
            </a:r>
            <a:r>
              <a:rPr lang="en-GB" altLang="zh-CN" dirty="0" smtClean="0"/>
              <a:t> products IMD3 and IMD5 falling on B8. IMD3 will not fall into the operating band according to operators’ spectrum holding. Therefore, it is not necessary to </a:t>
            </a:r>
            <a:r>
              <a:rPr lang="en-US" altLang="zh-CN" dirty="0" smtClean="0"/>
              <a:t>analyze IMD3 </a:t>
            </a:r>
            <a:r>
              <a:rPr lang="en-GB" altLang="zh-CN" dirty="0" smtClean="0"/>
              <a:t>for this CA</a:t>
            </a:r>
          </a:p>
          <a:p>
            <a:pPr>
              <a:buNone/>
            </a:pPr>
            <a:endParaRPr lang="en-GB" altLang="zh-CN" dirty="0" smtClean="0"/>
          </a:p>
          <a:p>
            <a:pPr>
              <a:buNone/>
            </a:pPr>
            <a:endParaRPr lang="en-GB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512719" y="2269059"/>
          <a:ext cx="6649354" cy="1715912"/>
        </p:xfrm>
        <a:graphic>
          <a:graphicData uri="http://schemas.openxmlformats.org/drawingml/2006/table">
            <a:tbl>
              <a:tblPr/>
              <a:tblGrid>
                <a:gridCol w="2378180"/>
                <a:gridCol w="1061686"/>
                <a:gridCol w="1145353"/>
                <a:gridCol w="984168"/>
                <a:gridCol w="1079967"/>
              </a:tblGrid>
              <a:tr h="2859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latin typeface="Arial"/>
                          <a:ea typeface="宋体"/>
                          <a:cs typeface="Times New Roman"/>
                        </a:rPr>
                        <a:t>UE UL carriers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265" marR="352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Arial"/>
                          <a:ea typeface="宋体"/>
                          <a:cs typeface="Times New Roman"/>
                        </a:rPr>
                        <a:t>fx_low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323" marR="173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 dirty="0" err="1">
                          <a:latin typeface="Arial"/>
                          <a:ea typeface="宋体"/>
                          <a:cs typeface="Times New Roman"/>
                        </a:rPr>
                        <a:t>fx_high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323" marR="173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Arial"/>
                          <a:ea typeface="宋体"/>
                          <a:cs typeface="Times New Roman"/>
                        </a:rPr>
                        <a:t>fy_low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323" marR="173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 dirty="0" err="1">
                          <a:latin typeface="Arial"/>
                          <a:ea typeface="宋体"/>
                          <a:cs typeface="Times New Roman"/>
                        </a:rPr>
                        <a:t>fy_high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323" marR="173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latin typeface="Arial"/>
                          <a:ea typeface="宋体"/>
                          <a:cs typeface="Times New Roman"/>
                        </a:rPr>
                        <a:t>UL frequency (MHz)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265" marR="352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880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915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2496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2690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900" kern="100" baseline="30000" dirty="0">
                          <a:latin typeface="Arial"/>
                          <a:ea typeface="宋体"/>
                          <a:cs typeface="Times New Roman"/>
                        </a:rPr>
                        <a:t>nd</a:t>
                      </a:r>
                      <a:r>
                        <a:rPr lang="en-US" sz="900" kern="100" dirty="0">
                          <a:latin typeface="Arial"/>
                          <a:ea typeface="宋体"/>
                          <a:cs typeface="Times New Roman"/>
                        </a:rPr>
                        <a:t> harmonics frequency limits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265" marR="352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2*fx_low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323" marR="173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2*fx_high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323" marR="173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2*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 fy_low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323" marR="173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2*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 fy_high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323" marR="173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900" kern="100" baseline="30000" dirty="0">
                          <a:latin typeface="Arial"/>
                          <a:ea typeface="宋体"/>
                          <a:cs typeface="Times New Roman"/>
                        </a:rPr>
                        <a:t>nd</a:t>
                      </a:r>
                      <a:r>
                        <a:rPr lang="en-US" sz="900" kern="100" dirty="0">
                          <a:latin typeface="Arial"/>
                          <a:ea typeface="宋体"/>
                          <a:cs typeface="Times New Roman"/>
                        </a:rPr>
                        <a:t> harmonics frequency limits (MHz) 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265" marR="352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1760 – 1830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323" marR="173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4992 – 5380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323" marR="173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66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宋体"/>
                          <a:cs typeface="Times New Roman"/>
                        </a:rPr>
                        <a:t>Two-tone</a:t>
                      </a:r>
                      <a:r>
                        <a:rPr lang="en-US" sz="900" kern="100" dirty="0">
                          <a:latin typeface="Arial"/>
                          <a:ea typeface="宋体"/>
                          <a:cs typeface="Times New Roman"/>
                        </a:rPr>
                        <a:t> 3</a:t>
                      </a:r>
                      <a:r>
                        <a:rPr lang="en-US" sz="900" kern="100" baseline="30000" dirty="0">
                          <a:latin typeface="Arial"/>
                          <a:ea typeface="宋体"/>
                          <a:cs typeface="Times New Roman"/>
                        </a:rPr>
                        <a:t>rd</a:t>
                      </a:r>
                      <a:r>
                        <a:rPr lang="en-US" sz="900" kern="100" dirty="0">
                          <a:latin typeface="Arial"/>
                          <a:ea typeface="宋体"/>
                          <a:cs typeface="Times New Roman"/>
                        </a:rPr>
                        <a:t> order IMD products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265" marR="352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|2*fx_low – fy_high|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|2*fx_high – fy_low|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|2*fy_low – fx_high|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|2*fy_high – fx_low|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latin typeface="Arial"/>
                          <a:ea typeface="宋体"/>
                          <a:cs typeface="Times New Roman"/>
                        </a:rPr>
                        <a:t>IMD frequency limits (MHz)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265" marR="352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228600" indent="514350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666–930 </a:t>
                      </a:r>
                      <a:endParaRPr lang="zh-CN" sz="1000" b="1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323" marR="173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4077–4500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323" marR="173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703571" y="2246482"/>
          <a:ext cx="2145056" cy="1727204"/>
        </p:xfrm>
        <a:graphic>
          <a:graphicData uri="http://schemas.openxmlformats.org/drawingml/2006/table">
            <a:tbl>
              <a:tblPr/>
              <a:tblGrid>
                <a:gridCol w="1072528"/>
                <a:gridCol w="1072528"/>
              </a:tblGrid>
              <a:tr h="3393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IMD5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143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100" dirty="0" smtClean="0">
                          <a:latin typeface="Arial"/>
                          <a:ea typeface="+mn-ea"/>
                          <a:cs typeface="Times New Roman"/>
                        </a:rPr>
                        <a:t>IMD 5(MHz)</a:t>
                      </a:r>
                      <a:endParaRPr lang="zh-CN" altLang="zh-CN" sz="1050" b="1" kern="100" dirty="0" smtClean="0">
                        <a:latin typeface="Times New Roman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9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 |2*</a:t>
                      </a:r>
                      <a:r>
                        <a:rPr lang="en-GB" sz="900" kern="100" dirty="0" err="1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fx</a:t>
                      </a:r>
                      <a:r>
                        <a:rPr lang="en-GB" sz="9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 - 3*</a:t>
                      </a:r>
                      <a:r>
                        <a:rPr lang="en-GB" sz="900" kern="100" dirty="0" err="1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fy</a:t>
                      </a:r>
                      <a:r>
                        <a:rPr lang="en-GB" sz="9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|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14300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5658 – 6310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9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 |2*</a:t>
                      </a:r>
                      <a:r>
                        <a:rPr lang="en-GB" sz="900" kern="100" dirty="0" err="1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fx</a:t>
                      </a:r>
                      <a:r>
                        <a:rPr lang="en-GB" sz="9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 + 3*</a:t>
                      </a:r>
                      <a:r>
                        <a:rPr lang="en-GB" sz="900" kern="100" dirty="0" err="1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fy</a:t>
                      </a:r>
                      <a:r>
                        <a:rPr lang="en-GB" sz="9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|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9318 – 9830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9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 |2*fy - 3*fx|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 2247– 2740</a:t>
                      </a:r>
                      <a:endParaRPr lang="zh-CN" sz="1000" b="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69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 |fy – 4*fx|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 dirty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830 –1164</a:t>
                      </a:r>
                      <a:endParaRPr lang="zh-CN" sz="1000" b="1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8" name="Content Placeholder 2"/>
          <p:cNvSpPr txBox="1">
            <a:spLocks/>
          </p:cNvSpPr>
          <p:nvPr/>
        </p:nvSpPr>
        <p:spPr>
          <a:xfrm>
            <a:off x="541867" y="4077756"/>
            <a:ext cx="11051822" cy="25036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 algn="ju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altLang="zh-CN" sz="2800" dirty="0" smtClean="0"/>
              <a:t>Transmission bandwidth for B8 in this CA combination can be lower than 5 MHz</a:t>
            </a:r>
            <a:r>
              <a:rPr lang="en-US" altLang="zh-CN" sz="2800" dirty="0" smtClean="0"/>
              <a:t>, According to the Way forward on 2UL inter-band CA MSD test configurations (R4-144031),</a:t>
            </a:r>
            <a:r>
              <a:rPr lang="en-GB" altLang="zh-CN" sz="2800" dirty="0" smtClean="0"/>
              <a:t> Choose 5-MHz bandwidth with full RB for all carriers (if supported in a CA combination) to essentially comply with the Rel-8 UL configurations for REFSENS tests and approach the worst-case self-desensitization condition</a:t>
            </a:r>
          </a:p>
          <a:p>
            <a:pPr marL="228600" lvl="0" indent="-228600" algn="just">
              <a:lnSpc>
                <a:spcPct val="90000"/>
              </a:lnSpc>
              <a:spcBef>
                <a:spcPts val="1000"/>
              </a:spcBef>
            </a:pPr>
            <a:endParaRPr kumimoji="0" lang="en-GB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3291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5613" y="0"/>
            <a:ext cx="5088467" cy="1325563"/>
          </a:xfrm>
        </p:spPr>
        <p:txBody>
          <a:bodyPr/>
          <a:lstStyle/>
          <a:p>
            <a:r>
              <a:rPr lang="en-US" dirty="0" smtClean="0"/>
              <a:t>Background(2/2) 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855132" y="1447446"/>
            <a:ext cx="10515600" cy="42985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indent="-228600" algn="ju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 dirty="0" smtClean="0"/>
              <a:t>IMD study and </a:t>
            </a:r>
            <a:r>
              <a:rPr lang="sv-SE" altLang="zh-CN" sz="2800" dirty="0" smtClean="0"/>
              <a:t>MSD </a:t>
            </a:r>
            <a:r>
              <a:rPr lang="en-GB" altLang="zh-CN" sz="2800" dirty="0" smtClean="0"/>
              <a:t>analysis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for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CA_B8+B41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2UL CA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were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discussed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in [1-5]</a:t>
            </a:r>
            <a:r>
              <a:rPr lang="en-GB" altLang="zh-CN" sz="2800" b="1" dirty="0" smtClean="0"/>
              <a:t> 	</a:t>
            </a:r>
          </a:p>
          <a:p>
            <a:pPr marL="228600" indent="-228600" algn="just">
              <a:lnSpc>
                <a:spcPct val="90000"/>
              </a:lnSpc>
              <a:spcBef>
                <a:spcPts val="1000"/>
              </a:spcBef>
            </a:pPr>
            <a:r>
              <a:rPr lang="en-GB" altLang="zh-CN" sz="2800" dirty="0" smtClean="0"/>
              <a:t>[1]R4-160553, TP for TR 36.714-02-02 on operating bands, channel bandwidths per operating band and co-existence analysis for dual uplink of CA_8A-41A, CMCC</a:t>
            </a:r>
          </a:p>
          <a:p>
            <a:pPr marL="228600" indent="-228600" algn="just">
              <a:lnSpc>
                <a:spcPct val="90000"/>
              </a:lnSpc>
              <a:spcBef>
                <a:spcPts val="1000"/>
              </a:spcBef>
            </a:pPr>
            <a:r>
              <a:rPr lang="en-GB" altLang="zh-CN" sz="2800" dirty="0" smtClean="0"/>
              <a:t>[2] R4-162202, MSD for 8+41 2UL CA, </a:t>
            </a:r>
            <a:r>
              <a:rPr lang="en-GB" altLang="zh-CN" sz="2800" dirty="0" err="1" smtClean="0"/>
              <a:t>Huawei</a:t>
            </a:r>
            <a:r>
              <a:rPr lang="en-GB" altLang="zh-CN" sz="2800" dirty="0" smtClean="0"/>
              <a:t>, </a:t>
            </a:r>
            <a:r>
              <a:rPr lang="en-GB" altLang="zh-CN" sz="2800" dirty="0" err="1" smtClean="0"/>
              <a:t>HiSilicon</a:t>
            </a:r>
            <a:endParaRPr lang="en-GB" altLang="zh-CN" sz="2800" dirty="0" smtClean="0"/>
          </a:p>
          <a:p>
            <a:pPr marL="228600" indent="-228600" algn="just">
              <a:lnSpc>
                <a:spcPct val="90000"/>
              </a:lnSpc>
              <a:spcBef>
                <a:spcPts val="1000"/>
              </a:spcBef>
            </a:pPr>
            <a:r>
              <a:rPr lang="en-GB" altLang="zh-CN" sz="2800" dirty="0" smtClean="0"/>
              <a:t>[3]</a:t>
            </a:r>
            <a:r>
              <a:rPr lang="en-US" altLang="zh-CN" sz="2800" b="1" dirty="0" smtClean="0"/>
              <a:t> </a:t>
            </a:r>
            <a:r>
              <a:rPr lang="en-US" altLang="zh-CN" sz="2800" dirty="0" smtClean="0"/>
              <a:t>R4-161884, </a:t>
            </a:r>
            <a:r>
              <a:rPr lang="en-GB" altLang="zh-CN" sz="2800" dirty="0" smtClean="0"/>
              <a:t>MSD analysis for 2UL CA_8A_41A, </a:t>
            </a:r>
            <a:r>
              <a:rPr lang="en-US" altLang="zh-CN" sz="2800" dirty="0" err="1" smtClean="0"/>
              <a:t>MediaTek</a:t>
            </a:r>
            <a:endParaRPr lang="en-US" altLang="zh-CN" sz="2800" dirty="0" smtClean="0"/>
          </a:p>
          <a:p>
            <a:pPr marL="228600" indent="-228600" algn="just">
              <a:lnSpc>
                <a:spcPct val="90000"/>
              </a:lnSpc>
              <a:spcBef>
                <a:spcPts val="1000"/>
              </a:spcBef>
            </a:pPr>
            <a:r>
              <a:rPr lang="en-US" altLang="zh-CN" sz="2800" dirty="0" smtClean="0"/>
              <a:t>[4] </a:t>
            </a:r>
            <a:r>
              <a:rPr lang="en-GB" altLang="zh-CN" sz="2800" dirty="0" smtClean="0"/>
              <a:t>R4-163621, MSD for 8+41 2UL CA, </a:t>
            </a:r>
            <a:r>
              <a:rPr lang="en-GB" altLang="zh-CN" sz="2800" dirty="0" err="1" smtClean="0"/>
              <a:t>Huawei</a:t>
            </a:r>
            <a:r>
              <a:rPr lang="en-GB" altLang="zh-CN" sz="2800" dirty="0" smtClean="0"/>
              <a:t>, </a:t>
            </a:r>
            <a:r>
              <a:rPr lang="en-GB" altLang="zh-CN" sz="2800" dirty="0" err="1" smtClean="0"/>
              <a:t>HiSilicon</a:t>
            </a:r>
            <a:endParaRPr lang="en-GB" altLang="zh-CN" sz="2800" dirty="0" smtClean="0"/>
          </a:p>
          <a:p>
            <a:pPr marL="228600" indent="-228600" algn="just">
              <a:lnSpc>
                <a:spcPct val="90000"/>
              </a:lnSpc>
              <a:spcBef>
                <a:spcPts val="1000"/>
              </a:spcBef>
            </a:pPr>
            <a:r>
              <a:rPr lang="en-GB" altLang="zh-CN" sz="2800" dirty="0" smtClean="0"/>
              <a:t>[5] </a:t>
            </a:r>
            <a:r>
              <a:rPr lang="en-US" altLang="zh-CN" sz="2800" dirty="0" smtClean="0"/>
              <a:t>R4-164295, </a:t>
            </a:r>
            <a:r>
              <a:rPr lang="en-GB" altLang="zh-CN" sz="2800" dirty="0" smtClean="0"/>
              <a:t>MSD analysis for 2UL CA_8A_41A ,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MediaTek</a:t>
            </a:r>
            <a:endParaRPr lang="zh-CN" altLang="zh-CN" sz="2800" dirty="0" smtClean="0"/>
          </a:p>
          <a:p>
            <a:pPr marL="228600" indent="-228600" algn="just">
              <a:lnSpc>
                <a:spcPct val="90000"/>
              </a:lnSpc>
              <a:spcBef>
                <a:spcPts val="1000"/>
              </a:spcBef>
            </a:pPr>
            <a:endParaRPr lang="zh-CN" altLang="zh-CN" sz="2800" dirty="0" smtClean="0"/>
          </a:p>
          <a:p>
            <a:pPr marL="228600" indent="-228600" algn="just">
              <a:lnSpc>
                <a:spcPct val="90000"/>
              </a:lnSpc>
              <a:spcBef>
                <a:spcPts val="1000"/>
              </a:spcBef>
            </a:pPr>
            <a:endParaRPr lang="zh-CN" altLang="zh-CN" sz="2800" dirty="0" smtClean="0"/>
          </a:p>
          <a:p>
            <a:pPr marL="228600" indent="-228600" algn="just">
              <a:lnSpc>
                <a:spcPct val="90000"/>
              </a:lnSpc>
              <a:spcBef>
                <a:spcPts val="1000"/>
              </a:spcBef>
            </a:pPr>
            <a:r>
              <a:rPr lang="en-GB" altLang="zh-CN" sz="2800" dirty="0" smtClean="0"/>
              <a:t> </a:t>
            </a:r>
            <a:endParaRPr lang="zh-CN" altLang="zh-CN" sz="2800" dirty="0" smtClean="0"/>
          </a:p>
          <a:p>
            <a:pPr marL="228600" indent="-228600" algn="just">
              <a:lnSpc>
                <a:spcPct val="90000"/>
              </a:lnSpc>
              <a:spcBef>
                <a:spcPts val="1000"/>
              </a:spcBef>
            </a:pPr>
            <a:endParaRPr lang="zh-CN" altLang="zh-CN" sz="2800" dirty="0" smtClean="0"/>
          </a:p>
          <a:p>
            <a:pPr marL="228600" indent="-228600" algn="just">
              <a:lnSpc>
                <a:spcPct val="90000"/>
              </a:lnSpc>
              <a:spcBef>
                <a:spcPts val="1000"/>
              </a:spcBef>
            </a:pPr>
            <a:endParaRPr lang="en-US" altLang="zh-CN" sz="2800" dirty="0" smtClean="0"/>
          </a:p>
          <a:p>
            <a:pPr marL="228600" indent="-228600" algn="just">
              <a:lnSpc>
                <a:spcPct val="90000"/>
              </a:lnSpc>
              <a:spcBef>
                <a:spcPts val="1000"/>
              </a:spcBef>
            </a:pPr>
            <a:endParaRPr lang="en-US" altLang="zh-CN" sz="2800" dirty="0" smtClean="0"/>
          </a:p>
          <a:p>
            <a:pPr marL="228600" lvl="0" indent="-228600" algn="ju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kumimoji="0" lang="en-GB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329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3888" y="237067"/>
            <a:ext cx="3767668" cy="986896"/>
          </a:xfrm>
        </p:spPr>
        <p:txBody>
          <a:bodyPr>
            <a:noAutofit/>
          </a:bodyPr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4644" y="1351492"/>
            <a:ext cx="10969977" cy="3739798"/>
          </a:xfrm>
        </p:spPr>
        <p:txBody>
          <a:bodyPr>
            <a:noAutofit/>
          </a:bodyPr>
          <a:lstStyle/>
          <a:p>
            <a:pPr algn="just"/>
            <a:r>
              <a:rPr lang="en-US" altLang="zh-CN" dirty="0" smtClean="0"/>
              <a:t>Only IMD5 is defined in the specification, and a note to 36.101 : B8 is also subject to IMD3</a:t>
            </a:r>
          </a:p>
          <a:p>
            <a:pPr algn="just"/>
            <a:endParaRPr lang="en-GB" altLang="zh-CN" dirty="0" smtClean="0"/>
          </a:p>
          <a:p>
            <a:pPr algn="just"/>
            <a:r>
              <a:rPr lang="en-GB" altLang="zh-CN" dirty="0" smtClean="0"/>
              <a:t>The test bandwidth need to follow the </a:t>
            </a:r>
            <a:r>
              <a:rPr lang="en-US" altLang="zh-CN" dirty="0" smtClean="0"/>
              <a:t>way forward on 2UL inter-band CA MSD test configurations(R4-144031)</a:t>
            </a:r>
            <a:r>
              <a:rPr lang="en-GB" altLang="zh-CN" dirty="0" smtClean="0"/>
              <a:t>. 5 MHz carrier bandwidth is chosen for B8 and 10 MHz is chosen for B41</a:t>
            </a: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4113291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</TotalTime>
  <Words>320</Words>
  <Application>Microsoft Office PowerPoint</Application>
  <PresentationFormat>自定义</PresentationFormat>
  <Paragraphs>61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Way forward on MSD for Band 8 and Band 41 2UL CA</vt:lpstr>
      <vt:lpstr>Background(1/2) </vt:lpstr>
      <vt:lpstr>Background(2/2) 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MSD for Band 8 and Band 41 2UL CA</dc:title>
  <dc:creator>Shao zhe</dc:creator>
  <cp:lastModifiedBy>cmri</cp:lastModifiedBy>
  <cp:revision>1</cp:revision>
  <dcterms:created xsi:type="dcterms:W3CDTF">2015-11-18T19:50:45Z</dcterms:created>
  <dcterms:modified xsi:type="dcterms:W3CDTF">2016-05-26T00:56:50Z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