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48" r:id="rId1"/>
  </p:sldMasterIdLst>
  <p:sldIdLst>
    <p:sldId id="256" r:id="rId2"/>
    <p:sldId id="257" r:id="rId3"/>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ferSingleView="1">
    <p:restoredLeft sz="15620"/>
    <p:restoredTop sz="94660"/>
  </p:normalViewPr>
  <p:slideViewPr>
    <p:cSldViewPr>
      <p:cViewPr varScale="1">
        <p:scale>
          <a:sx n="125" d="100"/>
          <a:sy n="125" d="100"/>
        </p:scale>
        <p:origin x="1392"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3" Type="http://schemas.openxmlformats.org/officeDocument/2006/relationships/slide" Target="slides/slide2.xml"/><Relationship Id="rId7"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theme" Target="theme/theme1.xml"/><Relationship Id="rId5" Type="http://schemas.openxmlformats.org/officeDocument/2006/relationships/viewProps" Target="viewProps.xml"/><Relationship Id="rId4"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1470025"/>
          </a:xfrm>
        </p:spPr>
        <p:txBody>
          <a:bodyPr/>
          <a:lstStyle/>
          <a:p>
            <a:r>
              <a:rPr lang="en-US" smtClean="0"/>
              <a:t>Click to edit Master title style</a:t>
            </a:r>
            <a:endParaRPr lang="en-US"/>
          </a:p>
        </p:txBody>
      </p:sp>
      <p:sp>
        <p:nvSpPr>
          <p:cNvPr id="3" name="Subtitle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BCAD5C48-5F36-44DC-A08F-A4DD3B75EB63}" type="slidenum">
              <a:rPr lang="sv-SE" sz="750" b="0" smtClean="0">
                <a:solidFill>
                  <a:srgbClr val="7F7F7F"/>
                </a:solidFill>
                <a:latin typeface="Arial"/>
              </a:rPr>
              <a:pPr algn="r"/>
              <a:t>‹#›</a:t>
            </a:fld>
            <a:endParaRPr lang="sv-SE" sz="750" b="0">
              <a:solidFill>
                <a:srgbClr val="7F7F7F"/>
              </a:solidFill>
              <a:latin typeface="Arial"/>
            </a:endParaRPr>
          </a:p>
        </p:txBody>
      </p:sp>
    </p:spTree>
  </p:cSld>
  <p:clrMapOvr>
    <a:masterClrMapping/>
  </p:clrMapOvr>
  <p:hf sldNum="0" hdr="0" ftr="0" dt="0"/>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8"/>
            <a:ext cx="2057400" cy="5851525"/>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457200" y="274638"/>
            <a:ext cx="6019800" cy="5851525"/>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4406900"/>
            <a:ext cx="7772400" cy="1362075"/>
          </a:xfrm>
        </p:spPr>
        <p:txBody>
          <a:bodyPr anchor="t"/>
          <a:lstStyle>
            <a:lvl1pPr algn="l">
              <a:defRPr sz="4000" b="1" cap="all"/>
            </a:lvl1pPr>
          </a:lstStyle>
          <a:p>
            <a:r>
              <a:rPr lang="en-US" smtClean="0"/>
              <a:t>Click to edit Master title style</a:t>
            </a:r>
            <a:endParaRPr lang="en-US"/>
          </a:p>
        </p:txBody>
      </p:sp>
      <p:sp>
        <p:nvSpPr>
          <p:cNvPr id="3" name="Text Placeholder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D9113812-EA72-47AB-9D6E-EA4ADB4AE536}" type="datetimeFigureOut">
              <a:rPr lang="en-US" smtClean="0"/>
              <a:pPr/>
              <a:t>5/26/2016</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D9113812-EA72-47AB-9D6E-EA4ADB4AE536}" type="datetimeFigureOut">
              <a:rPr lang="en-US" smtClean="0"/>
              <a:pPr/>
              <a:t>5/26/2016</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D9113812-EA72-47AB-9D6E-EA4ADB4AE536}" type="datetimeFigureOut">
              <a:rPr lang="en-US" smtClean="0"/>
              <a:pPr/>
              <a:t>5/26/2016</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D9113812-EA72-47AB-9D6E-EA4ADB4AE536}" type="datetimeFigureOut">
              <a:rPr lang="en-US" smtClean="0"/>
              <a:pPr/>
              <a:t>5/26/2016</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0" y="273050"/>
            <a:ext cx="3008313" cy="1162050"/>
          </a:xfrm>
        </p:spPr>
        <p:txBody>
          <a:bodyPr anchor="b"/>
          <a:lstStyle>
            <a:lvl1pPr algn="l">
              <a:defRPr sz="2000" b="1"/>
            </a:lvl1pPr>
          </a:lstStyle>
          <a:p>
            <a:r>
              <a:rPr lang="en-US" smtClean="0"/>
              <a:t>Click to edit Master title style</a:t>
            </a:r>
            <a:endParaRPr lang="en-US"/>
          </a:p>
        </p:txBody>
      </p:sp>
      <p:sp>
        <p:nvSpPr>
          <p:cNvPr id="3" name="Content Placeholder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4800600"/>
            <a:ext cx="5486400" cy="566738"/>
          </a:xfrm>
        </p:spPr>
        <p:txBody>
          <a:bodyPr anchor="b"/>
          <a:lstStyle>
            <a:lvl1pPr algn="l">
              <a:defRPr sz="2000" b="1"/>
            </a:lvl1pPr>
          </a:lstStyle>
          <a:p>
            <a:r>
              <a:rPr lang="en-US" smtClean="0"/>
              <a:t>Click to edit Master title style</a:t>
            </a:r>
            <a:endParaRPr lang="en-US"/>
          </a:p>
        </p:txBody>
      </p:sp>
      <p:sp>
        <p:nvSpPr>
          <p:cNvPr id="3" name="Picture Placeholder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D9113812-EA72-47AB-9D6E-EA4ADB4AE536}" type="datetimeFigureOut">
              <a:rPr lang="en-US" smtClean="0"/>
              <a:pPr/>
              <a:t>5/26/2016</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9EA97CFE-36A3-4432-ACA0-8C7703E83229}"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9113812-EA72-47AB-9D6E-EA4ADB4AE536}" type="datetimeFigureOut">
              <a:rPr lang="en-US" smtClean="0"/>
              <a:pPr/>
              <a:t>5/26/2016</a:t>
            </a:fld>
            <a:endParaRPr lang="en-US"/>
          </a:p>
        </p:txBody>
      </p:sp>
      <p:sp>
        <p:nvSpPr>
          <p:cNvPr id="5" name="Footer Placeholder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9EA97CFE-36A3-4432-ACA0-8C7703E83229}" type="slidenum">
              <a:rPr lang="en-US" smtClean="0"/>
              <a:pPr/>
              <a:t>‹#›</a:t>
            </a:fld>
            <a:endParaRPr lang="en-US"/>
          </a:p>
        </p:txBody>
      </p:sp>
      <p:sp>
        <p:nvSpPr>
          <p:cNvPr id="11" name="txtHeaderSecClass"/>
          <p:cNvSpPr txBox="1"/>
          <p:nvPr userDrawn="1"/>
        </p:nvSpPr>
        <p:spPr>
          <a:xfrm>
            <a:off x="8255000" y="6638290"/>
            <a:ext cx="889000" cy="115416"/>
          </a:xfrm>
          <a:prstGeom prst="rect">
            <a:avLst/>
          </a:prstGeom>
          <a:noFill/>
        </p:spPr>
        <p:txBody>
          <a:bodyPr vert="horz" lIns="0" tIns="0" rIns="0" bIns="0" rtlCol="0">
            <a:spAutoFit/>
          </a:bodyPr>
          <a:lstStyle/>
          <a:p>
            <a:r>
              <a:rPr lang="en-US" sz="750" smtClean="0">
                <a:solidFill>
                  <a:srgbClr val="000000"/>
                </a:solidFill>
                <a:latin typeface="Arial"/>
              </a:rPr>
              <a:t>Confidential</a:t>
            </a:r>
            <a:endParaRPr lang="en-US" sz="750">
              <a:solidFill>
                <a:srgbClr val="000000"/>
              </a:solidFill>
              <a:latin typeface="Arial"/>
            </a:endParaRPr>
          </a:p>
        </p:txBody>
      </p:sp>
      <p:sp>
        <p:nvSpPr>
          <p:cNvPr id="12" name="txtFooterLeft"/>
          <p:cNvSpPr txBox="1"/>
          <p:nvPr userDrawn="1"/>
        </p:nvSpPr>
        <p:spPr>
          <a:xfrm>
            <a:off x="979169" y="6638290"/>
            <a:ext cx="1933194" cy="115416"/>
          </a:xfrm>
          <a:prstGeom prst="rect">
            <a:avLst/>
          </a:prstGeom>
          <a:noFill/>
        </p:spPr>
        <p:txBody>
          <a:bodyPr vert="horz" lIns="0" tIns="0" rIns="0" bIns="0" rtlCol="0">
            <a:spAutoFit/>
          </a:bodyPr>
          <a:lstStyle/>
          <a:p>
            <a:r>
              <a:rPr lang="sv-SE" sz="750" b="0" smtClean="0">
                <a:solidFill>
                  <a:srgbClr val="7F7F7F"/>
                </a:solidFill>
                <a:latin typeface="Arial"/>
              </a:rPr>
              <a:t>PA1</a:t>
            </a:r>
            <a:endParaRPr lang="sv-SE" sz="750" b="0">
              <a:solidFill>
                <a:srgbClr val="7F7F7F"/>
              </a:solidFill>
              <a:latin typeface="Arial"/>
            </a:endParaRPr>
          </a:p>
        </p:txBody>
      </p:sp>
      <p:sp>
        <p:nvSpPr>
          <p:cNvPr id="13" name="txtFooterRight"/>
          <p:cNvSpPr txBox="1"/>
          <p:nvPr userDrawn="1"/>
        </p:nvSpPr>
        <p:spPr>
          <a:xfrm>
            <a:off x="2977260" y="6638290"/>
            <a:ext cx="4633214" cy="115416"/>
          </a:xfrm>
          <a:prstGeom prst="rect">
            <a:avLst/>
          </a:prstGeom>
          <a:noFill/>
        </p:spPr>
        <p:txBody>
          <a:bodyPr vert="horz" lIns="0" tIns="0" rIns="0" bIns="0" rtlCol="0">
            <a:spAutoFit/>
          </a:bodyPr>
          <a:lstStyle/>
          <a:p>
            <a:endParaRPr lang="sv-SE" sz="750" b="0">
              <a:solidFill>
                <a:srgbClr val="7F7F7F"/>
              </a:solidFill>
              <a:latin typeface="Arial"/>
            </a:endParaRPr>
          </a:p>
        </p:txBody>
      </p:sp>
      <p:sp>
        <p:nvSpPr>
          <p:cNvPr id="14" name="txtFooterDate"/>
          <p:cNvSpPr txBox="1"/>
          <p:nvPr userDrawn="1"/>
        </p:nvSpPr>
        <p:spPr>
          <a:xfrm>
            <a:off x="385190" y="6638290"/>
            <a:ext cx="529208" cy="115416"/>
          </a:xfrm>
          <a:prstGeom prst="rect">
            <a:avLst/>
          </a:prstGeom>
          <a:noFill/>
        </p:spPr>
        <p:txBody>
          <a:bodyPr vert="horz" lIns="0" tIns="0" rIns="0" bIns="0" rtlCol="0">
            <a:spAutoFit/>
          </a:bodyPr>
          <a:lstStyle/>
          <a:p>
            <a:r>
              <a:rPr lang="sv-SE" sz="750" b="0" smtClean="0">
                <a:solidFill>
                  <a:srgbClr val="7F7F7F"/>
                </a:solidFill>
                <a:latin typeface="Arial"/>
              </a:rPr>
              <a:t>2016-05-04</a:t>
            </a:r>
            <a:endParaRPr lang="sv-SE" sz="750" b="0">
              <a:solidFill>
                <a:srgbClr val="7F7F7F"/>
              </a:solidFill>
              <a:latin typeface="Arial"/>
            </a:endParaRPr>
          </a:p>
        </p:txBody>
      </p:sp>
      <p:sp>
        <p:nvSpPr>
          <p:cNvPr id="15" name="txtFooterCVLPage"/>
          <p:cNvSpPr txBox="1"/>
          <p:nvPr userDrawn="1"/>
        </p:nvSpPr>
        <p:spPr>
          <a:xfrm>
            <a:off x="93598" y="6638290"/>
            <a:ext cx="187197" cy="115416"/>
          </a:xfrm>
          <a:prstGeom prst="rect">
            <a:avLst/>
          </a:prstGeom>
          <a:noFill/>
        </p:spPr>
        <p:txBody>
          <a:bodyPr vert="horz" lIns="0" tIns="0" rIns="0" bIns="0" rtlCol="0">
            <a:spAutoFit/>
          </a:bodyPr>
          <a:lstStyle/>
          <a:p>
            <a:pPr algn="r"/>
            <a:fld id="{DA2AC554-F8D9-4EC2-88FA-634FB793AAF9}" type="slidenum">
              <a:rPr lang="sv-SE" sz="750" b="0" smtClean="0">
                <a:solidFill>
                  <a:srgbClr val="7F7F7F"/>
                </a:solidFill>
                <a:latin typeface="Arial"/>
              </a:rPr>
              <a:pPr algn="r"/>
              <a:t>‹#›</a:t>
            </a:fld>
            <a:endParaRPr lang="sv-SE" sz="750" b="0">
              <a:solidFill>
                <a:srgbClr val="7F7F7F"/>
              </a:solidFill>
              <a:latin typeface="Arial"/>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685800" y="2130425"/>
            <a:ext cx="7772400" cy="2234679"/>
          </a:xfrm>
        </p:spPr>
        <p:txBody>
          <a:bodyPr>
            <a:normAutofit/>
          </a:bodyPr>
          <a:lstStyle/>
          <a:p>
            <a:r>
              <a:rPr lang="en-US" dirty="0" smtClean="0"/>
              <a:t>WF on NB IOT UL transmission period and gap and </a:t>
            </a:r>
            <a:br>
              <a:rPr lang="en-US" dirty="0" smtClean="0"/>
            </a:br>
            <a:r>
              <a:rPr lang="en-US" dirty="0" smtClean="0"/>
              <a:t>frequency error</a:t>
            </a:r>
            <a:endParaRPr lang="en-US" dirty="0"/>
          </a:p>
        </p:txBody>
      </p:sp>
      <p:sp>
        <p:nvSpPr>
          <p:cNvPr id="3" name="Subtitle 2"/>
          <p:cNvSpPr>
            <a:spLocks noGrp="1"/>
          </p:cNvSpPr>
          <p:nvPr>
            <p:ph type="subTitle" idx="1"/>
          </p:nvPr>
        </p:nvSpPr>
        <p:spPr>
          <a:xfrm>
            <a:off x="1371600" y="4293096"/>
            <a:ext cx="6400800" cy="1752600"/>
          </a:xfrm>
        </p:spPr>
        <p:txBody>
          <a:bodyPr>
            <a:normAutofit fontScale="92500"/>
          </a:bodyPr>
          <a:lstStyle/>
          <a:p>
            <a:r>
              <a:rPr lang="en-US" dirty="0" smtClean="0">
                <a:solidFill>
                  <a:schemeClr val="tx1"/>
                </a:solidFill>
              </a:rPr>
              <a:t>Sony, Huawei, </a:t>
            </a:r>
            <a:r>
              <a:rPr lang="en-US" dirty="0" err="1" smtClean="0">
                <a:solidFill>
                  <a:schemeClr val="tx1"/>
                </a:solidFill>
              </a:rPr>
              <a:t>Neul</a:t>
            </a:r>
            <a:r>
              <a:rPr lang="en-US" dirty="0" smtClean="0">
                <a:solidFill>
                  <a:schemeClr val="tx1"/>
                </a:solidFill>
              </a:rPr>
              <a:t>, Qualcomm, Ericsson, Nokia, </a:t>
            </a:r>
            <a:r>
              <a:rPr lang="en-US" dirty="0" smtClean="0">
                <a:solidFill>
                  <a:schemeClr val="tx1"/>
                </a:solidFill>
              </a:rPr>
              <a:t>Vodafone</a:t>
            </a:r>
            <a:r>
              <a:rPr lang="en-US" dirty="0" smtClean="0">
                <a:solidFill>
                  <a:schemeClr val="tx1"/>
                </a:solidFill>
              </a:rPr>
              <a:t>, Dish, </a:t>
            </a:r>
            <a:r>
              <a:rPr lang="en-US" dirty="0" err="1" smtClean="0">
                <a:solidFill>
                  <a:schemeClr val="tx1"/>
                </a:solidFill>
              </a:rPr>
              <a:t>Mediatek</a:t>
            </a:r>
            <a:r>
              <a:rPr lang="en-US" dirty="0" smtClean="0">
                <a:solidFill>
                  <a:schemeClr val="tx1"/>
                </a:solidFill>
              </a:rPr>
              <a:t>, </a:t>
            </a:r>
            <a:r>
              <a:rPr lang="en-US" dirty="0" smtClean="0">
                <a:solidFill>
                  <a:schemeClr val="tx1"/>
                </a:solidFill>
              </a:rPr>
              <a:t>Interdigital, Hi-Silicon, </a:t>
            </a:r>
            <a:r>
              <a:rPr lang="en-US" dirty="0" smtClean="0">
                <a:solidFill>
                  <a:schemeClr val="tx1"/>
                </a:solidFill>
              </a:rPr>
              <a:t>CMCC</a:t>
            </a:r>
            <a:endParaRPr lang="en-US" dirty="0">
              <a:solidFill>
                <a:schemeClr val="tx1"/>
              </a:solidFill>
            </a:endParaRPr>
          </a:p>
        </p:txBody>
      </p:sp>
      <p:sp>
        <p:nvSpPr>
          <p:cNvPr id="2049" name="Rectangle 1"/>
          <p:cNvSpPr>
            <a:spLocks noChangeArrowheads="1"/>
          </p:cNvSpPr>
          <p:nvPr/>
        </p:nvSpPr>
        <p:spPr bwMode="auto">
          <a:xfrm>
            <a:off x="323528" y="404664"/>
            <a:ext cx="8496944" cy="64633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lvl="0" fontAlgn="base">
              <a:spcBef>
                <a:spcPct val="0"/>
              </a:spcBef>
              <a:spcAft>
                <a:spcPct val="0"/>
              </a:spcAft>
              <a:tabLst>
                <a:tab pos="4483100" algn="l"/>
                <a:tab pos="6264275" algn="r"/>
                <a:tab pos="6280150" algn="l"/>
                <a:tab pos="6632575" algn="l"/>
                <a:tab pos="6907213" algn="l"/>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3GPP RAN WG4 Meeting #</a:t>
            </a:r>
            <a:r>
              <a:rPr kumimoji="0" lang="en-US" b="1" i="0" u="none" strike="noStrike" cap="none" normalizeH="0" baseline="0" dirty="0" smtClean="0" bmk="">
                <a:ln>
                  <a:noFill/>
                </a:ln>
                <a:solidFill>
                  <a:schemeClr val="tx1"/>
                </a:solidFill>
                <a:effectLst/>
                <a:latin typeface="Arial" pitchFamily="34" charset="0"/>
                <a:ea typeface="Times New Roman" pitchFamily="18" charset="0"/>
                <a:cs typeface="Times New Roman" pitchFamily="18" charset="0"/>
              </a:rPr>
              <a:t>79</a:t>
            </a: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	</a:t>
            </a:r>
            <a:r>
              <a:rPr kumimoji="0" lang="en-US" b="1" i="0" u="none" strike="noStrike" cap="none" normalizeH="0" dirty="0" smtClean="0">
                <a:ln>
                  <a:noFill/>
                </a:ln>
                <a:solidFill>
                  <a:schemeClr val="tx1"/>
                </a:solidFill>
                <a:effectLst/>
                <a:latin typeface="Arial" pitchFamily="34" charset="0"/>
                <a:ea typeface="Times New Roman" pitchFamily="18" charset="0"/>
                <a:cs typeface="Times New Roman" pitchFamily="18" charset="0"/>
              </a:rPr>
              <a:t>         		</a:t>
            </a:r>
            <a:r>
              <a:rPr lang="en-US" b="1" dirty="0" smtClean="0">
                <a:solidFill>
                  <a:srgbClr val="FF0000"/>
                </a:solidFill>
                <a:latin typeface="Arial" pitchFamily="34" charset="0"/>
                <a:ea typeface="Times New Roman" pitchFamily="18" charset="0"/>
                <a:cs typeface="Times New Roman" pitchFamily="18" charset="0"/>
              </a:rPr>
              <a:t>	</a:t>
            </a:r>
            <a:r>
              <a:rPr lang="en-GB" b="1" dirty="0" smtClean="0">
                <a:latin typeface="Arial" pitchFamily="34" charset="0"/>
                <a:ea typeface="Times New Roman" pitchFamily="18" charset="0"/>
                <a:cs typeface="Arial" pitchFamily="34" charset="0"/>
              </a:rPr>
              <a:t>R4-164531</a:t>
            </a:r>
            <a:endParaRPr kumimoji="0" lang="en-US"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tab pos="6264275" algn="r"/>
              </a:tabLst>
            </a:pPr>
            <a:r>
              <a:rPr kumimoji="0" lang="en-US" b="1" i="0" u="none" strike="noStrike" cap="none" normalizeH="0" baseline="0" dirty="0" smtClean="0">
                <a:ln>
                  <a:noFill/>
                </a:ln>
                <a:solidFill>
                  <a:schemeClr val="tx1"/>
                </a:solidFill>
                <a:effectLst/>
                <a:latin typeface="Arial" pitchFamily="34" charset="0"/>
                <a:ea typeface="Times New Roman" pitchFamily="18" charset="0"/>
                <a:cs typeface="Times New Roman" pitchFamily="18" charset="0"/>
              </a:rPr>
              <a:t>Nanjing, China, 23 –  27 May, 2016</a:t>
            </a:r>
            <a:endParaRPr kumimoji="0" lang="en-US"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Agreements</a:t>
            </a:r>
            <a:endParaRPr lang="en-US" dirty="0"/>
          </a:p>
        </p:txBody>
      </p:sp>
      <p:sp>
        <p:nvSpPr>
          <p:cNvPr id="3" name="Content Placeholder 2"/>
          <p:cNvSpPr>
            <a:spLocks noGrp="1"/>
          </p:cNvSpPr>
          <p:nvPr>
            <p:ph idx="1"/>
          </p:nvPr>
        </p:nvSpPr>
        <p:spPr>
          <a:xfrm>
            <a:off x="457200" y="1600200"/>
            <a:ext cx="8229600" cy="4637112"/>
          </a:xfrm>
        </p:spPr>
        <p:txBody>
          <a:bodyPr>
            <a:noAutofit/>
          </a:bodyPr>
          <a:lstStyle/>
          <a:p>
            <a:r>
              <a:rPr lang="en-US" sz="1600" dirty="0" smtClean="0"/>
              <a:t>Frequency error for NB IOT in extended coverage mode should be kept within</a:t>
            </a:r>
          </a:p>
          <a:p>
            <a:pPr lvl="1">
              <a:buNone/>
            </a:pPr>
            <a:r>
              <a:rPr lang="en-US" sz="1400" dirty="0" smtClean="0"/>
              <a:t> 	±[0.1]</a:t>
            </a:r>
            <a:r>
              <a:rPr lang="en-US" sz="1400" dirty="0" err="1" smtClean="0"/>
              <a:t>ppm</a:t>
            </a:r>
            <a:r>
              <a:rPr lang="en-US" sz="1400" dirty="0" smtClean="0"/>
              <a:t> for bands &gt; 1GHz</a:t>
            </a:r>
            <a:br>
              <a:rPr lang="en-US" sz="1400" dirty="0" smtClean="0"/>
            </a:br>
            <a:r>
              <a:rPr lang="en-US" sz="1400" dirty="0" smtClean="0"/>
              <a:t>±[0.2]</a:t>
            </a:r>
            <a:r>
              <a:rPr lang="en-US" sz="1400" dirty="0" err="1" smtClean="0"/>
              <a:t>ppm</a:t>
            </a:r>
            <a:r>
              <a:rPr lang="en-US" sz="1400" dirty="0" smtClean="0"/>
              <a:t> for bands &lt; 1GHz</a:t>
            </a:r>
          </a:p>
          <a:p>
            <a:r>
              <a:rPr lang="en-US" sz="1600" dirty="0" smtClean="0"/>
              <a:t>UL Transmission duration X should be [</a:t>
            </a:r>
            <a:r>
              <a:rPr lang="en-US" sz="1600" dirty="0" smtClean="0">
                <a:solidFill>
                  <a:srgbClr val="00B0F0"/>
                </a:solidFill>
              </a:rPr>
              <a:t>256</a:t>
            </a:r>
            <a:r>
              <a:rPr lang="en-US" sz="1600" dirty="0" smtClean="0"/>
              <a:t>]ms</a:t>
            </a:r>
          </a:p>
          <a:p>
            <a:r>
              <a:rPr lang="en-US" sz="1600" dirty="0" smtClean="0"/>
              <a:t>UL gap duration Y </a:t>
            </a:r>
            <a:r>
              <a:rPr lang="en-US" sz="1600" dirty="0" smtClean="0">
                <a:solidFill>
                  <a:srgbClr val="00B0F0"/>
                </a:solidFill>
              </a:rPr>
              <a:t>should be [40]ms</a:t>
            </a:r>
          </a:p>
          <a:p>
            <a:pPr lvl="1"/>
            <a:r>
              <a:rPr lang="en-US" sz="1400" dirty="0" smtClean="0">
                <a:solidFill>
                  <a:srgbClr val="00B0F0"/>
                </a:solidFill>
              </a:rPr>
              <a:t>This value can be revisited if a </a:t>
            </a:r>
            <a:r>
              <a:rPr lang="en-US" sz="1400" dirty="0" smtClean="0">
                <a:solidFill>
                  <a:srgbClr val="00B0F0"/>
                </a:solidFill>
              </a:rPr>
              <a:t>significant </a:t>
            </a:r>
            <a:r>
              <a:rPr lang="en-US" sz="1400" dirty="0" smtClean="0">
                <a:solidFill>
                  <a:srgbClr val="00B0F0"/>
                </a:solidFill>
              </a:rPr>
              <a:t>issue has been identified on this gap duration</a:t>
            </a:r>
            <a:endParaRPr lang="en-US" sz="1400" dirty="0">
              <a:solidFill>
                <a:srgbClr val="00B0F0"/>
              </a:solidFill>
            </a:endParaRPr>
          </a:p>
          <a:p>
            <a:r>
              <a:rPr lang="en-US" sz="1600" dirty="0">
                <a:solidFill>
                  <a:srgbClr val="0070C0"/>
                </a:solidFill>
              </a:rPr>
              <a:t>Need for gaps depends on UE capability</a:t>
            </a:r>
            <a:endParaRPr lang="en-US" sz="1600" dirty="0" smtClean="0">
              <a:solidFill>
                <a:srgbClr val="0070C0"/>
              </a:solidFill>
            </a:endParaRPr>
          </a:p>
          <a:p>
            <a:r>
              <a:rPr lang="en-US" sz="1600" dirty="0" smtClean="0"/>
              <a:t>Ambient temperature range for extreme condition shall be -10°C - +55°C</a:t>
            </a:r>
          </a:p>
          <a:p>
            <a:r>
              <a:rPr lang="en-US" sz="1600" dirty="0" smtClean="0">
                <a:solidFill>
                  <a:srgbClr val="00B0F0"/>
                </a:solidFill>
              </a:rPr>
              <a:t>RAN4 </a:t>
            </a:r>
            <a:r>
              <a:rPr lang="en-US" sz="1600" dirty="0">
                <a:solidFill>
                  <a:srgbClr val="00B0F0"/>
                </a:solidFill>
              </a:rPr>
              <a:t>should request RAN2 to specify an NB-</a:t>
            </a:r>
            <a:r>
              <a:rPr lang="en-US" sz="1600" dirty="0" err="1">
                <a:solidFill>
                  <a:srgbClr val="00B0F0"/>
                </a:solidFill>
              </a:rPr>
              <a:t>IoT</a:t>
            </a:r>
            <a:r>
              <a:rPr lang="en-US" sz="1600" dirty="0">
                <a:solidFill>
                  <a:srgbClr val="00B0F0"/>
                </a:solidFill>
              </a:rPr>
              <a:t> UE capability bit which the UE can use to signal to the network to indicate whether it needs UL gaps for frequency error correction or </a:t>
            </a:r>
            <a:r>
              <a:rPr lang="en-US" sz="1600" dirty="0" smtClean="0">
                <a:solidFill>
                  <a:srgbClr val="00B0F0"/>
                </a:solidFill>
              </a:rPr>
              <a:t>not </a:t>
            </a:r>
            <a:r>
              <a:rPr lang="en-US" sz="1600" dirty="0" smtClean="0">
                <a:solidFill>
                  <a:srgbClr val="0070C0"/>
                </a:solidFill>
              </a:rPr>
              <a:t>if it is within RAN2 bit budget</a:t>
            </a:r>
            <a:endParaRPr lang="en-US" sz="1600" dirty="0" smtClean="0">
              <a:solidFill>
                <a:srgbClr val="00B0F0"/>
              </a:solidFill>
            </a:endParaRPr>
          </a:p>
          <a:p>
            <a:r>
              <a:rPr lang="en-US" sz="1600" dirty="0" smtClean="0">
                <a:solidFill>
                  <a:srgbClr val="0070C0"/>
                </a:solidFill>
              </a:rPr>
              <a:t>In addition RAN4 should request RAN2 to consider specifying </a:t>
            </a:r>
            <a:r>
              <a:rPr lang="en-US" sz="1600" dirty="0" err="1" smtClean="0">
                <a:solidFill>
                  <a:srgbClr val="0070C0"/>
                </a:solidFill>
              </a:rPr>
              <a:t>eNB</a:t>
            </a:r>
            <a:r>
              <a:rPr lang="en-US" sz="1600" dirty="0" smtClean="0">
                <a:solidFill>
                  <a:srgbClr val="0070C0"/>
                </a:solidFill>
              </a:rPr>
              <a:t> signaling to configure the use of gap if it is within RAN2 bit budget</a:t>
            </a:r>
          </a:p>
          <a:p>
            <a:pPr lvl="1"/>
            <a:r>
              <a:rPr lang="en-US" sz="1400" dirty="0" smtClean="0">
                <a:solidFill>
                  <a:srgbClr val="0070C0"/>
                </a:solidFill>
              </a:rPr>
              <a:t>If UL gaps are not configured to UE that needs UL gaps, this would imply that for these UE’s the UL frequency accuracy can only be ensured until continuous UL transmission period of [</a:t>
            </a:r>
            <a:r>
              <a:rPr lang="en-US" sz="1400" dirty="0" smtClean="0">
                <a:solidFill>
                  <a:srgbClr val="00B0F0"/>
                </a:solidFill>
              </a:rPr>
              <a:t>256</a:t>
            </a:r>
            <a:r>
              <a:rPr lang="en-US" sz="1400" dirty="0" smtClean="0">
                <a:solidFill>
                  <a:srgbClr val="0070C0"/>
                </a:solidFill>
              </a:rPr>
              <a:t>]ms</a:t>
            </a:r>
          </a:p>
          <a:p>
            <a:r>
              <a:rPr lang="en-GB" sz="1600" dirty="0" smtClean="0"/>
              <a:t>NOTE: </a:t>
            </a:r>
            <a:r>
              <a:rPr lang="en-US" sz="1600" dirty="0" smtClean="0"/>
              <a:t>RAN 4 assume introduction of an NB-</a:t>
            </a:r>
            <a:r>
              <a:rPr lang="en-US" sz="1600" dirty="0" err="1" smtClean="0"/>
              <a:t>IoT</a:t>
            </a:r>
            <a:r>
              <a:rPr lang="en-US" sz="1600" dirty="0" smtClean="0"/>
              <a:t> capability bit will not impact on completing NB-</a:t>
            </a:r>
            <a:r>
              <a:rPr lang="en-US" sz="1600" dirty="0" err="1" smtClean="0"/>
              <a:t>IoT</a:t>
            </a:r>
            <a:r>
              <a:rPr lang="en-US" sz="1600" dirty="0" smtClean="0"/>
              <a:t> WI by June. </a:t>
            </a:r>
            <a:r>
              <a:rPr lang="en-US" sz="1600" dirty="0" smtClean="0">
                <a:solidFill>
                  <a:schemeClr val="accent2">
                    <a:lumMod val="75000"/>
                  </a:schemeClr>
                </a:solidFill>
              </a:rPr>
              <a:t>If there is an impact for RAN2 or RAN1 such that the WI can’t be completed by June the capability bit and/or signaling</a:t>
            </a:r>
            <a:r>
              <a:rPr lang="en-US" sz="1600" dirty="0" smtClean="0"/>
              <a:t> should be postponed. </a:t>
            </a:r>
            <a:endParaRPr lang="en-US" sz="1600" dirty="0">
              <a:solidFill>
                <a:srgbClr val="0070C0"/>
              </a:solidFill>
            </a:endParaRPr>
          </a:p>
          <a:p>
            <a:endParaRPr lang="en-US" sz="1600" dirty="0"/>
          </a:p>
        </p:txBody>
      </p:sp>
    </p:spTree>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270</TotalTime>
  <Words>54</Words>
  <Application>Microsoft Office PowerPoint</Application>
  <PresentationFormat>画面に合わせる (4:3)</PresentationFormat>
  <Paragraphs>16</Paragraphs>
  <Slides>2</Slides>
  <Notes>0</Notes>
  <HiddenSlides>0</HiddenSlides>
  <MMClips>0</MMClips>
  <ScaleCrop>false</ScaleCrop>
  <HeadingPairs>
    <vt:vector size="6" baseType="variant">
      <vt:variant>
        <vt:lpstr>使用されているフォント</vt:lpstr>
      </vt:variant>
      <vt:variant>
        <vt:i4>3</vt:i4>
      </vt:variant>
      <vt:variant>
        <vt:lpstr>テーマ</vt:lpstr>
      </vt:variant>
      <vt:variant>
        <vt:i4>1</vt:i4>
      </vt:variant>
      <vt:variant>
        <vt:lpstr>スライド タイトル</vt:lpstr>
      </vt:variant>
      <vt:variant>
        <vt:i4>2</vt:i4>
      </vt:variant>
    </vt:vector>
  </HeadingPairs>
  <TitlesOfParts>
    <vt:vector size="6" baseType="lpstr">
      <vt:lpstr>Arial</vt:lpstr>
      <vt:lpstr>Calibri</vt:lpstr>
      <vt:lpstr>Times New Roman</vt:lpstr>
      <vt:lpstr>Office Theme</vt:lpstr>
      <vt:lpstr>WF on NB IOT UL transmission period and gap and  frequency error</vt:lpstr>
      <vt:lpstr>Agreements</vt:lpstr>
    </vt:vector>
  </TitlesOfParts>
  <Company>Sony Ericsson Mobile Communications</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Zander, Olof</dc:creator>
  <dc:description>Rev PA1</dc:description>
  <cp:lastModifiedBy>hiromasa</cp:lastModifiedBy>
  <cp:revision>55</cp:revision>
  <dcterms:created xsi:type="dcterms:W3CDTF">2016-05-03T23:11:31Z</dcterms:created>
  <dcterms:modified xsi:type="dcterms:W3CDTF">2016-05-26T01:54:37Z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2016-05-04</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Title</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 </vt:lpwstr>
  </property>
  <property fmtid="{D5CDD505-2E9C-101B-9397-08002B2CF9AE}" pid="20" name="TemplateName">
    <vt:lpwstr> </vt:lpwstr>
  </property>
  <property fmtid="{D5CDD505-2E9C-101B-9397-08002B2CF9AE}" pid="21" name="TemplateVersion">
    <vt:lpwstr> </vt:lpwstr>
  </property>
  <property fmtid="{D5CDD505-2E9C-101B-9397-08002B2CF9AE}" pid="22" name="TotalNumb">
    <vt:lpwstr>False</vt:lpwstr>
  </property>
</Properties>
</file>