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ferSingleView="1">
    <p:restoredLeft sz="15620"/>
    <p:restoredTop sz="94660"/>
  </p:normalViewPr>
  <p:slideViewPr>
    <p:cSldViewPr>
      <p:cViewPr varScale="1">
        <p:scale>
          <a:sx n="83" d="100"/>
          <a:sy n="83" d="100"/>
        </p:scale>
        <p:origin x="-2083"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r>
              <a:rPr lang="en-US" sz="750" smtClean="0">
                <a:solidFill>
                  <a:srgbClr val="000000"/>
                </a:solidFill>
                <a:latin typeface="Arial"/>
              </a:rPr>
              <a:t>Confidential</a:t>
            </a:r>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sv-SE" sz="750" b="0" smtClean="0">
                <a:solidFill>
                  <a:srgbClr val="7F7F7F"/>
                </a:solidFill>
                <a:latin typeface="Arial"/>
              </a:rPr>
              <a:t>PA1</a:t>
            </a:r>
            <a:endParaRPr lang="sv-SE"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sv-SE"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sv-SE" sz="750" b="0" smtClean="0">
                <a:solidFill>
                  <a:srgbClr val="7F7F7F"/>
                </a:solidFill>
                <a:latin typeface="Arial"/>
              </a:rPr>
              <a:t>2016-05-04</a:t>
            </a:r>
            <a:endParaRPr lang="sv-SE"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891AC4D0-E68A-423B-B6FB-EA601D331E03}" type="slidenum">
              <a:rPr lang="sv-SE" sz="750" b="0" smtClean="0">
                <a:solidFill>
                  <a:srgbClr val="7F7F7F"/>
                </a:solidFill>
                <a:latin typeface="Arial"/>
              </a:rPr>
              <a:pPr algn="r"/>
              <a:t>‹#›</a:t>
            </a:fld>
            <a:endParaRPr lang="sv-SE" sz="750" b="0">
              <a:solidFill>
                <a:srgbClr val="7F7F7F"/>
              </a:solidFill>
              <a:latin typeface="Arial"/>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113812-EA72-47AB-9D6E-EA4ADB4AE536}" type="datetimeFigureOut">
              <a:rPr lang="en-US" smtClean="0"/>
              <a:pPr/>
              <a:t>5/25/2016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113812-EA72-47AB-9D6E-EA4ADB4AE536}" type="datetimeFigureOut">
              <a:rPr lang="en-US" smtClean="0"/>
              <a:pPr/>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113812-EA72-47AB-9D6E-EA4ADB4AE536}" type="datetimeFigureOut">
              <a:rPr lang="en-US" smtClean="0"/>
              <a:pPr/>
              <a:t>5/25/2016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113812-EA72-47AB-9D6E-EA4ADB4AE536}" type="datetimeFigureOut">
              <a:rPr lang="en-US" smtClean="0"/>
              <a:pPr/>
              <a:t>5/25/2016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13812-EA72-47AB-9D6E-EA4ADB4AE536}" type="datetimeFigureOut">
              <a:rPr lang="en-US" smtClean="0"/>
              <a:pPr/>
              <a:t>5/25/2016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113812-EA72-47AB-9D6E-EA4ADB4AE536}" type="datetimeFigureOut">
              <a:rPr lang="en-US" smtClean="0"/>
              <a:pPr/>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113812-EA72-47AB-9D6E-EA4ADB4AE536}" type="datetimeFigureOut">
              <a:rPr lang="en-US" smtClean="0"/>
              <a:pPr/>
              <a:t>5/25/2016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13812-EA72-47AB-9D6E-EA4ADB4AE536}" type="datetimeFigureOut">
              <a:rPr lang="en-US" smtClean="0"/>
              <a:pPr/>
              <a:t>5/25/2016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A97CFE-36A3-4432-ACA0-8C7703E83229}" type="slidenum">
              <a:rPr lang="en-US" smtClean="0"/>
              <a:pPr/>
              <a:t>‹#›</a:t>
            </a:fld>
            <a:endParaRPr 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r>
              <a:rPr lang="en-US" sz="750" smtClean="0">
                <a:solidFill>
                  <a:srgbClr val="000000"/>
                </a:solidFill>
                <a:latin typeface="Arial"/>
              </a:rPr>
              <a:t>Confidential</a:t>
            </a:r>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sv-SE" sz="750" b="0" smtClean="0">
                <a:solidFill>
                  <a:srgbClr val="7F7F7F"/>
                </a:solidFill>
                <a:latin typeface="Arial"/>
              </a:rPr>
              <a:t>PA1</a:t>
            </a:r>
            <a:endParaRPr lang="sv-SE"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sv-SE"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sv-SE" sz="750" b="0" smtClean="0">
                <a:solidFill>
                  <a:srgbClr val="7F7F7F"/>
                </a:solidFill>
                <a:latin typeface="Arial"/>
              </a:rPr>
              <a:t>2016-05-04</a:t>
            </a:r>
            <a:endParaRPr lang="sv-SE"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6003C65D-E154-4A07-9D57-C6CEA9A990E8}" type="slidenum">
              <a:rPr lang="sv-SE" sz="750" b="0" smtClean="0">
                <a:solidFill>
                  <a:srgbClr val="7F7F7F"/>
                </a:solidFill>
                <a:latin typeface="Arial"/>
              </a:rPr>
              <a:pPr algn="r"/>
              <a:t>‹#›</a:t>
            </a:fld>
            <a:endParaRPr lang="sv-SE" sz="750" b="0">
              <a:solidFill>
                <a:srgbClr val="7F7F7F"/>
              </a:solidFill>
              <a:latin typeface="Aria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normAutofit/>
          </a:bodyPr>
          <a:lstStyle/>
          <a:p>
            <a:r>
              <a:rPr lang="en-US" dirty="0" smtClean="0"/>
              <a:t>WF on NB IOT UL transmission period and gap and </a:t>
            </a:r>
            <a:br>
              <a:rPr lang="en-US" dirty="0" smtClean="0"/>
            </a:br>
            <a:r>
              <a:rPr lang="en-US" dirty="0" smtClean="0"/>
              <a:t>frequency error</a:t>
            </a:r>
            <a:endParaRPr lang="en-US" dirty="0"/>
          </a:p>
        </p:txBody>
      </p:sp>
      <p:sp>
        <p:nvSpPr>
          <p:cNvPr id="3" name="Subtitle 2"/>
          <p:cNvSpPr>
            <a:spLocks noGrp="1"/>
          </p:cNvSpPr>
          <p:nvPr>
            <p:ph type="subTitle" idx="1"/>
          </p:nvPr>
        </p:nvSpPr>
        <p:spPr>
          <a:xfrm>
            <a:off x="1371600" y="4293096"/>
            <a:ext cx="6400800" cy="1752600"/>
          </a:xfrm>
        </p:spPr>
        <p:txBody>
          <a:bodyPr/>
          <a:lstStyle/>
          <a:p>
            <a:r>
              <a:rPr lang="en-US" dirty="0" smtClean="0">
                <a:solidFill>
                  <a:schemeClr val="tx1"/>
                </a:solidFill>
              </a:rPr>
              <a:t>Sony, </a:t>
            </a:r>
            <a:r>
              <a:rPr lang="en-US" dirty="0" err="1" smtClean="0">
                <a:solidFill>
                  <a:schemeClr val="tx1"/>
                </a:solidFill>
              </a:rPr>
              <a:t>Huawei</a:t>
            </a:r>
            <a:r>
              <a:rPr lang="en-US" dirty="0" smtClean="0">
                <a:solidFill>
                  <a:schemeClr val="tx1"/>
                </a:solidFill>
              </a:rPr>
              <a:t>, </a:t>
            </a:r>
            <a:r>
              <a:rPr lang="en-US" dirty="0" err="1" smtClean="0">
                <a:solidFill>
                  <a:schemeClr val="tx1"/>
                </a:solidFill>
              </a:rPr>
              <a:t>Neul</a:t>
            </a:r>
            <a:r>
              <a:rPr lang="en-US" dirty="0" smtClean="0">
                <a:solidFill>
                  <a:schemeClr val="tx1"/>
                </a:solidFill>
              </a:rPr>
              <a:t>, Qualcomm, Ericsson …</a:t>
            </a:r>
            <a:endParaRPr lang="en-US" dirty="0">
              <a:solidFill>
                <a:schemeClr val="tx1"/>
              </a:solidFill>
            </a:endParaRPr>
          </a:p>
        </p:txBody>
      </p:sp>
      <p:sp>
        <p:nvSpPr>
          <p:cNvPr id="2049" name="Rectangle 1"/>
          <p:cNvSpPr>
            <a:spLocks noChangeArrowheads="1"/>
          </p:cNvSpPr>
          <p:nvPr/>
        </p:nvSpPr>
        <p:spPr bwMode="auto">
          <a:xfrm>
            <a:off x="323528" y="404664"/>
            <a:ext cx="84969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4483100" algn="l"/>
                <a:tab pos="6264275" algn="r"/>
                <a:tab pos="6280150" algn="l"/>
                <a:tab pos="6632575" algn="l"/>
                <a:tab pos="6907213" algn="l"/>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3GPP RAN WG4 Meeting #</a:t>
            </a:r>
            <a:r>
              <a:rPr kumimoji="0" lang="en-US" b="1" i="0" u="none" strike="noStrike" cap="none" normalizeH="0" baseline="0" dirty="0" smtClean="0" bmk="">
                <a:ln>
                  <a:noFill/>
                </a:ln>
                <a:solidFill>
                  <a:schemeClr val="tx1"/>
                </a:solidFill>
                <a:effectLst/>
                <a:latin typeface="Arial" pitchFamily="34" charset="0"/>
                <a:ea typeface="Times New Roman" pitchFamily="18" charset="0"/>
                <a:cs typeface="Times New Roman" pitchFamily="18" charset="0"/>
              </a:rPr>
              <a:t>79</a:t>
            </a:r>
            <a:r>
              <a:rPr kumimoji="0" lang="en-US"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a:t>
            </a:r>
            <a:r>
              <a:rPr kumimoji="0" lang="en-US" b="1" i="0" u="none" strike="noStrike" cap="none" normalizeH="0" dirty="0" smtClean="0">
                <a:ln>
                  <a:noFill/>
                </a:ln>
                <a:solidFill>
                  <a:schemeClr val="tx1"/>
                </a:solidFill>
                <a:effectLst/>
                <a:latin typeface="Arial" pitchFamily="34" charset="0"/>
                <a:ea typeface="Times New Roman" pitchFamily="18" charset="0"/>
                <a:cs typeface="Times New Roman" pitchFamily="18" charset="0"/>
              </a:rPr>
              <a:t>         		</a:t>
            </a:r>
            <a:r>
              <a:rPr lang="en-US" b="1" dirty="0" smtClean="0">
                <a:solidFill>
                  <a:srgbClr val="FF0000"/>
                </a:solidFill>
                <a:latin typeface="Arial" pitchFamily="34" charset="0"/>
                <a:ea typeface="Times New Roman" pitchFamily="18" charset="0"/>
                <a:cs typeface="Times New Roman" pitchFamily="18" charset="0"/>
              </a:rPr>
              <a:t>	</a:t>
            </a:r>
            <a:r>
              <a:rPr kumimoji="0" lang="en-GB"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R4-164461</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64275" algn="r"/>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Nanjing, China, 23 –  27 May, 2016</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Agreements</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Frequency error for NB IOT in extended coverage mode should be kept within</a:t>
            </a:r>
          </a:p>
          <a:p>
            <a:pPr lvl="1">
              <a:buNone/>
            </a:pPr>
            <a:r>
              <a:rPr lang="en-US" dirty="0" smtClean="0"/>
              <a:t> 	±[0.1]</a:t>
            </a:r>
            <a:r>
              <a:rPr lang="en-US" dirty="0" err="1" smtClean="0"/>
              <a:t>ppm</a:t>
            </a:r>
            <a:r>
              <a:rPr lang="en-US" dirty="0" smtClean="0"/>
              <a:t> for bands &gt; 1GHz</a:t>
            </a:r>
            <a:br>
              <a:rPr lang="en-US" dirty="0" smtClean="0"/>
            </a:br>
            <a:r>
              <a:rPr lang="en-US" dirty="0" smtClean="0"/>
              <a:t>±[0.2]</a:t>
            </a:r>
            <a:r>
              <a:rPr lang="en-US" dirty="0" err="1" smtClean="0"/>
              <a:t>ppm</a:t>
            </a:r>
            <a:r>
              <a:rPr lang="en-US" dirty="0" smtClean="0"/>
              <a:t> for bands &lt; 1GHz</a:t>
            </a:r>
          </a:p>
          <a:p>
            <a:r>
              <a:rPr lang="en-US" dirty="0" smtClean="0"/>
              <a:t>UL Transmission </a:t>
            </a:r>
            <a:r>
              <a:rPr lang="en-US" dirty="0" smtClean="0"/>
              <a:t>duration X </a:t>
            </a:r>
            <a:r>
              <a:rPr lang="en-US" dirty="0" smtClean="0"/>
              <a:t>should be </a:t>
            </a:r>
            <a:r>
              <a:rPr lang="en-US" dirty="0" smtClean="0"/>
              <a:t>[</a:t>
            </a:r>
            <a:r>
              <a:rPr lang="en-US" dirty="0" smtClean="0">
                <a:solidFill>
                  <a:srgbClr val="00B0F0"/>
                </a:solidFill>
              </a:rPr>
              <a:t>256</a:t>
            </a:r>
            <a:r>
              <a:rPr lang="en-US" dirty="0" smtClean="0"/>
              <a:t>]ms</a:t>
            </a:r>
            <a:endParaRPr lang="en-US" dirty="0" smtClean="0"/>
          </a:p>
          <a:p>
            <a:r>
              <a:rPr lang="en-US" dirty="0" smtClean="0"/>
              <a:t>UL </a:t>
            </a:r>
            <a:r>
              <a:rPr lang="en-US" dirty="0" smtClean="0"/>
              <a:t>gap duration Y </a:t>
            </a:r>
            <a:r>
              <a:rPr lang="en-US" dirty="0" smtClean="0">
                <a:solidFill>
                  <a:srgbClr val="00B0F0"/>
                </a:solidFill>
              </a:rPr>
              <a:t>should be </a:t>
            </a:r>
            <a:r>
              <a:rPr lang="en-US" dirty="0" smtClean="0">
                <a:solidFill>
                  <a:srgbClr val="00B0F0"/>
                </a:solidFill>
              </a:rPr>
              <a:t>[40]ms</a:t>
            </a:r>
            <a:endParaRPr lang="en-US" dirty="0">
              <a:solidFill>
                <a:srgbClr val="00B0F0"/>
              </a:solidFill>
            </a:endParaRPr>
          </a:p>
          <a:p>
            <a:r>
              <a:rPr lang="en-US" dirty="0">
                <a:solidFill>
                  <a:srgbClr val="0070C0"/>
                </a:solidFill>
              </a:rPr>
              <a:t>Need for gaps depends on UE capability</a:t>
            </a:r>
            <a:endParaRPr lang="en-US" dirty="0" smtClean="0">
              <a:solidFill>
                <a:srgbClr val="0070C0"/>
              </a:solidFill>
            </a:endParaRPr>
          </a:p>
          <a:p>
            <a:r>
              <a:rPr lang="en-US" dirty="0" smtClean="0"/>
              <a:t>Ambient temperature range for extreme condition shall be -10°C - +55°C</a:t>
            </a:r>
          </a:p>
          <a:p>
            <a:r>
              <a:rPr lang="en-US" dirty="0" smtClean="0">
                <a:solidFill>
                  <a:srgbClr val="00B0F0"/>
                </a:solidFill>
              </a:rPr>
              <a:t>RAN4 </a:t>
            </a:r>
            <a:r>
              <a:rPr lang="en-US" dirty="0">
                <a:solidFill>
                  <a:srgbClr val="00B0F0"/>
                </a:solidFill>
              </a:rPr>
              <a:t>should request RAN2 to specify an NB-</a:t>
            </a:r>
            <a:r>
              <a:rPr lang="en-US" dirty="0" err="1">
                <a:solidFill>
                  <a:srgbClr val="00B0F0"/>
                </a:solidFill>
              </a:rPr>
              <a:t>IoT</a:t>
            </a:r>
            <a:r>
              <a:rPr lang="en-US" dirty="0">
                <a:solidFill>
                  <a:srgbClr val="00B0F0"/>
                </a:solidFill>
              </a:rPr>
              <a:t> UE capability bit which the UE can use to signal to the network to indicate whether it needs UL gaps for frequency error correction or not</a:t>
            </a:r>
            <a:r>
              <a:rPr lang="en-US" dirty="0" smtClean="0">
                <a:solidFill>
                  <a:srgbClr val="00B0F0"/>
                </a:solidFill>
              </a:rPr>
              <a:t>.</a:t>
            </a:r>
          </a:p>
          <a:p>
            <a:r>
              <a:rPr lang="en-US" dirty="0" smtClean="0">
                <a:solidFill>
                  <a:srgbClr val="0070C0"/>
                </a:solidFill>
              </a:rPr>
              <a:t>In addition RAN4 should request RAN2 to specify signaling to enable or disable the use of </a:t>
            </a:r>
            <a:r>
              <a:rPr lang="en-US" dirty="0" smtClean="0">
                <a:solidFill>
                  <a:srgbClr val="0070C0"/>
                </a:solidFill>
              </a:rPr>
              <a:t>gaps if it is within RAN2 bit budget</a:t>
            </a:r>
            <a:endParaRPr lang="en-US" dirty="0" smtClean="0">
              <a:solidFill>
                <a:srgbClr val="0070C0"/>
              </a:solidFill>
            </a:endParaRPr>
          </a:p>
          <a:p>
            <a:pPr lvl="1"/>
            <a:r>
              <a:rPr lang="en-US" dirty="0" smtClean="0">
                <a:solidFill>
                  <a:srgbClr val="0070C0"/>
                </a:solidFill>
              </a:rPr>
              <a:t>If UL gaps are not enabled for UE that needs UL gaps, this would imply that for these UE’s the UL frequency accuracy can only be ensured until continuous UL transmission period of </a:t>
            </a:r>
            <a:r>
              <a:rPr lang="en-US" dirty="0" smtClean="0">
                <a:solidFill>
                  <a:srgbClr val="0070C0"/>
                </a:solidFill>
              </a:rPr>
              <a:t>[</a:t>
            </a:r>
            <a:r>
              <a:rPr lang="en-US" dirty="0" smtClean="0">
                <a:solidFill>
                  <a:srgbClr val="00B0F0"/>
                </a:solidFill>
              </a:rPr>
              <a:t>256</a:t>
            </a:r>
            <a:r>
              <a:rPr lang="en-US" dirty="0" smtClean="0">
                <a:solidFill>
                  <a:srgbClr val="0070C0"/>
                </a:solidFill>
              </a:rPr>
              <a:t>]ms</a:t>
            </a:r>
          </a:p>
          <a:p>
            <a:r>
              <a:rPr lang="en-GB" dirty="0" smtClean="0"/>
              <a:t>NOTE: </a:t>
            </a:r>
            <a:r>
              <a:rPr lang="en-US" dirty="0" smtClean="0"/>
              <a:t>RAN 4 assume introduction of an NB-</a:t>
            </a:r>
            <a:r>
              <a:rPr lang="en-US" dirty="0" err="1" smtClean="0"/>
              <a:t>IoT</a:t>
            </a:r>
            <a:r>
              <a:rPr lang="en-US" dirty="0" smtClean="0"/>
              <a:t> capability bit will not impact on completing NB-</a:t>
            </a:r>
            <a:r>
              <a:rPr lang="en-US" dirty="0" err="1" smtClean="0"/>
              <a:t>IoT</a:t>
            </a:r>
            <a:r>
              <a:rPr lang="en-US" dirty="0" smtClean="0"/>
              <a:t> WI by June. Otherwise it should be postponed. </a:t>
            </a:r>
            <a:endParaRPr lang="en-US" dirty="0">
              <a:solidFill>
                <a:srgbClr val="0070C0"/>
              </a:solidFill>
            </a:endParaRP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193</TotalTime>
  <Words>41</Words>
  <Application>Microsoft Office PowerPoint</Application>
  <PresentationFormat>On-screen Show (4:3)</PresentationFormat>
  <Paragraphs>15</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Theme</vt:lpstr>
      <vt:lpstr>WF on NB IOT UL transmission period and gap and  frequency error</vt:lpstr>
      <vt:lpstr>Agreements</vt:lpstr>
    </vt:vector>
  </TitlesOfParts>
  <Company>Sony Ericsson Mobile Communications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Zander, Olof</dc:creator>
  <dc:description>Rev PA1</dc:description>
  <cp:lastModifiedBy>23055265</cp:lastModifiedBy>
  <cp:revision>37</cp:revision>
  <dcterms:created xsi:type="dcterms:W3CDTF">2016-05-03T23:11:31Z</dcterms:created>
  <dcterms:modified xsi:type="dcterms:W3CDTF">2016-05-25T04:41:48Z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2016-05-04</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ies>
</file>