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0" r:id="rId2"/>
    <p:sldId id="271" r:id="rId3"/>
    <p:sldId id="276" r:id="rId4"/>
    <p:sldId id="272" r:id="rId5"/>
    <p:sldId id="277" r:id="rId6"/>
    <p:sldId id="273" r:id="rId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FF99"/>
    <a:srgbClr val="FF3399"/>
    <a:srgbClr val="FFCCFF"/>
    <a:srgbClr val="FF66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7" autoAdjust="0"/>
    <p:restoredTop sz="83039" autoAdjust="0"/>
  </p:normalViewPr>
  <p:slideViewPr>
    <p:cSldViewPr>
      <p:cViewPr>
        <p:scale>
          <a:sx n="75" d="100"/>
          <a:sy n="75" d="100"/>
        </p:scale>
        <p:origin x="-1810" y="-3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2016/5/26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WF: MSD definition for 2UL Inter-band CA combinations that have multiple IMD’s for one band </a:t>
            </a:r>
            <a:endParaRPr lang="ja-JP" altLang="en-US" sz="400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ja-JP" smtClean="0">
                <a:solidFill>
                  <a:schemeClr val="tx1"/>
                </a:solidFill>
              </a:rPr>
              <a:t>Hisilicon, NTT DOCOMO Inc,</a:t>
            </a:r>
            <a:endParaRPr lang="ja-JP" altLang="en-US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cs typeface="Arial" pitchFamily="34" charset="0"/>
              </a:rPr>
              <a:t>R4-163639</a:t>
            </a:r>
            <a:endParaRPr lang="ja-JP" altLang="en-US" sz="2400">
              <a:cs typeface="Arial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44497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#79</a:t>
            </a:r>
          </a:p>
          <a:p>
            <a:r>
              <a:rPr lang="en-GB" altLang="ja-JP" sz="2400" b="1" dirty="0">
                <a:cs typeface="Arial" pitchFamily="34" charset="0"/>
              </a:rPr>
              <a:t>Nanjing, China, 23-27 May 2016</a:t>
            </a:r>
            <a:r>
              <a:rPr lang="en-US" altLang="ja-JP" sz="2400" b="1" dirty="0">
                <a:cs typeface="Arial" pitchFamily="34" charset="0"/>
              </a:rPr>
              <a:t> </a:t>
            </a:r>
            <a:endParaRPr lang="ja-JP" altLang="ja-JP" sz="240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lang="ja-JP" altLang="en-US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Agreement on how 2UL Inter-band CA MSD requirements due to intermodulation exists [1]</a:t>
            </a:r>
          </a:p>
          <a:p>
            <a:pPr lvl="1"/>
            <a:r>
              <a:rPr lang="en-US" altLang="ja-JP" sz="2400" dirty="0" smtClean="0"/>
              <a:t>In short, only the worst case MSD is defined for each band</a:t>
            </a:r>
          </a:p>
          <a:p>
            <a:pPr lvl="2"/>
            <a:r>
              <a:rPr lang="en-US" altLang="ja-JP" dirty="0" smtClean="0"/>
              <a:t>This means that even if there are multiple IMD’s only the one resulting highest MSD is specified</a:t>
            </a:r>
          </a:p>
          <a:p>
            <a:pPr lvl="1"/>
            <a:r>
              <a:rPr lang="en-US" altLang="ja-JP" sz="2400" dirty="0" smtClean="0"/>
              <a:t>This agreement was a result of extensive discussions in RAN4</a:t>
            </a:r>
          </a:p>
          <a:p>
            <a:pPr lvl="1"/>
            <a:r>
              <a:rPr lang="en-US" altLang="ja-JP" sz="2400" dirty="0" smtClean="0"/>
              <a:t>All 2UL Inter-band CA combinations (2UL/2DL, 2UL/</a:t>
            </a:r>
            <a:r>
              <a:rPr lang="en-US" altLang="ja-JP" sz="2400" dirty="0" err="1" smtClean="0"/>
              <a:t>xDL</a:t>
            </a:r>
            <a:r>
              <a:rPr lang="en-US" altLang="ja-JP" sz="2400" dirty="0" smtClean="0"/>
              <a:t> in 36.101 have been handled according to this agreement</a:t>
            </a:r>
          </a:p>
          <a:p>
            <a:pPr lvl="2"/>
            <a:r>
              <a:rPr lang="en-US" altLang="ja-JP" dirty="0" smtClean="0"/>
              <a:t>Out of currently specified 16 combinations, 8 have more than one IMD. In 7 case out of   these 8, IMD5 is the second IMD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US" altLang="ja-JP" sz="2400" dirty="0" smtClean="0"/>
              <a:t>Recently B3+B42 UL CA MSD was studied. According to agreed TP, MSD’s are as follows. 29.8dB for IMD2, 8.0dB for IMD4, and 0.2dB for IMD5</a:t>
            </a:r>
          </a:p>
          <a:p>
            <a:r>
              <a:rPr lang="en-US" altLang="ja-JP" sz="2400" dirty="0" smtClean="0"/>
              <a:t>An issue was raised to define IMD4 as well</a:t>
            </a:r>
          </a:p>
          <a:p>
            <a:r>
              <a:rPr lang="en-US" altLang="ja-JP" sz="2400" dirty="0" smtClean="0"/>
              <a:t>It’s quite likely that there will be cases also in future where there are more than one IMD’s with significant MSD’s</a:t>
            </a:r>
          </a:p>
          <a:p>
            <a:r>
              <a:rPr lang="en-US" altLang="ja-JP" sz="2400" dirty="0" smtClean="0"/>
              <a:t>As such, there is nothing wrong or broken in current agreement. However, with this good example of B3+B42 there is good time to slightly further modify it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smtClean="0"/>
              <a:t>Way forward</a:t>
            </a:r>
            <a:endParaRPr lang="ja-JP" altLang="en-US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4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764704"/>
            <a:ext cx="8523288" cy="5688484"/>
          </a:xfrm>
        </p:spPr>
        <p:txBody>
          <a:bodyPr/>
          <a:lstStyle/>
          <a:p>
            <a:r>
              <a:rPr lang="en-GB" sz="2400" b="1" dirty="0" smtClean="0"/>
              <a:t>Proposal1: For each UL Inter-band CA only the highest MSD is specified automatically. Each IMD that falls on top of own DL channel and has ≥3dB MSD will be specified as well. This applies from Rel14 onwards.</a:t>
            </a:r>
            <a:endParaRPr lang="en-US" sz="2400" dirty="0" smtClean="0"/>
          </a:p>
          <a:p>
            <a:r>
              <a:rPr lang="en-US" altLang="ja-JP" sz="2400" b="1" dirty="0" smtClean="0"/>
              <a:t>Proposal2: A column shall be added in Rel14 UL Inter-band CA MSD tables to tell the source of IMD. </a:t>
            </a:r>
          </a:p>
          <a:p>
            <a:r>
              <a:rPr lang="en-GB" sz="2400" b="1" dirty="0" smtClean="0"/>
              <a:t>Proposal3: An informative note to UL Inter-band CA MSD tables shall be added in Rel14 to indicate if there are other IMD’s than the specified one(s) for each band.</a:t>
            </a:r>
            <a:endParaRPr lang="en-US" sz="2400" dirty="0" smtClean="0"/>
          </a:p>
          <a:p>
            <a:r>
              <a:rPr lang="en-GB" sz="2400" b="1" dirty="0" smtClean="0"/>
              <a:t>Proposal 4: Case when two or more IMD’s fall on top of each other is FFS</a:t>
            </a:r>
            <a:endParaRPr lang="en-US" sz="2400" b="1" dirty="0" smtClean="0"/>
          </a:p>
          <a:p>
            <a:endParaRPr lang="en-US" altLang="ja-JP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490066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15614" y="548680"/>
          <a:ext cx="7128795" cy="5547360"/>
        </p:xfrm>
        <a:graphic>
          <a:graphicData uri="http://schemas.openxmlformats.org/drawingml/2006/table">
            <a:tbl>
              <a:tblPr/>
              <a:tblGrid>
                <a:gridCol w="1041342"/>
                <a:gridCol w="631916"/>
                <a:gridCol w="631916"/>
                <a:gridCol w="631916"/>
                <a:gridCol w="631916"/>
                <a:gridCol w="631916"/>
                <a:gridCol w="1194056"/>
                <a:gridCol w="539761"/>
                <a:gridCol w="1194056"/>
              </a:tblGrid>
              <a:tr h="145117"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E-UTRA Band / Channel bandwidth / N</a:t>
                      </a:r>
                      <a:r>
                        <a:rPr lang="en-GB" sz="1000" b="1" baseline="-25000" dirty="0"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 / Duplex mode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Source of IMD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4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EUTRA CA 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Configuration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EUTRA band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UL F</a:t>
                      </a:r>
                      <a:r>
                        <a:rPr lang="en-GB" sz="1000" b="1" baseline="-25000">
                          <a:latin typeface="Arial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b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(MHz)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UL/DL BW </a:t>
                      </a:r>
                      <a:b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(MHz)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UL </a:t>
                      </a:r>
                      <a:b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000" b="1" baseline="-25000" dirty="0">
                          <a:latin typeface="Arial"/>
                          <a:ea typeface="Times New Roman"/>
                          <a:cs typeface="Arial"/>
                        </a:rPr>
                        <a:t>LRB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DL F</a:t>
                      </a:r>
                      <a:r>
                        <a:rPr lang="en-GB" sz="1000" b="1" baseline="-25000">
                          <a:latin typeface="Arial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 (MHz)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MSD </a:t>
                      </a:r>
                      <a:b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</a:br>
                      <a:r>
                        <a:rPr lang="en-GB" sz="1000" b="1">
                          <a:latin typeface="Arial"/>
                          <a:ea typeface="Times New Roman"/>
                          <a:cs typeface="Arial"/>
                        </a:rPr>
                        <a:t>(dB)</a:t>
                      </a:r>
                      <a:endParaRPr lang="en-US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latin typeface="Arial"/>
                          <a:ea typeface="Times New Roman"/>
                          <a:cs typeface="Arial"/>
                        </a:rPr>
                        <a:t>Duplex mode</a:t>
                      </a:r>
                      <a:endParaRPr lang="en-US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CA_3A-5A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1771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1866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CA_3A-5A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1816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CA_3A-7A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1730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2535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2655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CA_3A-8A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1755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1850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900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945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CA_3A-19A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1771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1866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19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CA_3A-19A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1816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19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27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CA_3A-26A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1771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1866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CA_3A-26A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1816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CA_4A-5A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1721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2121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838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883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IMD2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CA_4A-7A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1730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1825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2535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2655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CA_5A-7A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834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879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12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IMD3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2547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2667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CA_7A-20A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7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2512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2632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FDD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851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810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Arial"/>
                        </a:rPr>
                        <a:t>12</a:t>
                      </a: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IMD3</a:t>
                      </a:r>
                      <a:r>
                        <a:rPr lang="en-GB" sz="1000" baseline="30000" dirty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CA_3A-42A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1740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1835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29.8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FDD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IMD2</a:t>
                      </a:r>
                      <a:r>
                        <a:rPr lang="en-US" sz="1000" baseline="30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3575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3575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TDD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CA_3A-42A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1765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1835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FDD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latin typeface="Arial"/>
                          <a:ea typeface="Times New Roman"/>
                          <a:cs typeface="Arial"/>
                        </a:rPr>
                        <a:t>IMD4</a:t>
                      </a:r>
                      <a:r>
                        <a:rPr lang="en-GB" sz="1000" baseline="30000" dirty="0" smtClean="0"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GB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3435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3575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Times New Roman"/>
                        </a:rPr>
                        <a:t>TDD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48">
                <a:tc gridSpan="8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NOTE 1: Both of the transmitters shall be set min(+20 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Arial"/>
                        </a:rPr>
                        <a:t>dBm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Arial"/>
                        </a:rPr>
                        <a:t>P</a:t>
                      </a:r>
                      <a:r>
                        <a:rPr lang="en-GB" sz="1000" baseline="-25000" dirty="0" err="1">
                          <a:latin typeface="Arial"/>
                          <a:ea typeface="Times New Roman"/>
                          <a:cs typeface="Arial"/>
                        </a:rPr>
                        <a:t>CMAX_L,c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) as defined in </a:t>
                      </a:r>
                      <a:r>
                        <a:rPr lang="en-GB" sz="1000" dirty="0" err="1">
                          <a:latin typeface="Arial"/>
                          <a:ea typeface="Times New Roman"/>
                          <a:cs typeface="Arial"/>
                        </a:rPr>
                        <a:t>subclause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 6.2.5A</a:t>
                      </a: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NOTE 2: RB</a:t>
                      </a:r>
                      <a:r>
                        <a:rPr lang="en-GB" sz="1000" baseline="-25000" dirty="0"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r>
                        <a:rPr lang="en-GB" sz="1000" dirty="0">
                          <a:latin typeface="Arial"/>
                          <a:ea typeface="Times New Roman"/>
                          <a:cs typeface="Arial"/>
                        </a:rPr>
                        <a:t> = </a:t>
                      </a:r>
                      <a:r>
                        <a:rPr lang="en-GB" sz="1000" dirty="0" smtClean="0"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</a:p>
                    <a:p>
                      <a:pPr marL="540385" marR="0" indent="-54038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NOTE3: This band is subject to IMD5 as well which MSD is not specified</a:t>
                      </a: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256" marR="472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6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7256" marR="472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GB" sz="2400" dirty="0" smtClean="0"/>
              <a:t>[1] R4-144031, “WF on 2UL inter-band CA MSD test configurations”, </a:t>
            </a:r>
            <a:r>
              <a:rPr lang="en-GB" sz="2400" dirty="0" err="1" smtClean="0"/>
              <a:t>Mediatek</a:t>
            </a:r>
            <a:r>
              <a:rPr lang="en-GB" sz="2400" dirty="0" smtClean="0"/>
              <a:t>, RAN4#71</a:t>
            </a:r>
            <a:endParaRPr lang="en-GB" altLang="ja-JP" sz="2400" dirty="0" smtClean="0"/>
          </a:p>
          <a:p>
            <a:r>
              <a:rPr lang="en-GB" altLang="ja-JP" sz="2400" dirty="0" smtClean="0"/>
              <a:t>[2] R4-163636, “</a:t>
            </a:r>
            <a:r>
              <a:rPr lang="en-GB" sz="2400" dirty="0" smtClean="0"/>
              <a:t>MSD definition for 2UL Inter-band CA combinations that have multiple IMD’s for one band”, Huawei, </a:t>
            </a:r>
            <a:r>
              <a:rPr lang="en-GB" sz="2400" dirty="0" err="1" smtClean="0"/>
              <a:t>Hisilion</a:t>
            </a:r>
            <a:r>
              <a:rPr lang="en-GB" sz="2400" dirty="0" smtClean="0"/>
              <a:t>, RAN4#79</a:t>
            </a:r>
            <a:endParaRPr lang="ja-JP" altLang="ja-JP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7435</TotalTime>
  <Words>678</Words>
  <Application>Microsoft Office PowerPoint</Application>
  <PresentationFormat>On-screen Show (4:3)</PresentationFormat>
  <Paragraphs>254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​​テーマ</vt:lpstr>
      <vt:lpstr>WF: MSD definition for 2UL Inter-band CA combinations that have multiple IMD’s for one band </vt:lpstr>
      <vt:lpstr>Background</vt:lpstr>
      <vt:lpstr>Background</vt:lpstr>
      <vt:lpstr>Way forward</vt:lpstr>
      <vt:lpstr>Example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a00307669</cp:lastModifiedBy>
  <cp:revision>345</cp:revision>
  <dcterms:created xsi:type="dcterms:W3CDTF">2014-03-04T23:28:02Z</dcterms:created>
  <dcterms:modified xsi:type="dcterms:W3CDTF">2016-05-26T07:43:37Z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(3)CMZkLU/1H8jm5LNDVxY5EaPLza60RYz/1NmZRTUQ8QrUY9lmGHSXL4N2PYZ2VTOA7Pg7fepb
fKPBjkfVn1rD1fO7fii9g+25L15aGJOKCNZgkEFvDB1ZIjvRGzdl3onJhJle7Of0cvb0okIs
ylR9ezODbhErcYOldqswLL/hqysTfUrGnLgYBsS43QMcQbjm6fWNJLST7R1cdozXpWIHad05
6q5zxda9305SwfJru9</vt:lpwstr>
  </property>
  <property fmtid="{D5CDD505-2E9C-101B-9397-08002B2CF9AE}" pid="9" name="_2015_ms_pID_7253431">
    <vt:lpwstr>VX0e2JfAMwhzi0XtlaKnjXW9GZAKFulTkhW6HPSqlhZUlGLGr7iHNb
/2chcZS7XwfnEs2zZGuNEkSxYu2DNiOCmdT2zYXrZbks2SxEU5bfULydugPy2iGVuWpIh+PI
l5E74kVUnpjZncLbPlapTudjms1D2Fx/bDd8q9TdMLwHWdVWiEkGBAPvoGLLMxTjr8ApnO4W
TPiOoOICmkQZSSv6X/yNrz40f6xo0UNVYKLm</vt:lpwstr>
  </property>
  <property fmtid="{D5CDD505-2E9C-101B-9397-08002B2CF9AE}" pid="10" name="_2015_ms_pID_7253432">
    <vt:lpwstr>M0eG+Wz8WIg7qpmf9iZbs4Nf1KIEcjXLCuh9
kt9d01VS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1464248080</vt:lpwstr>
  </property>
</Properties>
</file>