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188085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72" y="-72"/>
      </p:cViewPr>
      <p:guideLst>
        <p:guide orient="horz" pos="2160"/>
        <p:guide pos="37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1064" y="2130426"/>
            <a:ext cx="1009872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82128" y="3886200"/>
            <a:ext cx="831659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13616" y="274639"/>
            <a:ext cx="2673191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94042" y="274639"/>
            <a:ext cx="782156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8505" y="4406901"/>
            <a:ext cx="1009872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8505" y="2906713"/>
            <a:ext cx="1009872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94043" y="1600201"/>
            <a:ext cx="5247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39432" y="1600201"/>
            <a:ext cx="5247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94042" y="1535113"/>
            <a:ext cx="524943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4042" y="2174875"/>
            <a:ext cx="524943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35307" y="1535113"/>
            <a:ext cx="525150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35307" y="2174875"/>
            <a:ext cx="525150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4043" y="273050"/>
            <a:ext cx="390871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45082" y="273051"/>
            <a:ext cx="66417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94043" y="1435101"/>
            <a:ext cx="390871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28730" y="4800600"/>
            <a:ext cx="712851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28730" y="612775"/>
            <a:ext cx="712851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28730" y="5367338"/>
            <a:ext cx="712851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94043" y="274638"/>
            <a:ext cx="1069276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94043" y="1600201"/>
            <a:ext cx="1069276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94043" y="6356351"/>
            <a:ext cx="27721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59291" y="6356351"/>
            <a:ext cx="37622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14609" y="6356351"/>
            <a:ext cx="27721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Motivation for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RF requirement on coexistence with CDMA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China Telecom</a:t>
            </a:r>
            <a:endParaRPr lang="zh-CN" alt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239246" y="188913"/>
            <a:ext cx="37240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#72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Nanjing, China, 23 – 27 May,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10061019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R4-163575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Justification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 smtClean="0"/>
              <a:t>R13 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 RF requirement was specified based on the 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 coexistence with legacy GSM/UMTS/LTE systems. </a:t>
            </a:r>
          </a:p>
          <a:p>
            <a:r>
              <a:rPr lang="en-GB" altLang="zh-CN" dirty="0" smtClean="0"/>
              <a:t>Currently CDMA coexistence with 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 is not be considered in 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 RF requirement evaluation. It will bring difficulty for CDMA operators to deploy 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 , and also for inter-operator coexistence. 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Justification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4043" y="1423317"/>
            <a:ext cx="10692765" cy="4525963"/>
          </a:xfrm>
        </p:spPr>
        <p:txBody>
          <a:bodyPr>
            <a:normAutofit/>
          </a:bodyPr>
          <a:lstStyle/>
          <a:p>
            <a:r>
              <a:rPr lang="en-GB" altLang="zh-CN" sz="2000" dirty="0" smtClean="0"/>
              <a:t>CDMA </a:t>
            </a:r>
            <a:r>
              <a:rPr lang="en-US" altLang="zh-CN" sz="2000" dirty="0" smtClean="0"/>
              <a:t>system</a:t>
            </a:r>
            <a:r>
              <a:rPr lang="en-GB" altLang="zh-CN" sz="2000" dirty="0" smtClean="0"/>
              <a:t> is widely to be used in many countries such as China, Japan, Korea, US etc. in different regions</a:t>
            </a:r>
            <a:r>
              <a:rPr lang="en-US" altLang="zh-CN" sz="2000" dirty="0" smtClean="0"/>
              <a:t>, the </a:t>
            </a:r>
            <a:r>
              <a:rPr lang="en-GB" altLang="zh-CN" sz="2000" dirty="0" smtClean="0"/>
              <a:t>frequency below 2GHz is mainly to be used, while 800M is the most important frequency band for CDMA network to realise wide coverage performance. </a:t>
            </a:r>
            <a:endParaRPr lang="zh-CN" altLang="en-US" sz="20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03921" y="2492896"/>
          <a:ext cx="8640653" cy="1447800"/>
        </p:xfrm>
        <a:graphic>
          <a:graphicData uri="http://schemas.openxmlformats.org/drawingml/2006/table">
            <a:tbl>
              <a:tblPr/>
              <a:tblGrid>
                <a:gridCol w="1234379"/>
                <a:gridCol w="1234379"/>
                <a:gridCol w="1234379"/>
                <a:gridCol w="1234379"/>
                <a:gridCol w="1234379"/>
                <a:gridCol w="1234379"/>
                <a:gridCol w="1234379"/>
              </a:tblGrid>
              <a:tr h="258660">
                <a:tc gridSpan="7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CDMA2000 Deployments</a:t>
                      </a:r>
                      <a:b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</a:b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(includes CDMA2000 1X &amp; EV-DO)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8660">
                <a:tc>
                  <a:txBody>
                    <a:bodyPr/>
                    <a:lstStyle/>
                    <a:p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Asia - Pacific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North America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Caribbean - </a:t>
                      </a:r>
                      <a:b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</a:b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Latin America 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Europe - Russia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Africa - Middle East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Worldwide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</a:tr>
              <a:tr h="160123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Operators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73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63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48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59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71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314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</a:tr>
              <a:tr h="25866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Countries/Territories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32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24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14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46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118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764273" y="4149080"/>
          <a:ext cx="7920568" cy="2286000"/>
        </p:xfrm>
        <a:graphic>
          <a:graphicData uri="http://schemas.openxmlformats.org/drawingml/2006/table">
            <a:tbl>
              <a:tblPr/>
              <a:tblGrid>
                <a:gridCol w="1387264"/>
                <a:gridCol w="1387264"/>
                <a:gridCol w="568325"/>
                <a:gridCol w="675005"/>
                <a:gridCol w="610870"/>
                <a:gridCol w="501015"/>
                <a:gridCol w="481330"/>
                <a:gridCol w="702310"/>
                <a:gridCol w="714375"/>
                <a:gridCol w="892810"/>
              </a:tblGrid>
              <a:tr h="157460">
                <a:tc gridSpan="10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CDMA2000 Devices by Operating Frequency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51258">
                <a:tc>
                  <a:txBody>
                    <a:bodyPr/>
                    <a:lstStyle/>
                    <a:p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450 MHz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800 MHz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800/1900 MHz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1700 MHz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1900 MHz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2100 MHz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800/2100 MHz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800/1900/</a:t>
                      </a:r>
                      <a:b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</a:b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2100 MHz</a:t>
                      </a:r>
                      <a:b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</a:b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(AWS)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800/1900/700/</a:t>
                      </a:r>
                      <a:b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</a:b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1700/2100 MHz (AWS)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46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1X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124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1065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478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167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96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14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46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1xEV-DO Rel. 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21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261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210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92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46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1xEV-DO Rev. A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45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201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394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17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39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25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46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EV-DO Rev. B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18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46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1X Advanced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46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Totals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197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1,529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1,091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268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115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9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70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9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52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Justification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 smtClean="0"/>
              <a:t>In RAN4#78bis meeting, a WF on </a:t>
            </a:r>
            <a:r>
              <a:rPr lang="en-US" altLang="zh-CN" dirty="0" smtClean="0">
                <a:latin typeface="Calibri" pitchFamily="34" charset="0"/>
              </a:rPr>
              <a:t>handling of CDMA and NB-</a:t>
            </a:r>
            <a:r>
              <a:rPr lang="en-US" altLang="zh-CN" dirty="0" err="1" smtClean="0">
                <a:latin typeface="Calibri" pitchFamily="34" charset="0"/>
              </a:rPr>
              <a:t>IoT</a:t>
            </a:r>
            <a:r>
              <a:rPr lang="en-US" altLang="zh-CN" dirty="0" smtClean="0">
                <a:latin typeface="Calibri" pitchFamily="34" charset="0"/>
              </a:rPr>
              <a:t> coexistence study was approved in </a:t>
            </a:r>
            <a:r>
              <a:rPr lang="en-GB" altLang="zh-CN" dirty="0" smtClean="0"/>
              <a:t>R4-162833, and agreements were reached as below,</a:t>
            </a:r>
            <a:endParaRPr lang="zh-CN" altLang="zh-CN" dirty="0" smtClean="0"/>
          </a:p>
          <a:p>
            <a:pPr lvl="1" hangingPunct="0"/>
            <a:r>
              <a:rPr lang="en-US" altLang="zh-CN" dirty="0" smtClean="0"/>
              <a:t>CDMA and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coexistence should be studied.</a:t>
            </a:r>
            <a:endParaRPr lang="zh-CN" altLang="zh-CN" dirty="0" smtClean="0"/>
          </a:p>
          <a:p>
            <a:pPr lvl="1" hangingPunct="0"/>
            <a:r>
              <a:rPr lang="en-US" altLang="zh-CN" dirty="0" smtClean="0"/>
              <a:t>Considering the tight schedule of R13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, it is recommended such coexistence study be conducted and evaluated in potential R14 WI/SI.</a:t>
            </a:r>
            <a:endParaRPr lang="zh-CN" altLang="zh-CN" dirty="0" smtClean="0"/>
          </a:p>
          <a:p>
            <a:pPr lvl="1"/>
            <a:endParaRPr lang="en-GB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Objective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Identify frequency bands for interference evaluation on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coexistence with CDMA, such as bands around 800M( B5/B26 etc.)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dirty="0" smtClean="0"/>
              <a:t>For the 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 stand-alone operation mode, evaluate RF </a:t>
            </a:r>
            <a:r>
              <a:rPr lang="en-US" altLang="zh-CN" dirty="0" smtClean="0"/>
              <a:t>requirement for </a:t>
            </a:r>
            <a:r>
              <a:rPr lang="en-GB" altLang="zh-CN" dirty="0" smtClean="0"/>
              <a:t>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 coexistence with CDMA, and if R13 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 RF requirements could be reused.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dirty="0" smtClean="0"/>
              <a:t>Specify necessary additional RF requirements of 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 to coexist with CDMA.  </a:t>
            </a:r>
            <a:endParaRPr lang="zh-CN" altLang="zh-CN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sz="2400" dirty="0" smtClean="0"/>
              <a:t>[1]. R4-</a:t>
            </a:r>
            <a:r>
              <a:rPr lang="en-GB" altLang="zh-CN" sz="2400" dirty="0" smtClean="0"/>
              <a:t>162833, </a:t>
            </a:r>
            <a:r>
              <a:rPr lang="en-US" altLang="zh-CN" sz="2400" dirty="0" smtClean="0">
                <a:latin typeface="Calibri" pitchFamily="34" charset="0"/>
              </a:rPr>
              <a:t>Way forward on handling of CDMA and NB-</a:t>
            </a:r>
            <a:r>
              <a:rPr lang="en-US" altLang="zh-CN" sz="2400" dirty="0" err="1" smtClean="0">
                <a:latin typeface="Calibri" pitchFamily="34" charset="0"/>
              </a:rPr>
              <a:t>IoT</a:t>
            </a:r>
            <a:r>
              <a:rPr lang="en-US" altLang="zh-CN" sz="2400" dirty="0" smtClean="0">
                <a:latin typeface="Calibri" pitchFamily="34" charset="0"/>
              </a:rPr>
              <a:t> coexistence study, </a:t>
            </a:r>
            <a:r>
              <a:rPr lang="en-GB" altLang="zh-CN" sz="2400" dirty="0" smtClean="0"/>
              <a:t>China Telecom, SK Telecom, Sprint, Qualcomm, </a:t>
            </a:r>
            <a:r>
              <a:rPr lang="en-GB" altLang="zh-CN" sz="2400" dirty="0" err="1" smtClean="0"/>
              <a:t>HuaWei</a:t>
            </a:r>
            <a:r>
              <a:rPr lang="en-GB" altLang="zh-CN" sz="2400" dirty="0" smtClean="0"/>
              <a:t>, Intel,</a:t>
            </a:r>
            <a:r>
              <a:rPr lang="en-US" altLang="zh-CN" sz="2400" dirty="0" smtClean="0"/>
              <a:t> ZTE, Samsung, 3GPP TSG-RAN WG4 Meeting #78bis,</a:t>
            </a:r>
            <a:r>
              <a:rPr lang="pt-BR" altLang="zh-CN" sz="2400" dirty="0" smtClean="0"/>
              <a:t>San Jose Del Cabo, </a:t>
            </a:r>
            <a:r>
              <a:rPr lang="en-US" altLang="zh-CN" sz="2400" dirty="0" smtClean="0"/>
              <a:t>11 – 15 Apr, 2016</a:t>
            </a:r>
            <a:endParaRPr lang="zh-CN" altLang="en-US" sz="2400" dirty="0" smtClean="0"/>
          </a:p>
          <a:p>
            <a:pPr>
              <a:buNone/>
            </a:pPr>
            <a:endParaRPr lang="zh-CN" altLang="en-US" dirty="0" smtClean="0">
              <a:latin typeface="Calibri" pitchFamily="34" charset="0"/>
            </a:endParaRP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428</Words>
  <Application>Microsoft Office PowerPoint</Application>
  <PresentationFormat>自定义</PresentationFormat>
  <Paragraphs>112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Motivation for NB-IoT RF requirement on coexistence with CDMA</vt:lpstr>
      <vt:lpstr>Justification</vt:lpstr>
      <vt:lpstr>Justification</vt:lpstr>
      <vt:lpstr>Justification</vt:lpstr>
      <vt:lpstr>Objective</vt:lpstr>
      <vt:lpstr>Reference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WI: NB-IoT coexistence with CDMA</dc:title>
  <dc:creator>pc240</dc:creator>
  <cp:lastModifiedBy>zhaodong</cp:lastModifiedBy>
  <cp:revision>22</cp:revision>
  <dcterms:created xsi:type="dcterms:W3CDTF">2016-04-25T08:22:00Z</dcterms:created>
  <dcterms:modified xsi:type="dcterms:W3CDTF">2016-05-12T02:57:24Z</dcterms:modified>
</cp:coreProperties>
</file>