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824" y="-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Way forward on simulation assumptions for SFN scenario with unidirectional deployment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Ericsson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332656"/>
            <a:ext cx="8424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b="1" dirty="0" smtClean="0"/>
              <a:t>3GPP TSG-RAN WG4 Meeting #78bis	                                                      R4-163034</a:t>
            </a:r>
            <a:endParaRPr lang="zh-CN" altLang="zh-CN" dirty="0" smtClean="0"/>
          </a:p>
          <a:p>
            <a:r>
              <a:rPr lang="en-GB" altLang="zh-CN" b="1" dirty="0" smtClean="0"/>
              <a:t>San Jose del </a:t>
            </a:r>
            <a:r>
              <a:rPr lang="en-GB" altLang="zh-CN" b="1" dirty="0" err="1" smtClean="0"/>
              <a:t>Cabo</a:t>
            </a:r>
            <a:r>
              <a:rPr lang="en-GB" altLang="zh-CN" b="1" dirty="0" smtClean="0"/>
              <a:t>, Mexico, 11-15 April, 2016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altLang="zh-CN" sz="2400" dirty="0" smtClean="0"/>
          </a:p>
          <a:p>
            <a:r>
              <a:rPr lang="en-US" altLang="zh-CN" sz="2400" dirty="0" smtClean="0"/>
              <a:t>There are no the simulation assumptions agreed for WI phase to facilitate the further evaluation.</a:t>
            </a:r>
          </a:p>
          <a:p>
            <a:r>
              <a:rPr lang="en-US" altLang="zh-CN" sz="2400" dirty="0" smtClean="0"/>
              <a:t>Simulation assumptions are needed to further evaluation.</a:t>
            </a:r>
            <a:endParaRPr lang="zh-CN" altLang="en-US" sz="2400" strike="sngStrike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</p:spPr>
        <p:txBody>
          <a:bodyPr>
            <a:normAutofit/>
          </a:bodyPr>
          <a:lstStyle/>
          <a:p>
            <a:r>
              <a:rPr lang="en-US" altLang="zh-CN" sz="2500" dirty="0" smtClean="0"/>
              <a:t>In #78 meeting, the agreements on scenario assumption is:</a:t>
            </a:r>
          </a:p>
          <a:p>
            <a:pPr marL="342900" lvl="1" indent="-342900">
              <a:spcBef>
                <a:spcPts val="0"/>
              </a:spcBef>
              <a:buNone/>
            </a:pPr>
            <a:r>
              <a:rPr lang="en-US" altLang="zh-CN" sz="1800" i="1" dirty="0" smtClean="0"/>
              <a:t>      Scenarios assumptions</a:t>
            </a:r>
          </a:p>
          <a:p>
            <a:pPr marL="742950" lvl="2" indent="-342900">
              <a:spcBef>
                <a:spcPts val="0"/>
              </a:spcBef>
            </a:pPr>
            <a:r>
              <a:rPr lang="en-US" altLang="zh-CN" sz="1800" i="1" dirty="0" smtClean="0"/>
              <a:t>Simulation assumptions agreed in SI are treated as baseline, and others assumptions are not precluded.</a:t>
            </a:r>
          </a:p>
          <a:p>
            <a:pPr marL="1200150" lvl="3" indent="-342900">
              <a:spcBef>
                <a:spcPts val="0"/>
              </a:spcBef>
            </a:pPr>
            <a:r>
              <a:rPr lang="en-US" altLang="zh-CN" sz="1800" i="1" dirty="0" smtClean="0"/>
              <a:t>Following parameters are encouraged for evaluation. </a:t>
            </a:r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403648" y="2564904"/>
          <a:ext cx="6336704" cy="2691924"/>
        </p:xfrm>
        <a:graphic>
          <a:graphicData uri="http://schemas.openxmlformats.org/drawingml/2006/table">
            <a:tbl>
              <a:tblPr/>
              <a:tblGrid>
                <a:gridCol w="1860316"/>
                <a:gridCol w="2116977"/>
                <a:gridCol w="2359411"/>
              </a:tblGrid>
              <a:tr h="207903">
                <a:tc row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b="1" kern="100" dirty="0">
                          <a:latin typeface="Times New Roman"/>
                          <a:ea typeface="宋体"/>
                          <a:cs typeface="Times New Roman"/>
                        </a:rPr>
                        <a:t>Parameter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b="1" kern="100" dirty="0">
                          <a:latin typeface="Times New Roman"/>
                          <a:ea typeface="宋体"/>
                          <a:cs typeface="Times New Roman"/>
                        </a:rPr>
                        <a:t>Value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0790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b="1" kern="100">
                          <a:latin typeface="Times New Roman"/>
                          <a:ea typeface="宋体"/>
                          <a:cs typeface="Times New Roman"/>
                        </a:rPr>
                        <a:t>SFN scenario 1</a:t>
                      </a:r>
                      <a:endParaRPr lang="zh-CN" sz="12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b="1" kern="100">
                          <a:latin typeface="Times New Roman"/>
                          <a:ea typeface="宋体"/>
                          <a:cs typeface="Times New Roman"/>
                        </a:rPr>
                        <a:t>SFN scenario 2d</a:t>
                      </a:r>
                      <a:endParaRPr lang="zh-CN" sz="12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41580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latin typeface="Times New Roman"/>
                          <a:ea typeface="宋体"/>
                          <a:cs typeface="Times New Roman"/>
                        </a:rPr>
                        <a:t>RRH Railway track </a:t>
                      </a:r>
                      <a:r>
                        <a:rPr lang="en-GB" sz="1200" kern="100" dirty="0" smtClean="0">
                          <a:latin typeface="Times New Roman"/>
                          <a:ea typeface="宋体"/>
                          <a:cs typeface="Times New Roman"/>
                        </a:rPr>
                        <a:t>distance (</a:t>
                      </a:r>
                      <a:r>
                        <a:rPr lang="en-GB" sz="1200" kern="100" dirty="0" err="1" smtClean="0">
                          <a:latin typeface="Times New Roman"/>
                          <a:ea typeface="宋体"/>
                          <a:cs typeface="Times New Roman"/>
                        </a:rPr>
                        <a:t>Dmin</a:t>
                      </a:r>
                      <a:r>
                        <a:rPr lang="en-GB" sz="1200" kern="100" dirty="0" smtClean="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latin typeface="Times New Roman"/>
                          <a:ea typeface="宋体"/>
                          <a:cs typeface="Times New Roman"/>
                        </a:rPr>
                        <a:t>300m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>
                          <a:latin typeface="Times New Roman"/>
                          <a:ea typeface="宋体"/>
                          <a:cs typeface="Times New Roman"/>
                        </a:rPr>
                        <a:t>5m</a:t>
                      </a:r>
                      <a:endParaRPr lang="zh-CN" sz="12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80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latin typeface="Times New Roman"/>
                          <a:ea typeface="宋体"/>
                          <a:cs typeface="Times New Roman"/>
                        </a:rPr>
                        <a:t>Distance between </a:t>
                      </a:r>
                      <a:r>
                        <a:rPr lang="en-GB" sz="1200" kern="100" dirty="0" smtClean="0">
                          <a:latin typeface="Times New Roman"/>
                          <a:ea typeface="宋体"/>
                          <a:cs typeface="Times New Roman"/>
                        </a:rPr>
                        <a:t>RRH (Ds)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>
                          <a:latin typeface="Times New Roman"/>
                          <a:ea typeface="宋体"/>
                          <a:cs typeface="Times New Roman"/>
                        </a:rPr>
                        <a:t>1km; 1.5km</a:t>
                      </a:r>
                      <a:endParaRPr lang="zh-CN" sz="12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>
                          <a:latin typeface="Times New Roman"/>
                          <a:ea typeface="宋体"/>
                          <a:cs typeface="Times New Roman"/>
                        </a:rPr>
                        <a:t>500m</a:t>
                      </a:r>
                      <a:endParaRPr lang="zh-CN" sz="12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906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latin typeface="Times New Roman"/>
                          <a:ea typeface="宋体"/>
                          <a:cs typeface="Times New Roman"/>
                        </a:rPr>
                        <a:t>Cell ISD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latin typeface="Times New Roman"/>
                          <a:ea typeface="宋体"/>
                          <a:cs typeface="Times New Roman"/>
                        </a:rPr>
                        <a:t>2km (2RRHs connect to 1 BBU); 3km (2RRHs connect to 1 BBU</a:t>
                      </a:r>
                      <a:r>
                        <a:rPr lang="en-GB" sz="1200" kern="100" dirty="0" smtClean="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</a:p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altLang="zh-CN" sz="1200" kern="100" dirty="0" smtClean="0">
                          <a:latin typeface="Times New Roman"/>
                          <a:ea typeface="宋体"/>
                          <a:cs typeface="Times New Roman"/>
                        </a:rPr>
                        <a:t>Other number of RRH is</a:t>
                      </a:r>
                      <a:r>
                        <a:rPr lang="en-GB" altLang="zh-CN" sz="1200" kern="100" baseline="0" dirty="0" smtClean="0">
                          <a:latin typeface="Times New Roman"/>
                          <a:ea typeface="宋体"/>
                          <a:cs typeface="Times New Roman"/>
                        </a:rPr>
                        <a:t> not precluded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>
                          <a:latin typeface="Times New Roman"/>
                          <a:ea typeface="宋体"/>
                          <a:cs typeface="Times New Roman"/>
                        </a:rPr>
                        <a:t>1km (2RRHs connect to 1 BBU);</a:t>
                      </a:r>
                      <a:endParaRPr lang="zh-CN" sz="12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80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RRH height (compared to railway track)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25m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2.5m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67240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Simulation assumption for </a:t>
            </a:r>
            <a:br>
              <a:rPr lang="en-US" altLang="zh-CN" dirty="0" smtClean="0"/>
            </a:br>
            <a:r>
              <a:rPr lang="en-US" altLang="zh-CN" dirty="0" smtClean="0"/>
              <a:t> Link adaptation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7264950"/>
              </p:ext>
            </p:extLst>
          </p:nvPr>
        </p:nvGraphicFramePr>
        <p:xfrm>
          <a:off x="1259631" y="1484784"/>
          <a:ext cx="6912769" cy="4225085"/>
        </p:xfrm>
        <a:graphic>
          <a:graphicData uri="http://schemas.openxmlformats.org/drawingml/2006/table">
            <a:tbl>
              <a:tblPr/>
              <a:tblGrid>
                <a:gridCol w="1165484"/>
                <a:gridCol w="634212"/>
                <a:gridCol w="489822"/>
                <a:gridCol w="4623251"/>
              </a:tblGrid>
              <a:tr h="15007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宋体"/>
                          <a:cs typeface="Times New Roman"/>
                        </a:rPr>
                        <a:t>Parameters</a:t>
                      </a:r>
                      <a:endParaRPr lang="zh-CN" sz="1200" b="1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宋体"/>
                          <a:cs typeface="Times New Roman"/>
                        </a:rPr>
                        <a:t>Unit</a:t>
                      </a:r>
                      <a:endParaRPr lang="zh-CN" sz="1200" b="1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latin typeface="Arial"/>
                          <a:ea typeface="宋体"/>
                          <a:cs typeface="Times New Roman"/>
                        </a:rPr>
                        <a:t>Values</a:t>
                      </a:r>
                      <a:endParaRPr lang="zh-CN" sz="1200" b="1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15007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Bandwidth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MHz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10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07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Duplex mode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FDD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146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MCS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Link adaptation with OLLA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PUCCH 1-0 periodic CQI feedback mode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06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latin typeface="Arial"/>
                          <a:ea typeface="宋体"/>
                          <a:cs typeface="Times New Roman"/>
                        </a:rPr>
                        <a:t>Propagation condition and correlation matrix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SFN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Dynamic SFN channel model: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•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en-GB" sz="1200" strike="noStrike" baseline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C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hannel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model for SFN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Scenario1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and 2d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,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which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is</a:t>
                      </a:r>
                      <a:b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</a:b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 specified in </a:t>
                      </a:r>
                      <a:r>
                        <a:rPr lang="en-GB" altLang="zh-CN" sz="120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Times New Roman"/>
                        </a:rPr>
                        <a:t>6.4.3.3.1 of </a:t>
                      </a:r>
                      <a:r>
                        <a:rPr lang="en-GB" altLang="zh-CN" sz="1200" dirty="0" smtClean="0">
                          <a:latin typeface="Arial"/>
                          <a:ea typeface="+mn-ea"/>
                          <a:cs typeface="Times New Roman"/>
                        </a:rPr>
                        <a:t>TR36.878  as baseline for evaluation.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Parameters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: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•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Doppler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shift, relative time delay and relative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 power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change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with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time, which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is specified Table 6.4.3.</a:t>
                      </a:r>
                      <a:r>
                        <a:rPr lang="en-GB" sz="1200" baseline="0" dirty="0" smtClean="0">
                          <a:solidFill>
                            <a:srgbClr val="FF0000"/>
                          </a:solidFill>
                          <a:latin typeface="Arial"/>
                          <a:ea typeface="宋体"/>
                          <a:cs typeface="Times New Roman"/>
                        </a:rPr>
                        <a:t>3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of </a:t>
                      </a:r>
                      <a:r>
                        <a:rPr lang="en-GB" altLang="zh-CN" sz="1200" dirty="0" smtClean="0">
                          <a:latin typeface="Arial"/>
                          <a:ea typeface="+mn-ea"/>
                          <a:cs typeface="Times New Roman"/>
                        </a:rPr>
                        <a:t>TR36.878</a:t>
                      </a:r>
                      <a:r>
                        <a:rPr lang="en-GB" altLang="zh-CN" sz="1200" baseline="0" dirty="0" smtClean="0">
                          <a:latin typeface="Arial"/>
                          <a:ea typeface="宋体"/>
                          <a:cs typeface="Times New Roman"/>
                        </a:rPr>
                        <a:t/>
                      </a:r>
                      <a:br>
                        <a:rPr lang="en-GB" altLang="zh-CN" sz="1200" baseline="0" dirty="0" smtClean="0">
                          <a:latin typeface="Arial"/>
                          <a:ea typeface="宋体"/>
                          <a:cs typeface="Times New Roman"/>
                        </a:rPr>
                      </a:br>
                      <a:r>
                        <a:rPr lang="en-GB" altLang="zh-CN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  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for SFN Scenario 1 and 2d respectively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;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•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Static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channel matrix as defined in B.1 in 36.101;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•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Velocity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of train: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500km/h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07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Antenna configuration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2x2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07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Transmission mode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TM3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0365"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Reference receiver</a:t>
                      </a:r>
                      <a:endParaRPr lang="zh-CN" sz="12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•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Option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: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Baseline 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MMSE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receiver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07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Noise estimation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Practical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Time and frequency track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Practical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Simulation assumption for  Fixed MCS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69255072"/>
              </p:ext>
            </p:extLst>
          </p:nvPr>
        </p:nvGraphicFramePr>
        <p:xfrm>
          <a:off x="1043608" y="1412776"/>
          <a:ext cx="7632849" cy="4325434"/>
        </p:xfrm>
        <a:graphic>
          <a:graphicData uri="http://schemas.openxmlformats.org/drawingml/2006/table">
            <a:tbl>
              <a:tblPr/>
              <a:tblGrid>
                <a:gridCol w="1286890"/>
                <a:gridCol w="700275"/>
                <a:gridCol w="540845"/>
                <a:gridCol w="5104839"/>
              </a:tblGrid>
              <a:tr h="17014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宋体"/>
                          <a:cs typeface="Times New Roman"/>
                        </a:rPr>
                        <a:t>Parameters</a:t>
                      </a:r>
                      <a:endParaRPr lang="zh-CN" sz="1200" b="1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latin typeface="Arial"/>
                          <a:ea typeface="宋体"/>
                          <a:cs typeface="Times New Roman"/>
                        </a:rPr>
                        <a:t>Unit</a:t>
                      </a:r>
                      <a:endParaRPr lang="zh-CN" sz="1200" b="1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 smtClean="0">
                          <a:latin typeface="Arial"/>
                          <a:ea typeface="宋体"/>
                          <a:cs typeface="Times New Roman"/>
                        </a:rPr>
                        <a:t>Values</a:t>
                      </a:r>
                      <a:endParaRPr lang="zh-CN" sz="1200" b="1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17014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Bandwidth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MHz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10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14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Duplex mode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FDD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14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MCS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  Option1: MCS#19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(R.35-4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FDD)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dirty="0" smtClean="0">
                          <a:latin typeface="Arial"/>
                          <a:ea typeface="宋体"/>
                          <a:cs typeface="Times New Roman"/>
                        </a:rPr>
                        <a:t>                                  Option 2: MCS#16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dirty="0" smtClean="0">
                          <a:latin typeface="Arial"/>
                          <a:ea typeface="宋体"/>
                          <a:cs typeface="Times New Roman"/>
                        </a:rPr>
                        <a:t>                                  Option 3: </a:t>
                      </a:r>
                      <a:r>
                        <a:rPr lang="en-GB" altLang="zh-CN" sz="1200" dirty="0" smtClean="0">
                          <a:latin typeface="Arial"/>
                          <a:ea typeface="宋体"/>
                          <a:cs typeface="Times New Roman"/>
                        </a:rPr>
                        <a:t>MCS#5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12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>
                          <a:latin typeface="Arial"/>
                          <a:ea typeface="宋体"/>
                          <a:cs typeface="Times New Roman"/>
                        </a:rPr>
                        <a:t>Propagation condition and </a:t>
                      </a:r>
                      <a:r>
                        <a:rPr lang="fr-FR" sz="1200" dirty="0" err="1">
                          <a:latin typeface="Arial"/>
                          <a:ea typeface="宋体"/>
                          <a:cs typeface="Times New Roman"/>
                        </a:rPr>
                        <a:t>correlation</a:t>
                      </a:r>
                      <a:r>
                        <a:rPr lang="fr-FR" sz="1200" dirty="0">
                          <a:latin typeface="Arial"/>
                          <a:ea typeface="宋体"/>
                          <a:cs typeface="Times New Roman"/>
                        </a:rPr>
                        <a:t> matrix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SFN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Dynamic SFN channel model: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•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Channel model for SFN Scenario1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and 2d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, which is specified in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altLang="zh-CN" sz="1200" baseline="0" dirty="0" smtClean="0">
                          <a:latin typeface="Arial"/>
                          <a:ea typeface="+mn-ea"/>
                          <a:cs typeface="Times New Roman"/>
                        </a:rPr>
                        <a:t>      </a:t>
                      </a:r>
                      <a:r>
                        <a:rPr lang="en-GB" altLang="zh-CN" sz="1200" dirty="0" smtClean="0">
                          <a:latin typeface="Arial"/>
                          <a:ea typeface="+mn-ea"/>
                          <a:cs typeface="Times New Roman"/>
                        </a:rPr>
                        <a:t> 6.4.3</a:t>
                      </a:r>
                      <a:r>
                        <a:rPr lang="en-GB" altLang="zh-CN" sz="1200" dirty="0" smtClean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Times New Roman"/>
                        </a:rPr>
                        <a:t>.3.1</a:t>
                      </a:r>
                      <a:r>
                        <a:rPr lang="en-GB" altLang="zh-CN" sz="1200" dirty="0" smtClean="0">
                          <a:latin typeface="Arial"/>
                          <a:ea typeface="+mn-ea"/>
                          <a:cs typeface="Times New Roman"/>
                        </a:rPr>
                        <a:t> of TR36.878 as</a:t>
                      </a:r>
                      <a:r>
                        <a:rPr lang="en-GB" altLang="zh-CN" sz="1200" baseline="0" dirty="0" smtClean="0">
                          <a:latin typeface="Arial"/>
                          <a:ea typeface="+mn-ea"/>
                          <a:cs typeface="Times New Roman"/>
                        </a:rPr>
                        <a:t> baseline for evaluation.</a:t>
                      </a:r>
                      <a:endParaRPr lang="zh-CN" altLang="en-US" sz="1200" dirty="0" smtClean="0">
                        <a:latin typeface="Arial"/>
                        <a:ea typeface="+mn-ea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Parameters: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•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Doppler shift, relative time delay and relative  power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change with time, which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is specified in Table 6.4.3</a:t>
                      </a:r>
                      <a:r>
                        <a:rPr lang="en-GB" sz="1200" baseline="0" dirty="0" smtClean="0">
                          <a:solidFill>
                            <a:srgbClr val="FF0000"/>
                          </a:solidFill>
                          <a:latin typeface="Arial"/>
                          <a:ea typeface="宋体"/>
                          <a:cs typeface="Times New Roman"/>
                        </a:rPr>
                        <a:t>.3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of </a:t>
                      </a:r>
                      <a:r>
                        <a:rPr lang="en-GB" altLang="zh-CN" sz="1200" dirty="0" smtClean="0">
                          <a:latin typeface="Arial"/>
                          <a:ea typeface="+mn-ea"/>
                          <a:cs typeface="Times New Roman"/>
                        </a:rPr>
                        <a:t>TR36.878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for    </a:t>
                      </a:r>
                      <a:b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</a:b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  SFN Scenario 1 and 2d respectively</a:t>
                      </a:r>
                      <a:r>
                        <a:rPr lang="en-GB" altLang="zh-CN" sz="1200" dirty="0" smtClean="0">
                          <a:latin typeface="Arial"/>
                          <a:ea typeface="+mn-ea"/>
                          <a:cs typeface="Times New Roman"/>
                        </a:rPr>
                        <a:t>;</a:t>
                      </a:r>
                      <a:endParaRPr lang="zh-CN" sz="1200" dirty="0" smtClean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•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 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Static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channel matrix as defined in B.1 in 36.101;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•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 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Velocity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of train: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500km/h 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14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Antenna configuration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2x2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14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Transmission mode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TM3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0714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Reference receiver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•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 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Option 1: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Baseline MMSE receiver</a:t>
                      </a:r>
                      <a:endParaRPr lang="zh-CN" sz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14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Noise estimation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Practical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14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Time and frequency track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Practical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599</TotalTime>
  <Words>336</Words>
  <Application>Microsoft Office PowerPoint</Application>
  <PresentationFormat>On-screen Show (4:3)</PresentationFormat>
  <Paragraphs>106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主题</vt:lpstr>
      <vt:lpstr>Way forward on simulation assumptions for SFN scenario with unidirectional deployment</vt:lpstr>
      <vt:lpstr>Background </vt:lpstr>
      <vt:lpstr>Background </vt:lpstr>
      <vt:lpstr>Simulation assumption for   Link adaptation</vt:lpstr>
      <vt:lpstr>Simulation assumption for  Fixed MCS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simulation assumptions for SFN scenario</dc:title>
  <dc:creator>Huawei</dc:creator>
  <cp:lastModifiedBy>Torgny Palenius</cp:lastModifiedBy>
  <cp:revision>39</cp:revision>
  <dcterms:created xsi:type="dcterms:W3CDTF">2016-04-07T06:35:55Z</dcterms:created>
  <dcterms:modified xsi:type="dcterms:W3CDTF">2016-04-15T19:49:29Z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(3)zkUFjh5zWyqPs40rbYPEne16aGOtZGmFI67Rm8pDf5vLruLJ0hd5buzYl+2uc0amyXYqWk0T
q42ehGU47XkXdfm1bqMFaUeCakB3RI2G9OjKZc02jpNq2JB40rUcFa83gEy8SXINoca40iwl
hzfjcMsZBSHXxTVgBrTRlLeZK/BqDgcTSQXFcGr3Tv77HQIj77pPvNXdn9CzR6FqlyMW4YUG
UO1U1D4Ke+zeR+XKSv</vt:lpwstr>
  </property>
  <property fmtid="{D5CDD505-2E9C-101B-9397-08002B2CF9AE}" pid="3" name="_2015_ms_pID_7253431">
    <vt:lpwstr>+Sg8LLxqP2f1wUs4hKLKrEsdS7CFb7bqXlGjELV48buY7YR5Z4WQvu
ZUrd2QqTkZwL2+E6wwSr3cYW+OlC3d6WZuv4/4yQTWrIid5HHqcOdr4RUZbq+vnMRQHWNsDH
mV8pIdq6IZIDTURMkz4Yq429JcvmRla50QZVooNYJc2gMQCMaAH1/W1cVNK3Ta64iQ8kzTw8
dHnVNTw5/3r3kVtUU/EtocExcg3XGosmHgML</vt:lpwstr>
  </property>
  <property fmtid="{D5CDD505-2E9C-101B-9397-08002B2CF9AE}" pid="4" name="_2015_ms_pID_7253432">
    <vt:lpwstr>aZ5HDBXsIOrkY3gvgk0cjiVgJ9kVx1dK46IP
MVXeEmrw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1460639534</vt:lpwstr>
  </property>
</Properties>
</file>