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9" r:id="rId4"/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5" autoAdjust="0"/>
    <p:restoredTop sz="94660"/>
  </p:normalViewPr>
  <p:slideViewPr>
    <p:cSldViewPr>
      <p:cViewPr>
        <p:scale>
          <a:sx n="75" d="100"/>
          <a:sy n="75" d="100"/>
        </p:scale>
        <p:origin x="-1380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A2BC5-1AD9-497F-994B-EE111910C728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B8D47-DA18-4832-8F68-68AFFAAAE4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8253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EBE07-FDB6-4F2A-8C47-DBD1A1A9B06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channel model for bidirectional SFN scenario</a:t>
            </a:r>
            <a:endParaRPr lang="zh-CN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344816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 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 Inc., 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NTT DOCOMO, INC,</a:t>
            </a:r>
            <a:r>
              <a:rPr lang="en-GB" altLang="zh-CN" dirty="0" smtClean="0">
                <a:solidFill>
                  <a:schemeClr val="tx1"/>
                </a:solidFill>
              </a:rPr>
              <a:t> CMCC, </a:t>
            </a:r>
            <a:r>
              <a:rPr lang="en-GB" altLang="zh-CN" dirty="0" err="1" smtClean="0">
                <a:solidFill>
                  <a:schemeClr val="tx1"/>
                </a:solidFill>
              </a:rPr>
              <a:t>ITRI,Qualcomm,Samsung,Ericsson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R4-163027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Curve of Doppler shifts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 algn="ctr">
              <a:buNone/>
            </a:pPr>
            <a:r>
              <a:rPr lang="en-US" altLang="zh-CN" sz="2000" dirty="0" smtClean="0"/>
              <a:t>Figure 2  Doppler shifts</a:t>
            </a:r>
            <a:r>
              <a:rPr lang="en-US" altLang="zh-CN" sz="2000" dirty="0"/>
              <a:t> in scenario 1</a:t>
            </a:r>
            <a:r>
              <a:rPr lang="en-US" altLang="zh-CN" sz="2000" dirty="0" smtClean="0"/>
              <a:t> </a:t>
            </a:r>
            <a:endParaRPr lang="zh-CN" altLang="zh-CN" sz="2000" dirty="0" smtClean="0"/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70080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Curve of relative delay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 algn="ctr">
              <a:buNone/>
            </a:pPr>
            <a:r>
              <a:rPr lang="en-US" altLang="zh-CN" dirty="0" smtClean="0"/>
              <a:t> </a:t>
            </a:r>
            <a:r>
              <a:rPr lang="en-US" altLang="zh-CN" sz="2000" dirty="0" smtClean="0"/>
              <a:t>Figure 3  Relative delay</a:t>
            </a:r>
            <a:r>
              <a:rPr lang="en-US" altLang="zh-CN" sz="2000" dirty="0"/>
              <a:t> in scenario 1</a:t>
            </a:r>
            <a:endParaRPr lang="zh-CN" altLang="zh-CN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844824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For information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the evaluation, we can evaluate the performance of scenario 1  from location (along the track) at </a:t>
            </a:r>
          </a:p>
          <a:p>
            <a:pPr lvl="1"/>
            <a:r>
              <a:rPr lang="en-US" altLang="zh-CN" sz="2000" dirty="0" smtClean="0"/>
              <a:t>Option 1: 500 meters to 2500 meters </a:t>
            </a:r>
          </a:p>
          <a:p>
            <a:pPr lvl="1"/>
            <a:r>
              <a:rPr lang="en-US" altLang="zh-CN" sz="2000" dirty="0" smtClean="0"/>
              <a:t>Option 2: 1000 meters to 2000 meters</a:t>
            </a:r>
          </a:p>
          <a:p>
            <a:r>
              <a:rPr lang="en-US" altLang="zh-CN" sz="2400" dirty="0" smtClean="0"/>
              <a:t>and scenario 2d from location (along the track) at</a:t>
            </a:r>
          </a:p>
          <a:p>
            <a:pPr lvl="1"/>
            <a:r>
              <a:rPr lang="en-US" altLang="zh-CN" sz="2000" dirty="0" smtClean="0"/>
              <a:t>Option 1: 250 meters to 1250 meters </a:t>
            </a:r>
          </a:p>
          <a:p>
            <a:pPr lvl="1"/>
            <a:r>
              <a:rPr lang="en-US" altLang="zh-CN" sz="2000" dirty="0" smtClean="0"/>
              <a:t>Option 2: 500 meters to 1000 meters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  <a:buNone/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0" lvl="3" indent="0">
              <a:buNone/>
            </a:pPr>
            <a:endParaRPr lang="zh-CN" altLang="en-US" sz="2500" strike="sngStrike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Options of channel model for SFN scenario </a:t>
            </a:r>
            <a:endParaRPr lang="zh-CN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>
                <a:solidFill>
                  <a:prstClr val="black"/>
                </a:solidFill>
              </a:rPr>
              <a:t>There are  </a:t>
            </a:r>
            <a:r>
              <a:rPr lang="en-US" altLang="zh-CN" dirty="0" smtClean="0"/>
              <a:t>5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</a:rPr>
              <a:t>options for SFN </a:t>
            </a:r>
            <a:r>
              <a:rPr lang="en-US" altLang="zh-CN" dirty="0" smtClean="0"/>
              <a:t>scenario </a:t>
            </a:r>
            <a:r>
              <a:rPr lang="en-US" altLang="zh-CN" dirty="0" smtClean="0">
                <a:solidFill>
                  <a:prstClr val="black"/>
                </a:solidFill>
              </a:rPr>
              <a:t> ,</a:t>
            </a:r>
            <a:endParaRPr lang="en-US" altLang="zh-CN" dirty="0" smtClean="0"/>
          </a:p>
          <a:p>
            <a:pPr lvl="1"/>
            <a:r>
              <a:rPr lang="en-US" altLang="zh-CN" sz="2400" dirty="0" smtClean="0"/>
              <a:t>Option 1: captured in </a:t>
            </a:r>
            <a:r>
              <a:rPr lang="en-GB" altLang="zh-CN" sz="2400" dirty="0" smtClean="0"/>
              <a:t>R4-162016 (4 taps)  baseline </a:t>
            </a:r>
          </a:p>
          <a:p>
            <a:pPr lvl="1"/>
            <a:r>
              <a:rPr lang="en-US" altLang="zh-CN" sz="2400" dirty="0" smtClean="0"/>
              <a:t>Option 2: captured in </a:t>
            </a:r>
            <a:r>
              <a:rPr lang="en-GB" altLang="zh-CN" sz="2400" dirty="0" smtClean="0"/>
              <a:t>R4-161950 (4 taps)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Option 3: captured in </a:t>
            </a:r>
            <a:r>
              <a:rPr lang="en-GB" altLang="zh-CN" sz="2400" dirty="0" smtClean="0"/>
              <a:t>R4-162468 (3 taps)</a:t>
            </a:r>
          </a:p>
          <a:p>
            <a:pPr lvl="1"/>
            <a:r>
              <a:rPr lang="en-US" altLang="zh-CN" sz="2400" dirty="0" smtClean="0"/>
              <a:t>Option 4: captured in </a:t>
            </a:r>
            <a:r>
              <a:rPr lang="en-GB" altLang="zh-CN" sz="2400" dirty="0" smtClean="0"/>
              <a:t>R4-162721 (3 taps)</a:t>
            </a:r>
          </a:p>
          <a:p>
            <a:pPr lvl="1"/>
            <a:r>
              <a:rPr lang="en-GB" altLang="zh-CN" sz="2400" dirty="0" smtClean="0"/>
              <a:t>Option 5: captured in R4-161632 (4 taps)</a:t>
            </a:r>
            <a:endParaRPr lang="en-US" altLang="zh-CN" sz="2400" dirty="0" smtClean="0"/>
          </a:p>
          <a:p>
            <a:r>
              <a:rPr lang="en-US" altLang="zh-CN" dirty="0" smtClean="0"/>
              <a:t>Down selection is needed for channel model of SFN scenario with more than 2-path. </a:t>
            </a:r>
            <a:endParaRPr lang="en-US" altLang="zh-CN" strike="sngStrike" dirty="0" smtClean="0"/>
          </a:p>
          <a:p>
            <a:r>
              <a:rPr lang="en-GB" altLang="zh-CN" dirty="0" smtClean="0"/>
              <a:t>Option 1(R4-162016) from </a:t>
            </a:r>
            <a:r>
              <a:rPr lang="en-GB" altLang="zh-CN" dirty="0" err="1" smtClean="0"/>
              <a:t>Huawei</a:t>
            </a:r>
            <a:r>
              <a:rPr lang="en-GB" altLang="zh-CN" dirty="0" smtClean="0"/>
              <a:t> as baseline.</a:t>
            </a:r>
            <a:endParaRPr lang="zh-CN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Baseline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en-US" altLang="zh-CN" dirty="0" smtClean="0"/>
              <a:t>Option 1: </a:t>
            </a:r>
            <a:r>
              <a:rPr lang="en-GB" altLang="zh-CN" dirty="0" smtClean="0"/>
              <a:t>R4-162016,huawei (</a:t>
            </a:r>
            <a:r>
              <a:rPr lang="en-GB" altLang="zh-CN" b="1" dirty="0" smtClean="0"/>
              <a:t>baseline</a:t>
            </a:r>
            <a:r>
              <a:rPr lang="en-GB" altLang="zh-CN" dirty="0" smtClean="0"/>
              <a:t>)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55576" y="5013176"/>
            <a:ext cx="7418784" cy="625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2000" dirty="0" smtClean="0">
                <a:latin typeface="+mj-lt"/>
                <a:ea typeface="+mj-ea"/>
                <a:cs typeface="+mj-cs"/>
              </a:rPr>
              <a:t>Note: companies are encouraged to provide the simulation results </a:t>
            </a:r>
            <a:r>
              <a:rPr lang="en-US" altLang="zh-CN" sz="2000" smtClean="0">
                <a:latin typeface="+mj-lt"/>
                <a:ea typeface="+mj-ea"/>
                <a:cs typeface="+mj-cs"/>
              </a:rPr>
              <a:t>for both scenario </a:t>
            </a:r>
            <a:r>
              <a:rPr lang="en-US" altLang="zh-CN" sz="2000" dirty="0" smtClean="0">
                <a:latin typeface="+mj-lt"/>
                <a:ea typeface="+mj-ea"/>
                <a:cs typeface="+mj-cs"/>
              </a:rPr>
              <a:t>1 and 2d in slide8 based on the baseline channel model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4000" dirty="0" smtClean="0"/>
              <a:t>SFN deployment for the scenario </a:t>
            </a:r>
            <a:endParaRPr lang="zh-CN" alt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 smtClean="0"/>
              <a:t>The channel model is derived based on the SFN deployment in the following Figure 1.</a:t>
            </a:r>
          </a:p>
          <a:p>
            <a:r>
              <a:rPr lang="en-US" altLang="zh-CN" sz="2400" dirty="0" smtClean="0"/>
              <a:t>There are four RRHs with the same Cell ID for simplicity.</a:t>
            </a:r>
            <a:endParaRPr lang="en-GB" altLang="zh-CN" sz="2400" dirty="0" smtClean="0"/>
          </a:p>
          <a:p>
            <a:endParaRPr lang="en-GB" altLang="zh-CN" dirty="0" smtClean="0"/>
          </a:p>
          <a:p>
            <a:endParaRPr lang="en-GB" altLang="zh-CN" dirty="0" smtClean="0"/>
          </a:p>
          <a:p>
            <a:pPr>
              <a:buNone/>
            </a:pPr>
            <a:endParaRPr lang="en-GB" altLang="zh-CN" dirty="0" smtClean="0"/>
          </a:p>
          <a:p>
            <a:pPr algn="ctr">
              <a:buNone/>
            </a:pPr>
            <a:endParaRPr lang="en-GB" altLang="zh-CN" dirty="0" smtClean="0"/>
          </a:p>
          <a:p>
            <a:pPr algn="ctr"/>
            <a:r>
              <a:rPr lang="en-GB" altLang="zh-CN" sz="2400" dirty="0" smtClean="0"/>
              <a:t>Figure 1: Deployment of SFN</a:t>
            </a:r>
            <a:endParaRPr lang="zh-CN" altLang="zh-CN" sz="2400" dirty="0" smtClean="0"/>
          </a:p>
          <a:p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043608" y="3251820"/>
          <a:ext cx="7218123" cy="1689348"/>
        </p:xfrm>
        <a:graphic>
          <a:graphicData uri="http://schemas.openxmlformats.org/presentationml/2006/ole">
            <p:oleObj spid="_x0000_s1036" name="Visio" r:id="rId4" imgW="5368957" imgH="1260729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Assumption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600" dirty="0" smtClean="0"/>
              <a:t>Four RRHs with the same Cell ID are assumed for simplicity. The four stations are located at</a:t>
            </a:r>
          </a:p>
          <a:p>
            <a:pPr lvl="1"/>
            <a:r>
              <a:rPr lang="en-US" altLang="zh-CN" sz="2200" dirty="0" smtClean="0"/>
              <a:t>Scenario 1</a:t>
            </a:r>
          </a:p>
          <a:p>
            <a:pPr lvl="2"/>
            <a:r>
              <a:rPr lang="en-US" altLang="zh-CN" sz="1800" dirty="0" smtClean="0"/>
              <a:t>x1 = (0+j300) meter</a:t>
            </a:r>
          </a:p>
          <a:p>
            <a:pPr lvl="2"/>
            <a:r>
              <a:rPr lang="en-US" altLang="zh-CN" sz="1800" dirty="0" smtClean="0"/>
              <a:t>x2=(1000+j300)meter</a:t>
            </a:r>
          </a:p>
          <a:p>
            <a:pPr lvl="2"/>
            <a:r>
              <a:rPr lang="en-US" altLang="zh-CN" sz="1800" dirty="0" smtClean="0"/>
              <a:t>x3= (2000+j300)meter</a:t>
            </a:r>
          </a:p>
          <a:p>
            <a:pPr lvl="2"/>
            <a:r>
              <a:rPr lang="en-US" altLang="zh-CN" sz="1800" dirty="0" smtClean="0"/>
              <a:t>x4=(3000+j300)meter</a:t>
            </a:r>
          </a:p>
          <a:p>
            <a:pPr lvl="1"/>
            <a:r>
              <a:rPr lang="en-US" altLang="zh-CN" sz="2200" dirty="0" smtClean="0"/>
              <a:t>Scenario 2d</a:t>
            </a:r>
            <a:endParaRPr lang="en-US" altLang="zh-CN" sz="2200" dirty="0"/>
          </a:p>
          <a:p>
            <a:pPr lvl="2"/>
            <a:r>
              <a:rPr lang="en-US" altLang="zh-CN" sz="1800" dirty="0"/>
              <a:t>x1 = (</a:t>
            </a:r>
            <a:r>
              <a:rPr lang="en-US" altLang="zh-CN" sz="1800" dirty="0" smtClean="0"/>
              <a:t>0+j5) </a:t>
            </a:r>
            <a:r>
              <a:rPr lang="en-US" altLang="zh-CN" sz="1800" dirty="0"/>
              <a:t>meter</a:t>
            </a:r>
          </a:p>
          <a:p>
            <a:pPr lvl="2"/>
            <a:r>
              <a:rPr lang="en-US" altLang="zh-CN" sz="1800" dirty="0"/>
              <a:t>x2</a:t>
            </a:r>
            <a:r>
              <a:rPr lang="en-US" altLang="zh-CN" sz="1800" dirty="0" smtClean="0"/>
              <a:t>=(500+j5)meter</a:t>
            </a:r>
            <a:endParaRPr lang="en-US" altLang="zh-CN" sz="1800" dirty="0"/>
          </a:p>
          <a:p>
            <a:pPr lvl="2"/>
            <a:r>
              <a:rPr lang="en-US" altLang="zh-CN" sz="1800" dirty="0"/>
              <a:t>x3= </a:t>
            </a:r>
            <a:r>
              <a:rPr lang="en-US" altLang="zh-CN" sz="1800" dirty="0" smtClean="0"/>
              <a:t>(1000+j5)meter</a:t>
            </a:r>
            <a:endParaRPr lang="en-US" altLang="zh-CN" sz="1800" dirty="0"/>
          </a:p>
          <a:p>
            <a:pPr lvl="2"/>
            <a:r>
              <a:rPr lang="en-US" altLang="zh-CN" sz="1800" dirty="0"/>
              <a:t>x4</a:t>
            </a:r>
            <a:r>
              <a:rPr lang="en-US" altLang="zh-CN" sz="1800" dirty="0" smtClean="0"/>
              <a:t>=(1500+j5)meter</a:t>
            </a:r>
            <a:endParaRPr lang="en-US" altLang="zh-CN" sz="1800" dirty="0"/>
          </a:p>
          <a:p>
            <a:r>
              <a:rPr lang="en-US" altLang="zh-CN" sz="2600" dirty="0" smtClean="0"/>
              <a:t>The train location is denoted as </a:t>
            </a:r>
          </a:p>
          <a:p>
            <a:pPr lvl="2"/>
            <a:r>
              <a:rPr lang="en-US" altLang="zh-CN" sz="1800" dirty="0" smtClean="0"/>
              <a:t>y=</a:t>
            </a:r>
            <a:r>
              <a:rPr lang="en-US" altLang="zh-CN" sz="1800" dirty="0" err="1" smtClean="0"/>
              <a:t>a+j</a:t>
            </a:r>
            <a:r>
              <a:rPr lang="en-US" altLang="zh-CN" sz="1800" dirty="0" smtClean="0"/>
              <a:t>*0 and a~[0,+inf], which means the train is right on the track. </a:t>
            </a:r>
          </a:p>
          <a:p>
            <a:r>
              <a:rPr lang="en-US" altLang="zh-CN" sz="2600" dirty="0" smtClean="0"/>
              <a:t>And the height of the station was neglected for simplicity.</a:t>
            </a:r>
            <a:endParaRPr lang="zh-CN" altLang="zh-CN" sz="26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4000" dirty="0" smtClean="0"/>
              <a:t>Equations for the channel model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/>
          </a:bodyPr>
          <a:lstStyle/>
          <a:p>
            <a:r>
              <a:rPr lang="en-GB" altLang="zh-CN" sz="2400" dirty="0" smtClean="0"/>
              <a:t>The power level for the signal from </a:t>
            </a:r>
            <a:r>
              <a:rPr lang="en-GB" altLang="zh-CN" sz="2400" i="1" dirty="0" err="1" smtClean="0"/>
              <a:t>k</a:t>
            </a:r>
            <a:r>
              <a:rPr lang="en-GB" altLang="zh-CN" sz="2400" dirty="0" err="1" smtClean="0"/>
              <a:t>th</a:t>
            </a:r>
            <a:r>
              <a:rPr lang="en-GB" altLang="zh-CN" sz="2400" dirty="0" smtClean="0"/>
              <a:t> BS:</a:t>
            </a:r>
            <a:endParaRPr lang="zh-CN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zh-CN" sz="2400" dirty="0" smtClean="0"/>
          </a:p>
          <a:p>
            <a:r>
              <a:rPr lang="en-US" altLang="zh-CN" sz="2400" dirty="0" smtClean="0"/>
              <a:t>The Doppler shift for the signal from </a:t>
            </a:r>
            <a:r>
              <a:rPr lang="en-US" altLang="zh-CN" sz="2400" i="1" dirty="0" err="1" smtClean="0"/>
              <a:t>k</a:t>
            </a:r>
            <a:r>
              <a:rPr lang="en-US" altLang="zh-CN" sz="2400" dirty="0" err="1" smtClean="0"/>
              <a:t>th</a:t>
            </a:r>
            <a:r>
              <a:rPr lang="en-US" altLang="zh-CN" sz="2400" dirty="0" smtClean="0"/>
              <a:t> BS:</a:t>
            </a:r>
            <a:endParaRPr lang="zh-CN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The relative delay for the signal from </a:t>
            </a:r>
            <a:r>
              <a:rPr lang="en-US" altLang="zh-CN" sz="2400" i="1" dirty="0" err="1" smtClean="0"/>
              <a:t>k</a:t>
            </a:r>
            <a:r>
              <a:rPr lang="en-US" altLang="zh-CN" sz="2400" dirty="0" err="1" smtClean="0"/>
              <a:t>th</a:t>
            </a:r>
            <a:r>
              <a:rPr lang="en-US" altLang="zh-CN" sz="2400" dirty="0" smtClean="0"/>
              <a:t> BS:</a:t>
            </a:r>
            <a:endParaRPr lang="zh-CN" altLang="zh-CN" sz="2400" dirty="0" smtClean="0"/>
          </a:p>
          <a:p>
            <a:pPr>
              <a:buNone/>
            </a:pPr>
            <a:endParaRPr lang="zh-CN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v is the moving speed of the train,     is the center frequency, and C is the velocity of light.</a:t>
            </a:r>
            <a:endParaRPr lang="zh-CN" altLang="zh-CN" sz="2400" dirty="0" smtClean="0"/>
          </a:p>
          <a:p>
            <a:endParaRPr lang="zh-CN" altLang="en-US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2613025" y="1951038"/>
          <a:ext cx="3759175" cy="480214"/>
        </p:xfrm>
        <a:graphic>
          <a:graphicData uri="http://schemas.openxmlformats.org/presentationml/2006/ole">
            <p:oleObj spid="_x0000_s15408" name="公式" r:id="rId4" imgW="2019300" imgH="254000" progId="Equation.3">
              <p:embed/>
            </p:oleObj>
          </a:graphicData>
        </a:graphic>
      </p:graphicFrame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699792" y="3140894"/>
          <a:ext cx="3192462" cy="792162"/>
        </p:xfrm>
        <a:graphic>
          <a:graphicData uri="http://schemas.openxmlformats.org/presentationml/2006/ole">
            <p:oleObj spid="_x0000_s15409" name="Equation" r:id="rId5" imgW="1803400" imgH="444500" progId="Equation.3">
              <p:embed/>
            </p:oleObj>
          </a:graphicData>
        </a:graphic>
      </p:graphicFrame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3779912" y="4529017"/>
          <a:ext cx="1224136" cy="628175"/>
        </p:xfrm>
        <a:graphic>
          <a:graphicData uri="http://schemas.openxmlformats.org/presentationml/2006/ole">
            <p:oleObj spid="_x0000_s15410" name="Equation" r:id="rId6" imgW="723586" imgH="368140" progId="Equation.3">
              <p:embed/>
            </p:oleObj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5131172" y="5373216"/>
          <a:ext cx="304924" cy="326704"/>
        </p:xfrm>
        <a:graphic>
          <a:graphicData uri="http://schemas.openxmlformats.org/presentationml/2006/ole">
            <p:oleObj spid="_x0000_s15411" name="Equation" r:id="rId7" imgW="177646" imgH="190335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Parameters for SFN scenario </a:t>
            </a:r>
            <a:endParaRPr lang="zh-CN" altLang="en-US" sz="4000" strike="sngStrike" dirty="0">
              <a:solidFill>
                <a:srgbClr val="FF0000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827584" y="2726928"/>
          <a:ext cx="331236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3916"/>
                <a:gridCol w="1948452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Parameter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en-GB" sz="1600" kern="100" dirty="0" smtClean="0">
                          <a:latin typeface="Arial"/>
                          <a:ea typeface="?? ??"/>
                          <a:cs typeface="Times New Roman"/>
                        </a:rPr>
                        <a:t>00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300m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?? ??"/>
                          <a:cs typeface="Times New Roman"/>
                        </a:rPr>
                        <a:t>350 km/h</a:t>
                      </a:r>
                      <a:endParaRPr lang="zh-CN" sz="16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875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Hz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971600" y="3415908"/>
          <a:ext cx="288032" cy="300555"/>
        </p:xfrm>
        <a:graphic>
          <a:graphicData uri="http://schemas.openxmlformats.org/presentationml/2006/ole">
            <p:oleObj spid="_x0000_s17497" name="Equation" r:id="rId4" imgW="190417" imgH="203112" progId="Equation.3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899592" y="3055868"/>
          <a:ext cx="458233" cy="288032"/>
        </p:xfrm>
        <a:graphic>
          <a:graphicData uri="http://schemas.openxmlformats.org/presentationml/2006/ole">
            <p:oleObj spid="_x0000_s17498" name="Equation" r:id="rId5" imgW="291973" imgH="190417" progId="Equation.3">
              <p:embed/>
            </p:oleObj>
          </a:graphicData>
        </a:graphic>
      </p:graphicFrame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971600" y="3847956"/>
          <a:ext cx="216024" cy="249258"/>
        </p:xfrm>
        <a:graphic>
          <a:graphicData uri="http://schemas.openxmlformats.org/presentationml/2006/ole">
            <p:oleObj spid="_x0000_s17499" name="Equation" r:id="rId6" imgW="101424" imgH="126780" progId="Equation.3">
              <p:embed/>
            </p:oleObj>
          </a:graphicData>
        </a:graphic>
      </p:graphicFrame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899592" y="4207996"/>
          <a:ext cx="288032" cy="301124"/>
        </p:xfrm>
        <a:graphic>
          <a:graphicData uri="http://schemas.openxmlformats.org/presentationml/2006/ole">
            <p:oleObj spid="_x0000_s17500" name="Equation" r:id="rId7" imgW="177646" imgH="190335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219557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Table 1 Parameters for SFN scenario 1</a:t>
            </a:r>
            <a:endParaRPr lang="zh-CN" altLang="en-US" b="1" dirty="0"/>
          </a:p>
        </p:txBody>
      </p:sp>
      <p:graphicFrame>
        <p:nvGraphicFramePr>
          <p:cNvPr id="9" name="内容占位符 4"/>
          <p:cNvGraphicFramePr>
            <a:graphicFrameLocks/>
          </p:cNvGraphicFramePr>
          <p:nvPr/>
        </p:nvGraphicFramePr>
        <p:xfrm>
          <a:off x="5148064" y="2708920"/>
          <a:ext cx="324036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0147"/>
                <a:gridCol w="1920213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Parameter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Value</a:t>
                      </a:r>
                      <a:endParaRPr lang="zh-CN" sz="16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en-GB" sz="1600" kern="100" dirty="0" smtClean="0">
                          <a:latin typeface="Arial"/>
                          <a:ea typeface="?? ??"/>
                          <a:cs typeface="Times New Roman"/>
                        </a:rPr>
                        <a:t>00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en-GB" sz="1600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600" kern="100" dirty="0" smtClean="0"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?? ??"/>
                          <a:cs typeface="Times New Roman"/>
                        </a:rPr>
                        <a:t>350 km/h</a:t>
                      </a:r>
                      <a:endParaRPr lang="zh-CN" sz="16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875 </a:t>
                      </a:r>
                      <a:r>
                        <a:rPr lang="en-GB" sz="1600" kern="100" dirty="0">
                          <a:latin typeface="Arial"/>
                          <a:ea typeface="?? ??"/>
                          <a:cs typeface="Times New Roman"/>
                        </a:rPr>
                        <a:t>Hz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292080" y="3469908"/>
          <a:ext cx="288032" cy="300555"/>
        </p:xfrm>
        <a:graphic>
          <a:graphicData uri="http://schemas.openxmlformats.org/presentationml/2006/ole">
            <p:oleObj spid="_x0000_s17501" name="Equation" r:id="rId8" imgW="190417" imgH="203112" progId="Equation.3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5220072" y="3109868"/>
          <a:ext cx="458233" cy="288032"/>
        </p:xfrm>
        <a:graphic>
          <a:graphicData uri="http://schemas.openxmlformats.org/presentationml/2006/ole">
            <p:oleObj spid="_x0000_s17502" name="Equation" r:id="rId9" imgW="291973" imgH="190417" progId="Equation.3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5292080" y="3901956"/>
          <a:ext cx="216024" cy="249258"/>
        </p:xfrm>
        <a:graphic>
          <a:graphicData uri="http://schemas.openxmlformats.org/presentationml/2006/ole">
            <p:oleObj spid="_x0000_s17503" name="Equation" r:id="rId10" imgW="101424" imgH="126780" progId="Equation.3">
              <p:embed/>
            </p:oleObj>
          </a:graphicData>
        </a:graphic>
      </p:graphicFrame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5220072" y="4261996"/>
          <a:ext cx="288032" cy="301124"/>
        </p:xfrm>
        <a:graphic>
          <a:graphicData uri="http://schemas.openxmlformats.org/presentationml/2006/ole">
            <p:oleObj spid="_x0000_s17504" name="Equation" r:id="rId11" imgW="177646" imgH="190335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860032" y="220486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Table 2 Parameters for SFN scenario 2d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Curve of normalize relative power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According the equation for the channel model and the parameters for SFN scenario, the normalized power, Doppler shifts , relative delay is shown in figure 1~3,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Figure 1  Normalized power level in scenario 1</a:t>
            </a:r>
          </a:p>
          <a:p>
            <a:pPr marL="0" indent="0" algn="just">
              <a:buNone/>
            </a:pPr>
            <a:r>
              <a:rPr lang="en-US" altLang="zh-CN" sz="2000" dirty="0" smtClean="0"/>
              <a:t>Note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In Figure 1~3, the parameters in table 1 are used as an example.</a:t>
            </a:r>
            <a:endParaRPr lang="en-US" altLang="zh-CN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36912"/>
            <a:ext cx="4248472" cy="318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</TotalTime>
  <Words>643</Words>
  <Application>Microsoft Office PowerPoint</Application>
  <PresentationFormat>全屏显示(4:3)</PresentationFormat>
  <Paragraphs>149</Paragraphs>
  <Slides>12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Office 主题</vt:lpstr>
      <vt:lpstr>Visio</vt:lpstr>
      <vt:lpstr>公式</vt:lpstr>
      <vt:lpstr>Equation</vt:lpstr>
      <vt:lpstr>Way forward on channel model for bidirectional SFN scenario</vt:lpstr>
      <vt:lpstr>Background </vt:lpstr>
      <vt:lpstr>Options of channel model for SFN scenario </vt:lpstr>
      <vt:lpstr>Baseline</vt:lpstr>
      <vt:lpstr>SFN deployment for the scenario </vt:lpstr>
      <vt:lpstr>Assumption</vt:lpstr>
      <vt:lpstr>Equations for the channel model</vt:lpstr>
      <vt:lpstr>Parameters for SFN scenario </vt:lpstr>
      <vt:lpstr>Curve of normalize relative power</vt:lpstr>
      <vt:lpstr>Curve of Doppler shifts</vt:lpstr>
      <vt:lpstr>Curve of relative delay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Huawei</dc:creator>
  <cp:lastModifiedBy>Huawei</cp:lastModifiedBy>
  <cp:revision>222</cp:revision>
  <dcterms:created xsi:type="dcterms:W3CDTF">2016-04-07T06:35:55Z</dcterms:created>
  <dcterms:modified xsi:type="dcterms:W3CDTF">2016-04-15T17:14:15Z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(3)8QftALEJuTCEMmCVTHLgXlou9/g19CgkoPvwIHUN5eVuXuBuTX7Xyx1fzPyZ0M6KAbUtmArI
YJToWf0macvKF18toX86PTIiAiiVaC1DGB069n0AquE68jRrd9nEpougoX5JwzYg3LYw9QcF
U3VsEI987c/4B1LUsoYtOuuqRHYasaC1/1XSuM4UaDQIipL4Hh7viftzjgfPI7zZ7FMdoRAj
xBgmluVuSmHEjdVGre</vt:lpwstr>
  </property>
  <property fmtid="{D5CDD505-2E9C-101B-9397-08002B2CF9AE}" pid="3" name="_2015_ms_pID_7253431">
    <vt:lpwstr>80dq5BBwEKwAB8TCGlZymF0xxRcl+h4jSrKIlcVlK/JVfbG3vDDJao
11LDHE1jE7YbVpbIZSFvAD6xh72oHiacY4o2XWRX2kYC9vQObhKXo6f/+Pr2TB91+PfTW2Kz
qDim9cdNBR0wXZmqxvHLr6ynwsg0+GtJ7hliaSfjRJyzBjPVLW8REh7ccrQEGbZP3eQWmHqO
kUeYcV2qHDeVpFYb/YyrM0rtgCoJbYkXDVtq</vt:lpwstr>
  </property>
  <property fmtid="{D5CDD505-2E9C-101B-9397-08002B2CF9AE}" pid="4" name="_2015_ms_pID_7253432">
    <vt:lpwstr>Hz5s75qw05fH57RVqTuZpK6kAMea78gqmqAl
aVivfI7U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1460697224</vt:lpwstr>
  </property>
</Properties>
</file>