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3" r:id="rId6"/>
    <p:sldId id="262" r:id="rId7"/>
    <p:sldId id="264"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2" autoAdjust="0"/>
    <p:restoredTop sz="94665" autoAdjust="0"/>
  </p:normalViewPr>
  <p:slideViewPr>
    <p:cSldViewPr>
      <p:cViewPr>
        <p:scale>
          <a:sx n="75" d="100"/>
          <a:sy n="75" d="100"/>
        </p:scale>
        <p:origin x="-58" y="-5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2016-04-12</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4B5D2682-112F-4555-AFAD-092D8BF11413}" type="slidenum">
              <a:rPr lang="en-US" sz="750" b="0" smtClean="0">
                <a:solidFill>
                  <a:srgbClr val="7F7F7F"/>
                </a:solidFill>
                <a:latin typeface="Arial"/>
              </a:rPr>
              <a:pPr algn="r"/>
              <a:t>‹#›</a:t>
            </a:fld>
            <a:endParaRPr lang="en-US"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3AA9A2-2668-4081-94E1-315772E5C3ED}" type="datetimeFigureOut">
              <a:rPr lang="en-US" smtClean="0"/>
              <a:pPr/>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33AA9A2-2668-4081-94E1-315772E5C3ED}" type="datetimeFigureOut">
              <a:rPr lang="en-US" smtClean="0"/>
              <a:pPr/>
              <a:t>4/14/2016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33AA9A2-2668-4081-94E1-315772E5C3ED}" type="datetimeFigureOut">
              <a:rPr lang="en-US" smtClean="0"/>
              <a:pPr/>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33AA9A2-2668-4081-94E1-315772E5C3ED}" type="datetimeFigureOut">
              <a:rPr lang="en-US" smtClean="0"/>
              <a:pPr/>
              <a:t>4/14/2016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3AA9A2-2668-4081-94E1-315772E5C3ED}" type="datetimeFigureOut">
              <a:rPr lang="en-US" smtClean="0"/>
              <a:pPr/>
              <a:t>4/14/2016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AA9A2-2668-4081-94E1-315772E5C3ED}" type="datetimeFigureOut">
              <a:rPr lang="en-US" smtClean="0"/>
              <a:pPr/>
              <a:t>4/14/2016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AA9A2-2668-4081-94E1-315772E5C3ED}" type="datetimeFigureOut">
              <a:rPr lang="en-US" smtClean="0"/>
              <a:pPr/>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33AA9A2-2668-4081-94E1-315772E5C3ED}" type="datetimeFigureOut">
              <a:rPr lang="en-US" smtClean="0"/>
              <a:pPr/>
              <a:t>4/14/2016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343B49-A0B8-4851-831E-08E9117BA95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3AA9A2-2668-4081-94E1-315772E5C3ED}" type="datetimeFigureOut">
              <a:rPr lang="en-US" smtClean="0"/>
              <a:pPr/>
              <a:t>4/14/2016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43B49-A0B8-4851-831E-08E9117BA954}"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2016-04-12</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69B17387-220B-4978-B0F0-705BE11F4DDC}" type="slidenum">
              <a:rPr lang="en-US" sz="750" b="0" smtClean="0">
                <a:solidFill>
                  <a:srgbClr val="7F7F7F"/>
                </a:solidFill>
                <a:latin typeface="Arial"/>
              </a:rPr>
              <a:pPr algn="r"/>
              <a:t>‹#›</a:t>
            </a:fld>
            <a:endParaRPr lang="en-US"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8062664" cy="1470025"/>
          </a:xfrm>
        </p:spPr>
        <p:txBody>
          <a:bodyPr>
            <a:normAutofit/>
          </a:bodyPr>
          <a:lstStyle/>
          <a:p>
            <a:r>
              <a:rPr lang="en-US" altLang="zh-CN" dirty="0" smtClean="0"/>
              <a:t>WF on REFSENS for NB-</a:t>
            </a:r>
            <a:r>
              <a:rPr lang="en-US" altLang="zh-CN" dirty="0" err="1" smtClean="0"/>
              <a:t>IoT</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smtClean="0">
                <a:solidFill>
                  <a:schemeClr val="tx1"/>
                </a:solidFill>
              </a:rPr>
              <a:t>Sony, ……</a:t>
            </a:r>
          </a:p>
        </p:txBody>
      </p:sp>
      <p:sp>
        <p:nvSpPr>
          <p:cNvPr id="5" name="Rectangle 4"/>
          <p:cNvSpPr>
            <a:spLocks noChangeArrowheads="1"/>
          </p:cNvSpPr>
          <p:nvPr/>
        </p:nvSpPr>
        <p:spPr bwMode="auto">
          <a:xfrm>
            <a:off x="6660232" y="217765"/>
            <a:ext cx="2358008"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smtClean="0">
                <a:latin typeface="Arial" charset="0"/>
              </a:rPr>
              <a:t>R4-162828</a:t>
            </a:r>
            <a:endParaRPr lang="en-US" altLang="en-US" sz="1800" b="1" dirty="0">
              <a:latin typeface="Arial" charset="0"/>
            </a:endParaRPr>
          </a:p>
        </p:txBody>
      </p:sp>
      <p:sp>
        <p:nvSpPr>
          <p:cNvPr id="6" name="TextBox 4"/>
          <p:cNvSpPr txBox="1">
            <a:spLocks noChangeArrowheads="1"/>
          </p:cNvSpPr>
          <p:nvPr/>
        </p:nvSpPr>
        <p:spPr bwMode="auto">
          <a:xfrm>
            <a:off x="152400" y="174536"/>
            <a:ext cx="4995664" cy="9787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smtClean="0">
                <a:latin typeface="Arial Unicode MS" pitchFamily="50" charset="-127"/>
                <a:ea typeface="Arial Unicode MS" pitchFamily="50" charset="-127"/>
                <a:cs typeface="Arial Unicode MS" pitchFamily="50" charset="-127"/>
              </a:rPr>
              <a:t>3GPP TSG RAN WG1 #84 </a:t>
            </a:r>
            <a:r>
              <a:rPr lang="en-US" altLang="ja-JP" sz="1800" dirty="0" err="1" smtClean="0">
                <a:latin typeface="Arial Unicode MS" pitchFamily="50" charset="-127"/>
                <a:ea typeface="Arial Unicode MS" pitchFamily="50" charset="-127"/>
                <a:cs typeface="Arial Unicode MS" pitchFamily="50" charset="-127"/>
              </a:rPr>
              <a:t>bis</a:t>
            </a:r>
            <a:endParaRPr lang="en-US" altLang="ja-JP" sz="1800" dirty="0" smtClean="0">
              <a:latin typeface="Arial Unicode MS" pitchFamily="50" charset="-127"/>
              <a:ea typeface="Arial Unicode MS" pitchFamily="50" charset="-127"/>
              <a:cs typeface="Arial Unicode MS" pitchFamily="50" charset="-127"/>
            </a:endParaRPr>
          </a:p>
          <a:p>
            <a:pPr>
              <a:buNone/>
            </a:pPr>
            <a:r>
              <a:rPr lang="en-US" altLang="zh-CN" sz="1800" dirty="0" smtClean="0">
                <a:latin typeface="Arial Unicode MS" pitchFamily="50" charset="-127"/>
                <a:ea typeface="Arial Unicode MS" pitchFamily="50" charset="-127"/>
                <a:cs typeface="Arial Unicode MS" pitchFamily="50" charset="-127"/>
              </a:rPr>
              <a:t>San Jose del </a:t>
            </a:r>
            <a:r>
              <a:rPr lang="en-US" altLang="zh-CN" sz="1800" dirty="0" err="1" smtClean="0">
                <a:latin typeface="Arial Unicode MS" pitchFamily="50" charset="-127"/>
                <a:ea typeface="Arial Unicode MS" pitchFamily="50" charset="-127"/>
                <a:cs typeface="Arial Unicode MS" pitchFamily="50" charset="-127"/>
              </a:rPr>
              <a:t>Cabo</a:t>
            </a:r>
            <a:r>
              <a:rPr lang="en-US" altLang="zh-CN" sz="1800" dirty="0" smtClean="0">
                <a:latin typeface="Arial Unicode MS" pitchFamily="50" charset="-127"/>
                <a:ea typeface="Arial Unicode MS" pitchFamily="50" charset="-127"/>
                <a:cs typeface="Arial Unicode MS" pitchFamily="50" charset="-127"/>
              </a:rPr>
              <a:t>, Mexico, 11 - 15 April, 2016</a:t>
            </a:r>
            <a:endParaRPr lang="zh-CN" altLang="zh-CN" sz="1800" dirty="0" smtClean="0">
              <a:latin typeface="Arial Unicode MS" pitchFamily="50" charset="-127"/>
              <a:ea typeface="Arial Unicode MS" pitchFamily="50" charset="-127"/>
              <a:cs typeface="Arial Unicode MS" pitchFamily="50" charset="-127"/>
            </a:endParaRPr>
          </a:p>
          <a:p>
            <a:pPr>
              <a:spcBef>
                <a:spcPct val="0"/>
              </a:spcBef>
              <a:buNone/>
            </a:pPr>
            <a:r>
              <a:rPr lang="en-US" altLang="ja-JP" sz="1800" dirty="0" smtClean="0">
                <a:latin typeface="Arial Unicode MS" pitchFamily="50" charset="-127"/>
                <a:ea typeface="Arial Unicode MS" pitchFamily="50" charset="-127"/>
                <a:cs typeface="Arial Unicode MS" pitchFamily="50" charset="-127"/>
              </a:rPr>
              <a:t>Agenda item 6.23.3</a:t>
            </a:r>
            <a:endParaRPr lang="ja-JP"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a:t>Legacy REFSENS calculation</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smtClean="0">
              <a:latin typeface="Times New Roman" pitchFamily="18" charset="0"/>
              <a:cs typeface="Times New Roman" pitchFamily="18" charset="0"/>
            </a:endParaRPr>
          </a:p>
          <a:p>
            <a:pPr>
              <a:buNone/>
            </a:pPr>
            <a:r>
              <a:rPr lang="en-US" sz="2400" i="1" dirty="0" smtClean="0">
                <a:latin typeface="Times New Roman" pitchFamily="18" charset="0"/>
                <a:cs typeface="Times New Roman" pitchFamily="18" charset="0"/>
              </a:rPr>
              <a:t>	P</a:t>
            </a:r>
            <a:r>
              <a:rPr lang="en-US" sz="2400" i="1" baseline="-25000" dirty="0" smtClean="0">
                <a:latin typeface="Times New Roman" pitchFamily="18" charset="0"/>
                <a:cs typeface="Times New Roman" pitchFamily="18" charset="0"/>
              </a:rPr>
              <a:t>REFSENS</a:t>
            </a:r>
            <a:r>
              <a:rPr lang="en-US" sz="2400" i="1" dirty="0" smtClean="0">
                <a:latin typeface="Times New Roman" pitchFamily="18" charset="0"/>
                <a:cs typeface="Times New Roman" pitchFamily="18" charset="0"/>
              </a:rPr>
              <a:t> (</a:t>
            </a:r>
            <a:r>
              <a:rPr lang="en-US" sz="2400" i="1" dirty="0" err="1" smtClean="0">
                <a:latin typeface="Times New Roman" pitchFamily="18" charset="0"/>
                <a:cs typeface="Times New Roman" pitchFamily="18" charset="0"/>
              </a:rPr>
              <a:t>dBm</a:t>
            </a:r>
            <a:r>
              <a:rPr lang="en-US" sz="2400" i="1" dirty="0" smtClean="0">
                <a:latin typeface="Times New Roman" pitchFamily="18" charset="0"/>
                <a:cs typeface="Times New Roman" pitchFamily="18" charset="0"/>
              </a:rPr>
              <a:t>)= -174dBm + 10log</a:t>
            </a:r>
            <a:r>
              <a:rPr lang="en-US" sz="2400" i="1" baseline="-25000" dirty="0" smtClean="0">
                <a:latin typeface="Times New Roman" pitchFamily="18" charset="0"/>
                <a:cs typeface="Times New Roman" pitchFamily="18" charset="0"/>
              </a:rPr>
              <a:t>10</a:t>
            </a:r>
            <a:r>
              <a:rPr lang="en-US" sz="2400" i="1" dirty="0" smtClean="0">
                <a:latin typeface="Times New Roman" pitchFamily="18" charset="0"/>
                <a:cs typeface="Times New Roman" pitchFamily="18" charset="0"/>
              </a:rPr>
              <a:t>B+N</a:t>
            </a:r>
            <a:r>
              <a:rPr lang="en-US" sz="2400" i="1" baseline="-25000" dirty="0" smtClean="0">
                <a:latin typeface="Times New Roman" pitchFamily="18" charset="0"/>
                <a:cs typeface="Times New Roman" pitchFamily="18" charset="0"/>
              </a:rPr>
              <a:t>F</a:t>
            </a:r>
            <a:r>
              <a:rPr lang="en-US" sz="2400" i="1" dirty="0" smtClean="0">
                <a:latin typeface="Times New Roman" pitchFamily="18" charset="0"/>
                <a:cs typeface="Times New Roman" pitchFamily="18" charset="0"/>
              </a:rPr>
              <a:t> + I</a:t>
            </a:r>
            <a:r>
              <a:rPr lang="en-US" sz="2400" i="1" baseline="-25000" dirty="0" smtClean="0">
                <a:latin typeface="Times New Roman" pitchFamily="18" charset="0"/>
                <a:cs typeface="Times New Roman" pitchFamily="18" charset="0"/>
              </a:rPr>
              <a:t>M</a:t>
            </a:r>
            <a:r>
              <a:rPr lang="en-US" sz="2400" i="1" dirty="0" smtClean="0">
                <a:latin typeface="Times New Roman" pitchFamily="18" charset="0"/>
                <a:cs typeface="Times New Roman" pitchFamily="18" charset="0"/>
              </a:rPr>
              <a:t> + </a:t>
            </a:r>
            <a:r>
              <a:rPr lang="en-US" sz="2400" i="1" dirty="0" err="1" smtClean="0">
                <a:latin typeface="Times New Roman" pitchFamily="18" charset="0"/>
                <a:cs typeface="Times New Roman" pitchFamily="18" charset="0"/>
              </a:rPr>
              <a:t>R</a:t>
            </a:r>
            <a:r>
              <a:rPr lang="en-US" sz="2400" i="1" baseline="-25000" dirty="0" err="1" smtClean="0">
                <a:latin typeface="Times New Roman" pitchFamily="18" charset="0"/>
                <a:cs typeface="Times New Roman" pitchFamily="18" charset="0"/>
              </a:rPr>
              <a:t>b</a:t>
            </a:r>
            <a:r>
              <a:rPr lang="en-US" sz="2400" i="1" dirty="0" smtClean="0">
                <a:latin typeface="Times New Roman" pitchFamily="18" charset="0"/>
                <a:cs typeface="Times New Roman" pitchFamily="18" charset="0"/>
              </a:rPr>
              <a:t> + SNR</a:t>
            </a:r>
            <a:endParaRPr lang="en-US" sz="2400" dirty="0" smtClean="0">
              <a:latin typeface="Times New Roman" pitchFamily="18" charset="0"/>
              <a:cs typeface="Times New Roman" pitchFamily="18" charset="0"/>
            </a:endParaRPr>
          </a:p>
          <a:p>
            <a:pPr marL="892175" lvl="2" indent="22225">
              <a:buNone/>
              <a:tabLst>
                <a:tab pos="2057400" algn="l"/>
              </a:tabLst>
            </a:pPr>
            <a:r>
              <a:rPr lang="en-GB" sz="1800" i="1" dirty="0" smtClean="0">
                <a:latin typeface="Times New Roman" pitchFamily="18" charset="0"/>
                <a:cs typeface="Times New Roman" pitchFamily="18" charset="0"/>
              </a:rPr>
              <a:t/>
            </a:r>
            <a:br>
              <a:rPr lang="en-GB" sz="1800" i="1" dirty="0" smtClean="0">
                <a:latin typeface="Times New Roman" pitchFamily="18" charset="0"/>
                <a:cs typeface="Times New Roman" pitchFamily="18" charset="0"/>
              </a:rPr>
            </a:br>
            <a:r>
              <a:rPr lang="en-GB" sz="1800" i="1" dirty="0" smtClean="0">
                <a:latin typeface="Times New Roman" pitchFamily="18" charset="0"/>
                <a:cs typeface="Times New Roman" pitchFamily="18" charset="0"/>
              </a:rPr>
              <a:t>-174dBm</a:t>
            </a:r>
            <a:r>
              <a:rPr lang="en-GB" sz="1800" dirty="0" smtClean="0">
                <a:latin typeface="Times New Roman" pitchFamily="18" charset="0"/>
                <a:cs typeface="Times New Roman" pitchFamily="18" charset="0"/>
              </a:rPr>
              <a:t>	noise floor at room temperature in 1Hz (1.38*10</a:t>
            </a:r>
            <a:r>
              <a:rPr lang="en-GB" sz="1800" baseline="30000" dirty="0" smtClean="0">
                <a:latin typeface="Times New Roman" pitchFamily="18" charset="0"/>
                <a:cs typeface="Times New Roman" pitchFamily="18" charset="0"/>
              </a:rPr>
              <a:t>-23</a:t>
            </a:r>
            <a:r>
              <a:rPr lang="en-GB" sz="1800" dirty="0" smtClean="0">
                <a:latin typeface="Times New Roman" pitchFamily="18" charset="0"/>
                <a:cs typeface="Times New Roman" pitchFamily="18" charset="0"/>
              </a:rPr>
              <a:t>*300)</a:t>
            </a:r>
          </a:p>
          <a:p>
            <a:pPr marL="892175" lvl="2" indent="22225">
              <a:buNone/>
              <a:tabLst>
                <a:tab pos="2057400" algn="l"/>
              </a:tabLst>
            </a:pPr>
            <a:r>
              <a:rPr lang="en-GB" sz="1800" i="1" dirty="0" smtClean="0">
                <a:latin typeface="Times New Roman" pitchFamily="18" charset="0"/>
                <a:cs typeface="Times New Roman" pitchFamily="18" charset="0"/>
              </a:rPr>
              <a:t>B</a:t>
            </a:r>
            <a:r>
              <a:rPr lang="en-GB" sz="1800" dirty="0" smtClean="0">
                <a:latin typeface="Times New Roman" pitchFamily="18" charset="0"/>
                <a:cs typeface="Times New Roman" pitchFamily="18" charset="0"/>
              </a:rPr>
              <a:t> 	operating bandwidth in Hz</a:t>
            </a:r>
          </a:p>
          <a:p>
            <a:pPr marL="892175" lvl="2" indent="22225">
              <a:buNone/>
              <a:tabLst>
                <a:tab pos="2057400" algn="l"/>
              </a:tabLst>
            </a:pPr>
            <a:r>
              <a:rPr lang="en-GB" sz="1800" i="1" dirty="0" smtClean="0">
                <a:latin typeface="Times New Roman" pitchFamily="18" charset="0"/>
                <a:cs typeface="Times New Roman" pitchFamily="18" charset="0"/>
              </a:rPr>
              <a:t>N</a:t>
            </a:r>
            <a:r>
              <a:rPr lang="en-GB" sz="1800" i="1" baseline="-25000" dirty="0" smtClean="0">
                <a:latin typeface="Times New Roman" pitchFamily="18" charset="0"/>
                <a:cs typeface="Times New Roman" pitchFamily="18" charset="0"/>
              </a:rPr>
              <a:t>F</a:t>
            </a:r>
            <a:r>
              <a:rPr lang="en-GB" sz="1800" dirty="0" smtClean="0">
                <a:latin typeface="Times New Roman" pitchFamily="18" charset="0"/>
                <a:cs typeface="Times New Roman" pitchFamily="18" charset="0"/>
              </a:rPr>
              <a:t> 	Noise figure in dB of the receiver in antenna connector </a:t>
            </a:r>
          </a:p>
          <a:p>
            <a:pPr marL="892175" lvl="2" indent="22225">
              <a:buNone/>
              <a:tabLst>
                <a:tab pos="2057400" algn="l"/>
              </a:tabLst>
            </a:pPr>
            <a:r>
              <a:rPr lang="en-GB" sz="1800" i="1" dirty="0" smtClean="0">
                <a:latin typeface="Times New Roman" pitchFamily="18" charset="0"/>
                <a:cs typeface="Times New Roman" pitchFamily="18" charset="0"/>
              </a:rPr>
              <a:t>I</a:t>
            </a:r>
            <a:r>
              <a:rPr lang="en-GB" sz="1800" i="1" baseline="-25000" dirty="0" smtClean="0">
                <a:latin typeface="Times New Roman" pitchFamily="18" charset="0"/>
                <a:cs typeface="Times New Roman" pitchFamily="18" charset="0"/>
              </a:rPr>
              <a:t>M</a:t>
            </a:r>
            <a:r>
              <a:rPr lang="en-GB" sz="1800" dirty="0" smtClean="0">
                <a:latin typeface="Times New Roman" pitchFamily="18" charset="0"/>
                <a:cs typeface="Times New Roman" pitchFamily="18" charset="0"/>
              </a:rPr>
              <a:t>	Implementation and production margin</a:t>
            </a:r>
          </a:p>
          <a:p>
            <a:pPr marL="892175" lvl="2" indent="22225">
              <a:buNone/>
              <a:tabLst>
                <a:tab pos="2057400" algn="l"/>
              </a:tabLst>
            </a:pPr>
            <a:r>
              <a:rPr lang="en-US" sz="1800" i="1" dirty="0" smtClean="0">
                <a:latin typeface="Times New Roman" pitchFamily="18" charset="0"/>
                <a:cs typeface="Times New Roman" pitchFamily="18" charset="0"/>
              </a:rPr>
              <a:t> </a:t>
            </a:r>
            <a:r>
              <a:rPr lang="en-US" sz="1800" i="1" dirty="0" err="1" smtClean="0">
                <a:latin typeface="Times New Roman" pitchFamily="18" charset="0"/>
                <a:cs typeface="Times New Roman" pitchFamily="18" charset="0"/>
              </a:rPr>
              <a:t>R</a:t>
            </a:r>
            <a:r>
              <a:rPr lang="en-US" sz="1800" i="1" baseline="-25000" dirty="0" err="1" smtClean="0">
                <a:latin typeface="Times New Roman" pitchFamily="18" charset="0"/>
                <a:cs typeface="Times New Roman" pitchFamily="18" charset="0"/>
              </a:rPr>
              <a:t>b</a:t>
            </a:r>
            <a:r>
              <a:rPr lang="en-US" sz="1800" dirty="0" smtClean="0">
                <a:latin typeface="Times New Roman" pitchFamily="18" charset="0"/>
                <a:cs typeface="Times New Roman" pitchFamily="18" charset="0"/>
              </a:rPr>
              <a:t>	Band dependant relaxation factor</a:t>
            </a:r>
            <a:endParaRPr lang="en-GB" sz="1800" dirty="0" smtClean="0">
              <a:latin typeface="Times New Roman" pitchFamily="18" charset="0"/>
              <a:cs typeface="Times New Roman" pitchFamily="18" charset="0"/>
            </a:endParaRPr>
          </a:p>
          <a:p>
            <a:pPr marL="892175" lvl="2" indent="22225">
              <a:buNone/>
              <a:tabLst>
                <a:tab pos="2057400" algn="l"/>
              </a:tabLst>
            </a:pPr>
            <a:r>
              <a:rPr lang="en-GB" sz="1800" i="1" dirty="0" smtClean="0">
                <a:latin typeface="Times New Roman" pitchFamily="18" charset="0"/>
                <a:cs typeface="Times New Roman" pitchFamily="18" charset="0"/>
              </a:rPr>
              <a:t>SNR</a:t>
            </a:r>
            <a:r>
              <a:rPr lang="en-GB" sz="1800" dirty="0" smtClean="0">
                <a:latin typeface="Times New Roman" pitchFamily="18" charset="0"/>
                <a:cs typeface="Times New Roman" pitchFamily="18" charset="0"/>
              </a:rPr>
              <a:t>	</a:t>
            </a:r>
            <a:r>
              <a:rPr lang="en-GB" sz="1600" dirty="0" smtClean="0"/>
              <a:t> </a:t>
            </a:r>
            <a:r>
              <a:rPr lang="en-GB" sz="1800" dirty="0" smtClean="0">
                <a:latin typeface="Times New Roman" pitchFamily="18" charset="0"/>
                <a:cs typeface="Times New Roman" pitchFamily="18" charset="0"/>
              </a:rPr>
              <a:t>Required Signal to Noise Ratio in baseband </a:t>
            </a:r>
            <a:r>
              <a:rPr lang="en-GB" sz="1600" dirty="0" smtClean="0"/>
              <a:t/>
            </a:r>
            <a:br>
              <a:rPr lang="en-GB" sz="1600" dirty="0" smtClean="0"/>
            </a:br>
            <a:endParaRPr lang="en-US" sz="1600" dirty="0" smtClean="0">
              <a:latin typeface="Times New Roman" pitchFamily="18" charset="0"/>
              <a:cs typeface="Times New Roman" pitchFamily="18" charset="0"/>
            </a:endParaRPr>
          </a:p>
          <a:p>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fontScale="62500" lnSpcReduction="20000"/>
          </a:bodyPr>
          <a:lstStyle/>
          <a:p>
            <a:pPr hangingPunct="0">
              <a:buNone/>
            </a:pPr>
            <a:r>
              <a:rPr lang="en-GB" b="1" u="sng" dirty="0" smtClean="0"/>
              <a:t>Option 1</a:t>
            </a:r>
            <a:r>
              <a:rPr lang="en-GB" dirty="0" smtClean="0"/>
              <a:t/>
            </a:r>
            <a:br>
              <a:rPr lang="en-GB" dirty="0" smtClean="0"/>
            </a:br>
            <a:r>
              <a:rPr lang="en-GB" dirty="0" smtClean="0"/>
              <a:t>Re-use the existing (legacy) REFSENS table and apply the same relaxation for single RX as was agreed for cat 0. Then there would be a scaling from the 5MHz value of </a:t>
            </a:r>
            <a:r>
              <a:rPr lang="en-GB" i="1" dirty="0" smtClean="0"/>
              <a:t>10log</a:t>
            </a:r>
            <a:r>
              <a:rPr lang="en-GB" i="1" baseline="-25000" dirty="0" smtClean="0"/>
              <a:t>10</a:t>
            </a:r>
            <a:r>
              <a:rPr lang="en-GB" i="1" dirty="0" smtClean="0"/>
              <a:t>(1RB/25RB) = -14dB.</a:t>
            </a:r>
            <a:r>
              <a:rPr lang="en-GB" dirty="0" smtClean="0"/>
              <a:t> The assumption in this case is that the same SNR for NB IOT as for legacy LTE applies. There is also a band-dependant factor in legacy LTE whose relevance needs to be discussed since only half duplex is considered.</a:t>
            </a:r>
          </a:p>
          <a:p>
            <a:pPr hangingPunct="0">
              <a:buNone/>
            </a:pPr>
            <a:endParaRPr lang="en-US" dirty="0" smtClean="0"/>
          </a:p>
          <a:p>
            <a:pPr hangingPunct="0">
              <a:buNone/>
            </a:pPr>
            <a:r>
              <a:rPr lang="en-GB" b="1" u="sng" dirty="0" smtClean="0"/>
              <a:t>Option 2</a:t>
            </a:r>
            <a:r>
              <a:rPr lang="en-GB" dirty="0" smtClean="0"/>
              <a:t/>
            </a:r>
            <a:br>
              <a:rPr lang="en-GB" dirty="0" smtClean="0"/>
            </a:br>
            <a:r>
              <a:rPr lang="en-GB" dirty="0" smtClean="0"/>
              <a:t>The alternative method would be to start all over: determine required SNR (e.g. by simulation), estimate the noise figure for the receiver, and agree on an adequate implementation and production margin. The noise figure of the receiver need to be calculated in antenna connector and may have some frequency dependence (e.g. above/below 1GHz or something). Probably there has to be an agreement on possible reference architectures (SAW filter, SAW-less or maybe both) in order to do the NF calculation.</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a:t>
            </a:r>
            <a:endParaRPr lang="en-US" dirty="0"/>
          </a:p>
        </p:txBody>
      </p:sp>
      <p:sp>
        <p:nvSpPr>
          <p:cNvPr id="3" name="Content Placeholder 2"/>
          <p:cNvSpPr>
            <a:spLocks noGrp="1"/>
          </p:cNvSpPr>
          <p:nvPr>
            <p:ph idx="1"/>
          </p:nvPr>
        </p:nvSpPr>
        <p:spPr/>
        <p:txBody>
          <a:bodyPr/>
          <a:lstStyle/>
          <a:p>
            <a:r>
              <a:rPr lang="en-US" u="sng" dirty="0" smtClean="0"/>
              <a:t>Option 2</a:t>
            </a:r>
            <a:r>
              <a:rPr lang="en-US" dirty="0" smtClean="0"/>
              <a:t> shall be used in deriving REFSENS for NB IOT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Actions for 3GPPRAN4#78-NB-IoT </a:t>
            </a:r>
            <a:endParaRPr lang="en-US" dirty="0"/>
          </a:p>
        </p:txBody>
      </p:sp>
      <p:sp>
        <p:nvSpPr>
          <p:cNvPr id="3" name="Content Placeholder 2"/>
          <p:cNvSpPr>
            <a:spLocks noGrp="1"/>
          </p:cNvSpPr>
          <p:nvPr>
            <p:ph idx="1"/>
          </p:nvPr>
        </p:nvSpPr>
        <p:spPr>
          <a:xfrm>
            <a:off x="457200" y="1600200"/>
            <a:ext cx="8229600" cy="4925144"/>
          </a:xfrm>
        </p:spPr>
        <p:txBody>
          <a:bodyPr>
            <a:noAutofit/>
          </a:bodyPr>
          <a:lstStyle/>
          <a:p>
            <a:r>
              <a:rPr lang="en-US" sz="2000" dirty="0" smtClean="0"/>
              <a:t>Agree on the following parameters:</a:t>
            </a:r>
          </a:p>
          <a:p>
            <a:pPr lvl="1">
              <a:buFont typeface="Arial" pitchFamily="34" charset="0"/>
              <a:buChar char="•"/>
            </a:pPr>
            <a:r>
              <a:rPr lang="en-US" sz="2000" i="1" dirty="0" err="1" smtClean="0">
                <a:latin typeface="Times New Roman" pitchFamily="18" charset="0"/>
                <a:cs typeface="Times New Roman" pitchFamily="18" charset="0"/>
              </a:rPr>
              <a:t>N</a:t>
            </a:r>
            <a:r>
              <a:rPr lang="en-US" sz="2000" i="1" baseline="-25000" dirty="0" err="1" smtClean="0">
                <a:latin typeface="Times New Roman" pitchFamily="18" charset="0"/>
                <a:cs typeface="Times New Roman" pitchFamily="18" charset="0"/>
              </a:rPr>
              <a:t>f</a:t>
            </a:r>
            <a:r>
              <a:rPr lang="en-US" sz="2000" dirty="0" smtClean="0"/>
              <a:t> for the NB IOT receiver [8dB] including</a:t>
            </a:r>
          </a:p>
          <a:p>
            <a:pPr lvl="2"/>
            <a:r>
              <a:rPr lang="en-US" sz="1600" i="1" dirty="0" smtClean="0"/>
              <a:t>1/f</a:t>
            </a:r>
            <a:r>
              <a:rPr lang="en-US" sz="1600" dirty="0" smtClean="0"/>
              <a:t> noise</a:t>
            </a:r>
          </a:p>
          <a:p>
            <a:pPr lvl="2"/>
            <a:r>
              <a:rPr lang="en-US" sz="1600" dirty="0" smtClean="0"/>
              <a:t>extreme temperature</a:t>
            </a:r>
          </a:p>
          <a:p>
            <a:pPr lvl="1">
              <a:buFont typeface="Arial" pitchFamily="34" charset="0"/>
              <a:buChar char="•"/>
            </a:pPr>
            <a:r>
              <a:rPr lang="en-US" sz="2000" i="1" dirty="0" smtClean="0">
                <a:latin typeface="Times New Roman" pitchFamily="18" charset="0"/>
                <a:cs typeface="Times New Roman" pitchFamily="18" charset="0"/>
              </a:rPr>
              <a:t>I</a:t>
            </a:r>
            <a:r>
              <a:rPr lang="en-US" sz="2000" i="1" baseline="-25000" dirty="0" smtClean="0">
                <a:latin typeface="Times New Roman" pitchFamily="18" charset="0"/>
                <a:cs typeface="Times New Roman" pitchFamily="18" charset="0"/>
              </a:rPr>
              <a:t>M</a:t>
            </a:r>
            <a:r>
              <a:rPr lang="en-US" sz="2000" dirty="0" smtClean="0"/>
              <a:t> for the NB IOT receiver [3dB]</a:t>
            </a:r>
          </a:p>
          <a:p>
            <a:pPr lvl="1">
              <a:buFont typeface="Arial" pitchFamily="34" charset="0"/>
              <a:buChar char="•"/>
            </a:pPr>
            <a:r>
              <a:rPr lang="en-US" sz="2000" dirty="0" smtClean="0"/>
              <a:t>Band dependent relaxation factor for difficult bands </a:t>
            </a:r>
            <a:r>
              <a:rPr lang="en-US" sz="2000" i="1" dirty="0" err="1" smtClean="0">
                <a:latin typeface="Times New Roman" pitchFamily="18" charset="0"/>
                <a:cs typeface="Times New Roman" pitchFamily="18" charset="0"/>
              </a:rPr>
              <a:t>R</a:t>
            </a:r>
            <a:r>
              <a:rPr lang="en-US" sz="2000" i="1" baseline="-25000" dirty="0" err="1" smtClean="0">
                <a:latin typeface="Times New Roman" pitchFamily="18" charset="0"/>
                <a:cs typeface="Times New Roman" pitchFamily="18" charset="0"/>
              </a:rPr>
              <a:t>b</a:t>
            </a:r>
            <a:r>
              <a:rPr lang="en-US" sz="2000" i="1" baseline="-25000" dirty="0" smtClean="0">
                <a:latin typeface="Times New Roman" pitchFamily="18" charset="0"/>
                <a:cs typeface="Times New Roman" pitchFamily="18" charset="0"/>
              </a:rPr>
              <a:t> </a:t>
            </a:r>
            <a:r>
              <a:rPr lang="en-US" sz="2000" dirty="0" smtClean="0"/>
              <a:t>[0 – 1.5dB]</a:t>
            </a:r>
          </a:p>
          <a:p>
            <a:pPr lvl="1">
              <a:buFont typeface="Arial" pitchFamily="34" charset="0"/>
              <a:buChar char="•"/>
            </a:pPr>
            <a:r>
              <a:rPr lang="en-US" sz="2000" dirty="0" smtClean="0"/>
              <a:t>Bands where apply </a:t>
            </a:r>
            <a:r>
              <a:rPr lang="en-US" sz="2000" i="1" dirty="0" err="1" smtClean="0">
                <a:latin typeface="Times New Roman" pitchFamily="18" charset="0"/>
                <a:cs typeface="Times New Roman" pitchFamily="18" charset="0"/>
              </a:rPr>
              <a:t>R</a:t>
            </a:r>
            <a:r>
              <a:rPr lang="en-US" sz="2000" i="1" baseline="-25000" dirty="0" err="1" smtClean="0">
                <a:latin typeface="Times New Roman" pitchFamily="18" charset="0"/>
                <a:cs typeface="Times New Roman" pitchFamily="18" charset="0"/>
              </a:rPr>
              <a:t>b</a:t>
            </a:r>
            <a:r>
              <a:rPr lang="en-US" sz="2000" i="1" baseline="-25000" dirty="0" smtClean="0">
                <a:latin typeface="Times New Roman" pitchFamily="18" charset="0"/>
                <a:cs typeface="Times New Roman" pitchFamily="18" charset="0"/>
              </a:rPr>
              <a:t> </a:t>
            </a:r>
            <a:r>
              <a:rPr lang="en-US" sz="2000" dirty="0" smtClean="0"/>
              <a:t>shall be applied is FFS</a:t>
            </a:r>
          </a:p>
          <a:p>
            <a:r>
              <a:rPr lang="en-US" sz="2000" dirty="0" smtClean="0"/>
              <a:t>Agree on additional requirement/test, e.g. called “Enhanced coverage sensitivity”</a:t>
            </a:r>
          </a:p>
          <a:p>
            <a:r>
              <a:rPr lang="en-US" sz="2000" dirty="0" smtClean="0"/>
              <a:t>Agree </a:t>
            </a:r>
            <a:r>
              <a:rPr lang="en-US" sz="2000" dirty="0"/>
              <a:t>on </a:t>
            </a:r>
            <a:r>
              <a:rPr lang="en-US" sz="2000" i="1" dirty="0" smtClean="0">
                <a:latin typeface="Times New Roman" pitchFamily="18" charset="0"/>
                <a:cs typeface="Times New Roman" pitchFamily="18" charset="0"/>
              </a:rPr>
              <a:t>SNR</a:t>
            </a:r>
            <a:r>
              <a:rPr lang="en-US" sz="2000" dirty="0" smtClean="0"/>
              <a:t> from simulations according to simulation parameters on next page.</a:t>
            </a:r>
          </a:p>
          <a:p>
            <a:r>
              <a:rPr lang="en-US" sz="2000" dirty="0" smtClean="0"/>
              <a:t>Companies are encourage to contribute on the above including </a:t>
            </a:r>
            <a:r>
              <a:rPr lang="en-US" sz="2000" i="1" dirty="0" smtClean="0">
                <a:latin typeface="Times New Roman" pitchFamily="18" charset="0"/>
                <a:cs typeface="Times New Roman" pitchFamily="18" charset="0"/>
              </a:rPr>
              <a:t>SNR</a:t>
            </a:r>
            <a:r>
              <a:rPr lang="en-US" sz="2000" dirty="0" smtClean="0"/>
              <a:t> simulations.</a:t>
            </a:r>
          </a:p>
          <a:p>
            <a:pPr lvl="1">
              <a:buFont typeface="Arial" pitchFamily="34" charset="0"/>
              <a:buChar char="•"/>
            </a:pPr>
            <a:endParaRPr lang="en-US" sz="2000" dirty="0" smtClean="0"/>
          </a:p>
          <a:p>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assumptions for SNR</a:t>
            </a:r>
            <a:endParaRPr lang="en-US" dirty="0"/>
          </a:p>
        </p:txBody>
      </p:sp>
      <p:graphicFrame>
        <p:nvGraphicFramePr>
          <p:cNvPr id="3" name="Table 2"/>
          <p:cNvGraphicFramePr>
            <a:graphicFrameLocks noGrp="1"/>
          </p:cNvGraphicFramePr>
          <p:nvPr/>
        </p:nvGraphicFramePr>
        <p:xfrm>
          <a:off x="899592" y="1268760"/>
          <a:ext cx="7200800" cy="4906900"/>
        </p:xfrm>
        <a:graphic>
          <a:graphicData uri="http://schemas.openxmlformats.org/drawingml/2006/table">
            <a:tbl>
              <a:tblPr/>
              <a:tblGrid>
                <a:gridCol w="3688215"/>
                <a:gridCol w="1141590"/>
                <a:gridCol w="2370995"/>
              </a:tblGrid>
              <a:tr h="432048">
                <a:tc>
                  <a:txBody>
                    <a:bodyPr/>
                    <a:lstStyle/>
                    <a:p>
                      <a:pPr algn="ctr" hangingPunct="0">
                        <a:spcBef>
                          <a:spcPts val="300"/>
                        </a:spcBef>
                        <a:spcAft>
                          <a:spcPts val="0"/>
                        </a:spcAft>
                      </a:pPr>
                      <a:r>
                        <a:rPr lang="en-GB" sz="1050" b="1" dirty="0">
                          <a:solidFill>
                            <a:srgbClr val="000000"/>
                          </a:solidFill>
                          <a:latin typeface="Arial"/>
                          <a:ea typeface="Times New Roman"/>
                          <a:cs typeface="Times New Roman"/>
                        </a:rPr>
                        <a:t>Parameter</a:t>
                      </a:r>
                      <a:endParaRPr lang="en-US" sz="1050" b="1"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0"/>
                        </a:spcAft>
                      </a:pPr>
                      <a:r>
                        <a:rPr lang="en-GB" sz="1050" b="1">
                          <a:solidFill>
                            <a:srgbClr val="000000"/>
                          </a:solidFill>
                          <a:latin typeface="Arial"/>
                          <a:ea typeface="Times New Roman"/>
                          <a:cs typeface="Times New Roman"/>
                        </a:rPr>
                        <a:t>Unit</a:t>
                      </a:r>
                      <a:endParaRPr lang="en-US" sz="1050" b="1">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300"/>
                        </a:spcBef>
                        <a:spcAft>
                          <a:spcPts val="0"/>
                        </a:spcAft>
                      </a:pPr>
                      <a:r>
                        <a:rPr lang="en-GB" sz="1050" b="1" dirty="0" smtClean="0">
                          <a:solidFill>
                            <a:srgbClr val="000000"/>
                          </a:solidFill>
                          <a:latin typeface="Arial"/>
                          <a:ea typeface="Times New Roman"/>
                          <a:cs typeface="Times New Roman"/>
                        </a:rPr>
                        <a:t>Standalone</a:t>
                      </a:r>
                      <a:endParaRPr lang="en-US" sz="1050" b="1" dirty="0" smtClean="0">
                        <a:latin typeface="Arial"/>
                        <a:ea typeface="Times New Roman"/>
                        <a:cs typeface="Times New Roman"/>
                      </a:endParaRPr>
                    </a:p>
                    <a:p>
                      <a:pPr algn="ctr" hangingPunct="0">
                        <a:spcBef>
                          <a:spcPts val="300"/>
                        </a:spcBef>
                        <a:spcAft>
                          <a:spcPts val="0"/>
                        </a:spcAft>
                      </a:pPr>
                      <a:r>
                        <a:rPr lang="en-GB" sz="1050" b="1" dirty="0" smtClean="0">
                          <a:solidFill>
                            <a:srgbClr val="000000"/>
                          </a:solidFill>
                          <a:latin typeface="Arial"/>
                          <a:ea typeface="Times New Roman"/>
                          <a:cs typeface="Times New Roman"/>
                        </a:rPr>
                        <a:t>Case</a:t>
                      </a:r>
                      <a:endParaRPr lang="en-US" sz="1050" b="1"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Channel bandwidth</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rgbClr val="000000"/>
                          </a:solidFill>
                          <a:latin typeface="Arial"/>
                          <a:ea typeface="MS Mincho"/>
                        </a:rPr>
                        <a:t>k</a:t>
                      </a:r>
                      <a:r>
                        <a:rPr lang="en-US" sz="1050" dirty="0" smtClean="0">
                          <a:solidFill>
                            <a:srgbClr val="000000"/>
                          </a:solidFill>
                          <a:latin typeface="Arial"/>
                          <a:ea typeface="MS Mincho"/>
                        </a:rPr>
                        <a:t>Hz</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rgbClr val="000000"/>
                          </a:solidFill>
                          <a:latin typeface="Arial"/>
                          <a:ea typeface="MS Mincho"/>
                        </a:rPr>
                        <a:t>200</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Antenna configuration</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SISO</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Allocated resource blocks</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1</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Subcarriers per resource block</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12</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Allocated </a:t>
                      </a:r>
                      <a:r>
                        <a:rPr lang="en-GB" sz="1050" dirty="0" err="1">
                          <a:solidFill>
                            <a:srgbClr val="000000"/>
                          </a:solidFill>
                          <a:latin typeface="Arial"/>
                          <a:ea typeface="Times New Roman"/>
                          <a:cs typeface="Times New Roman"/>
                        </a:rPr>
                        <a:t>subframes</a:t>
                      </a:r>
                      <a:r>
                        <a:rPr lang="en-GB" sz="1050" dirty="0">
                          <a:solidFill>
                            <a:srgbClr val="000000"/>
                          </a:solidFill>
                          <a:latin typeface="Arial"/>
                          <a:ea typeface="Times New Roman"/>
                          <a:cs typeface="Times New Roman"/>
                        </a:rPr>
                        <a:t> per Radio Frame</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10</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Channel Coding</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TBCC</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Modulation</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QPSK</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Target Coding Rate</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1/3</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Maximum number of HARQ transmissions</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dirty="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1</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dirty="0">
                          <a:solidFill>
                            <a:srgbClr val="000000"/>
                          </a:solidFill>
                          <a:latin typeface="Arial"/>
                          <a:ea typeface="Times New Roman"/>
                          <a:cs typeface="Times New Roman"/>
                        </a:rPr>
                        <a:t>Information Bit Payload per Sub-Frame</a:t>
                      </a:r>
                      <a:endParaRPr lang="en-US" sz="1050" dirty="0">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rgbClr val="000000"/>
                          </a:solidFill>
                          <a:latin typeface="Arial"/>
                          <a:ea typeface="MS Mincho"/>
                        </a:rPr>
                        <a:t>[88]</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rgbClr val="000000"/>
                          </a:solidFill>
                          <a:latin typeface="Arial"/>
                          <a:ea typeface="Times New Roman"/>
                          <a:cs typeface="Times New Roman"/>
                        </a:rPr>
                        <a:t>Transport block CRC</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rgbClr val="000000"/>
                          </a:solidFill>
                          <a:latin typeface="Arial"/>
                          <a:ea typeface="MS Mincho"/>
                        </a:rPr>
                        <a:t>Bits</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rgbClr val="000000"/>
                          </a:solidFill>
                          <a:latin typeface="Arial"/>
                          <a:ea typeface="MS Mincho"/>
                        </a:rPr>
                        <a:t>24</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rgbClr val="000000"/>
                          </a:solidFill>
                          <a:latin typeface="Arial"/>
                          <a:ea typeface="Times New Roman"/>
                          <a:cs typeface="Times New Roman"/>
                        </a:rPr>
                        <a:t>Number of Code Blocks per Sub-Frame</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rgbClr val="000000"/>
                          </a:solidFill>
                          <a:latin typeface="Arial"/>
                          <a:ea typeface="MS Mincho"/>
                        </a:rPr>
                        <a:t>1</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rgbClr val="000000"/>
                          </a:solidFill>
                          <a:latin typeface="Arial"/>
                          <a:ea typeface="Times New Roman"/>
                          <a:cs typeface="Times New Roman"/>
                        </a:rPr>
                        <a:t>Binary Channel Bits Per Sub-Frame</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solidFill>
                            <a:srgbClr val="000000"/>
                          </a:solidFill>
                          <a:latin typeface="Arial"/>
                          <a:ea typeface="MS Mincho"/>
                        </a:rPr>
                        <a:t>[320]</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l" hangingPunct="0">
                        <a:spcAft>
                          <a:spcPts val="0"/>
                        </a:spcAft>
                      </a:pPr>
                      <a:r>
                        <a:rPr lang="en-US" sz="1050" kern="1200" dirty="0">
                          <a:solidFill>
                            <a:srgbClr val="000000"/>
                          </a:solidFill>
                          <a:latin typeface="Arial"/>
                          <a:ea typeface="Times New Roman"/>
                          <a:cs typeface="Times New Roman"/>
                        </a:rPr>
                        <a:t>LTE CRS ports</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50" kern="1200" dirty="0">
                          <a:solidFill>
                            <a:srgbClr val="000000"/>
                          </a:solidFill>
                          <a:latin typeface="Arial"/>
                          <a:ea typeface="MS Mincho"/>
                          <a:cs typeface="+mn-cs"/>
                        </a:rPr>
                        <a:t>N/A</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l" hangingPunct="0">
                        <a:spcAft>
                          <a:spcPts val="0"/>
                        </a:spcAft>
                      </a:pPr>
                      <a:r>
                        <a:rPr lang="en-US" sz="1050" kern="1200" dirty="0">
                          <a:solidFill>
                            <a:srgbClr val="000000"/>
                          </a:solidFill>
                          <a:latin typeface="Arial"/>
                          <a:ea typeface="Times New Roman"/>
                          <a:cs typeface="Times New Roman"/>
                        </a:rPr>
                        <a:t>NRS ports (even if 2 </a:t>
                      </a:r>
                      <a:r>
                        <a:rPr lang="en-US" sz="1050" kern="1200" dirty="0" err="1">
                          <a:solidFill>
                            <a:srgbClr val="000000"/>
                          </a:solidFill>
                          <a:latin typeface="Arial"/>
                          <a:ea typeface="Times New Roman"/>
                          <a:cs typeface="Times New Roman"/>
                        </a:rPr>
                        <a:t>Tx</a:t>
                      </a:r>
                      <a:r>
                        <a:rPr lang="en-US" sz="1050" kern="1200" dirty="0">
                          <a:solidFill>
                            <a:srgbClr val="000000"/>
                          </a:solidFill>
                          <a:latin typeface="Arial"/>
                          <a:ea typeface="Times New Roman"/>
                          <a:cs typeface="Times New Roman"/>
                        </a:rPr>
                        <a:t> antennas are not used but REs corresponding to NRS port 1 is still reserved)</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50"/>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US" sz="1050" kern="1200" dirty="0" smtClean="0">
                          <a:solidFill>
                            <a:srgbClr val="000000"/>
                          </a:solidFill>
                          <a:latin typeface="Arial"/>
                          <a:ea typeface="MS Mincho"/>
                          <a:cs typeface="+mn-cs"/>
                        </a:rPr>
                        <a:t>[0]</a:t>
                      </a:r>
                      <a:endParaRPr lang="en-US" sz="1050" kern="1200" dirty="0">
                        <a:solidFill>
                          <a:srgbClr val="000000"/>
                        </a:solidFill>
                        <a:latin typeface="Arial"/>
                        <a:ea typeface="MS Mincho"/>
                        <a:cs typeface="+mn-cs"/>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rgbClr val="000000"/>
                          </a:solidFill>
                          <a:latin typeface="Arial"/>
                          <a:ea typeface="Times New Roman"/>
                          <a:cs typeface="Times New Roman"/>
                        </a:rPr>
                        <a:t>Channel estimation</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0">
                        <a:lnSpc>
                          <a:spcPct val="105000"/>
                        </a:lnSpc>
                        <a:spcBef>
                          <a:spcPts val="0"/>
                        </a:spcBef>
                        <a:spcAft>
                          <a:spcPts val="0"/>
                        </a:spcAft>
                        <a:buClrTx/>
                        <a:buSzTx/>
                        <a:buFontTx/>
                        <a:buNone/>
                        <a:tabLst/>
                        <a:defRPr/>
                      </a:pPr>
                      <a:r>
                        <a:rPr lang="en-US" sz="1050" dirty="0" smtClean="0">
                          <a:solidFill>
                            <a:srgbClr val="000000"/>
                          </a:solidFill>
                          <a:latin typeface="Arial"/>
                          <a:ea typeface="MS Mincho"/>
                        </a:rPr>
                        <a:t> [Practical]</a:t>
                      </a:r>
                      <a:endParaRPr lang="en-US" sz="1050" dirty="0" smtClean="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US" sz="1050" kern="1200" dirty="0" smtClean="0">
                          <a:solidFill>
                            <a:srgbClr val="000000"/>
                          </a:solidFill>
                          <a:latin typeface="Arial"/>
                          <a:ea typeface="Times New Roman"/>
                          <a:cs typeface="Times New Roman"/>
                        </a:rPr>
                        <a:t>Channel</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0">
                        <a:lnSpc>
                          <a:spcPct val="105000"/>
                        </a:lnSpc>
                        <a:spcBef>
                          <a:spcPts val="0"/>
                        </a:spcBef>
                        <a:spcAft>
                          <a:spcPts val="0"/>
                        </a:spcAft>
                        <a:buClrTx/>
                        <a:buSzTx/>
                        <a:buFontTx/>
                        <a:buNone/>
                        <a:tabLst/>
                        <a:defRPr/>
                      </a:pPr>
                      <a:r>
                        <a:rPr lang="en-US" sz="1050" dirty="0" smtClean="0">
                          <a:latin typeface="Arial"/>
                          <a:ea typeface="SimSun"/>
                        </a:rPr>
                        <a:t>AWGN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a:solidFill>
                            <a:srgbClr val="000000"/>
                          </a:solidFill>
                          <a:latin typeface="Arial"/>
                          <a:ea typeface="Times New Roman"/>
                          <a:cs typeface="Times New Roman"/>
                        </a:rPr>
                        <a:t>Frequency error</a:t>
                      </a:r>
                      <a:endParaRPr lang="en-US" sz="1050" kern="120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a:solidFill>
                            <a:srgbClr val="000000"/>
                          </a:solidFill>
                          <a:latin typeface="Arial"/>
                          <a:ea typeface="MS Mincho"/>
                        </a:rPr>
                        <a:t>None</a:t>
                      </a:r>
                      <a:endParaRPr lang="en-US" sz="105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GB" sz="1050" kern="1200" dirty="0">
                          <a:solidFill>
                            <a:srgbClr val="000000"/>
                          </a:solidFill>
                          <a:latin typeface="Arial"/>
                          <a:ea typeface="Times New Roman"/>
                          <a:cs typeface="Times New Roman"/>
                        </a:rPr>
                        <a:t>Timing error</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a:solidFill>
                            <a:srgbClr val="000000"/>
                          </a:solidFill>
                          <a:latin typeface="Arial"/>
                          <a:ea typeface="MS Mincho"/>
                        </a:rPr>
                        <a:t>None</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8173">
                <a:tc>
                  <a:txBody>
                    <a:bodyPr/>
                    <a:lstStyle/>
                    <a:p>
                      <a:pPr algn="just" hangingPunct="0">
                        <a:spcAft>
                          <a:spcPts val="0"/>
                        </a:spcAft>
                      </a:pPr>
                      <a:r>
                        <a:rPr lang="en-US" sz="1050" kern="1200" dirty="0" smtClean="0">
                          <a:solidFill>
                            <a:srgbClr val="000000"/>
                          </a:solidFill>
                          <a:latin typeface="Arial"/>
                          <a:ea typeface="Times New Roman"/>
                          <a:cs typeface="Times New Roman"/>
                        </a:rPr>
                        <a:t>Power boosting</a:t>
                      </a:r>
                      <a:endParaRPr lang="en-US" sz="1050" kern="1200" dirty="0">
                        <a:solidFill>
                          <a:srgbClr val="000000"/>
                        </a:solidFill>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endParaRPr lang="en-US" sz="1050">
                        <a:solidFill>
                          <a:srgbClr val="000000"/>
                        </a:solidFill>
                        <a:latin typeface="Arial"/>
                        <a:ea typeface="MS Mincho"/>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5000"/>
                        </a:lnSpc>
                        <a:spcAft>
                          <a:spcPts val="0"/>
                        </a:spcAft>
                      </a:pPr>
                      <a:r>
                        <a:rPr lang="en-US" sz="1050" dirty="0" smtClean="0">
                          <a:latin typeface="Arial"/>
                          <a:ea typeface="SimSun"/>
                        </a:rPr>
                        <a:t>N/A</a:t>
                      </a:r>
                      <a:endParaRPr lang="en-US" sz="1050" dirty="0">
                        <a:latin typeface="Arial"/>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US" sz="2000" b="1" dirty="0" smtClean="0"/>
              <a:t>R4-162610	</a:t>
            </a:r>
            <a:r>
              <a:rPr lang="en-US" sz="2000" dirty="0" smtClean="0"/>
              <a:t>NB-</a:t>
            </a:r>
            <a:r>
              <a:rPr lang="en-US" sz="2000" dirty="0" err="1" smtClean="0"/>
              <a:t>IoT</a:t>
            </a:r>
            <a:r>
              <a:rPr lang="en-US" sz="2000" dirty="0" smtClean="0"/>
              <a:t> UE Rx RF Requirements, </a:t>
            </a:r>
            <a:r>
              <a:rPr lang="en-US" sz="2000" dirty="0" err="1" smtClean="0"/>
              <a:t>MediaTek</a:t>
            </a:r>
            <a:r>
              <a:rPr lang="en-US" sz="2000" dirty="0" smtClean="0"/>
              <a:t> Inc.</a:t>
            </a:r>
          </a:p>
          <a:p>
            <a:r>
              <a:rPr lang="en-US" sz="2000" b="1" dirty="0" smtClean="0"/>
              <a:t>R4-162250	</a:t>
            </a:r>
            <a:r>
              <a:rPr lang="en-US" sz="2000" dirty="0" smtClean="0"/>
              <a:t>UE REFSENS for NB-</a:t>
            </a:r>
            <a:r>
              <a:rPr lang="en-US" sz="2000" dirty="0" err="1" smtClean="0"/>
              <a:t>IoT</a:t>
            </a:r>
            <a:r>
              <a:rPr lang="en-US" sz="2000" dirty="0" smtClean="0"/>
              <a:t>, Ericsson</a:t>
            </a:r>
          </a:p>
          <a:p>
            <a:r>
              <a:rPr lang="en-US" sz="2000" b="1" dirty="0" smtClean="0"/>
              <a:t>R4-162552	</a:t>
            </a:r>
            <a:r>
              <a:rPr lang="en-GB" sz="2000" dirty="0" smtClean="0"/>
              <a:t>WF on REFSENS for NB IOT, Sony</a:t>
            </a:r>
            <a:endParaRPr 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86</TotalTime>
  <Words>264</Words>
  <Application>Microsoft Office PowerPoint</Application>
  <PresentationFormat>On-screen Show (4:3)</PresentationFormat>
  <Paragraphs>83</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WF on REFSENS for NB-IoT</vt:lpstr>
      <vt:lpstr>Background</vt:lpstr>
      <vt:lpstr>Background</vt:lpstr>
      <vt:lpstr>Agreement</vt:lpstr>
      <vt:lpstr>Actions for 3GPPRAN4#78-NB-IoT </vt:lpstr>
      <vt:lpstr>Simulation assumptions for SNR</vt:lpstr>
      <vt:lpstr>References</vt:lpstr>
    </vt:vector>
  </TitlesOfParts>
  <Company>Sony Ericsson Mobile Communications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REFSENS for NB-IoT</dc:title>
  <dc:creator>Zander, Olof</dc:creator>
  <dc:description>Rev PA1</dc:description>
  <cp:lastModifiedBy>23055265</cp:lastModifiedBy>
  <cp:revision>14</cp:revision>
  <dcterms:created xsi:type="dcterms:W3CDTF">2016-04-12T21:32:59Z</dcterms:created>
  <dcterms:modified xsi:type="dcterms:W3CDTF">2016-04-14T00:34:48Z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2016-04-12</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