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4Rx RI reporting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</a:t>
            </a:r>
            <a:r>
              <a:rPr lang="en-GB" altLang="zh-CN" b="1" smtClean="0"/>
              <a:t>                                                      </a:t>
            </a:r>
            <a:r>
              <a:rPr lang="en-GB" altLang="zh-CN" b="1" smtClean="0"/>
              <a:t>R4-162772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 RI test CSI-RS (TDD)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5348197"/>
              </p:ext>
            </p:extLst>
          </p:nvPr>
        </p:nvGraphicFramePr>
        <p:xfrm>
          <a:off x="971600" y="1700808"/>
          <a:ext cx="6840761" cy="972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1052"/>
                <a:gridCol w="1217745"/>
                <a:gridCol w="1303988"/>
                <a:gridCol w="1303988"/>
                <a:gridCol w="1303988"/>
              </a:tblGrid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1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Test 2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3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Rank 3 test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003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g</a:t>
                      </a:r>
                      <a:r>
                        <a:rPr lang="en-GB" sz="1050" baseline="-25000" dirty="0" smtClean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1.05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0.9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N/A 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g</a:t>
                      </a:r>
                      <a:r>
                        <a:rPr lang="en-GB" sz="1050" baseline="-25000" dirty="0">
                          <a:effectLst/>
                        </a:rPr>
                        <a:t>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Arial"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Arial"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UE Category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808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85750" indent="-285750"/>
            <a:r>
              <a:rPr lang="en-US" dirty="0"/>
              <a:t>Evaluate for </a:t>
            </a:r>
            <a:r>
              <a:rPr lang="en-US" dirty="0" smtClean="0"/>
              <a:t>each section the </a:t>
            </a:r>
            <a:r>
              <a:rPr lang="en-US" dirty="0"/>
              <a:t>requirements for Test 1 to 3 with </a:t>
            </a:r>
            <a:r>
              <a:rPr lang="en-US" dirty="0" smtClean="0"/>
              <a:t>4Rx </a:t>
            </a:r>
          </a:p>
          <a:p>
            <a:pPr marL="285750" indent="-285750"/>
            <a:r>
              <a:rPr lang="en-US" dirty="0" smtClean="0"/>
              <a:t>Evaluate Test 4 (Rank 3-4) for each section. </a:t>
            </a:r>
            <a:r>
              <a:rPr lang="en-US" dirty="0"/>
              <a:t>The purpose is to check that the UE for high SNR signals rank 3 and/or </a:t>
            </a:r>
            <a:r>
              <a:rPr lang="en-US" dirty="0" smtClean="0"/>
              <a:t>rank 4 </a:t>
            </a:r>
            <a:r>
              <a:rPr lang="en-US" dirty="0"/>
              <a:t>and thereby get higher throughput than </a:t>
            </a:r>
            <a:r>
              <a:rPr lang="en-US" dirty="0" smtClean="0"/>
              <a:t>fixed rank </a:t>
            </a:r>
            <a:r>
              <a:rPr lang="en-US" dirty="0"/>
              <a:t>2</a:t>
            </a:r>
          </a:p>
          <a:p>
            <a:pPr marL="285750" indent="-285750"/>
            <a:r>
              <a:rPr lang="sv-SE" dirty="0" err="1"/>
              <a:t>TBDs</a:t>
            </a:r>
            <a:r>
              <a:rPr lang="sv-SE" dirty="0"/>
              <a:t> </a:t>
            </a:r>
            <a:r>
              <a:rPr lang="en-US" dirty="0"/>
              <a:t>to be discussed over email</a:t>
            </a:r>
          </a:p>
          <a:p>
            <a:pPr marL="285750" indent="-285750"/>
            <a:r>
              <a:rPr lang="en-US" dirty="0"/>
              <a:t>Evaluation results to be </a:t>
            </a:r>
            <a:r>
              <a:rPr lang="en-US" dirty="0" smtClean="0"/>
              <a:t>presented </a:t>
            </a:r>
            <a:r>
              <a:rPr lang="en-US" dirty="0"/>
              <a:t>with </a:t>
            </a:r>
            <a:r>
              <a:rPr lang="en-US" dirty="0" smtClean="0"/>
              <a:t>throughput </a:t>
            </a:r>
            <a:r>
              <a:rPr lang="en-US" dirty="0"/>
              <a:t>for fixed and follow RI as well as the gamma values for the evaluated SNRs</a:t>
            </a:r>
          </a:p>
          <a:p>
            <a:pPr marL="285750" indent="-285750"/>
            <a:r>
              <a:rPr lang="en-US" dirty="0" smtClean="0"/>
              <a:t>Propose </a:t>
            </a:r>
            <a:r>
              <a:rPr lang="en-US" dirty="0"/>
              <a:t>Alignment and </a:t>
            </a:r>
            <a:r>
              <a:rPr lang="en-US" dirty="0" smtClean="0"/>
              <a:t>Impairment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679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</a:t>
            </a:r>
            <a:endParaRPr lang="en-US" dirty="0"/>
          </a:p>
          <a:p>
            <a:pPr lvl="1"/>
            <a:r>
              <a:rPr lang="en-GB" dirty="0" smtClean="0"/>
              <a:t>Agree </a:t>
            </a:r>
            <a:r>
              <a:rPr lang="en-GB" dirty="0"/>
              <a:t>same condition existing test 1 to 3 with further discussion on the detailed test metric</a:t>
            </a:r>
            <a:endParaRPr lang="en-US" dirty="0"/>
          </a:p>
          <a:p>
            <a:pPr lvl="1"/>
            <a:r>
              <a:rPr lang="en-GB" dirty="0"/>
              <a:t>Low correlation for </a:t>
            </a:r>
            <a:r>
              <a:rPr lang="en-GB" dirty="0" smtClean="0">
                <a:solidFill>
                  <a:srgbClr val="FF0000"/>
                </a:solidFill>
              </a:rPr>
              <a:t>3-4</a:t>
            </a:r>
            <a:r>
              <a:rPr lang="en-GB" dirty="0" smtClean="0"/>
              <a:t> </a:t>
            </a:r>
            <a:r>
              <a:rPr lang="en-GB" dirty="0"/>
              <a:t>layer if we have option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54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Assumptions CRS (FDD)  </a:t>
            </a:r>
            <a:br>
              <a:rPr lang="en-US" dirty="0" smtClean="0"/>
            </a:br>
            <a:r>
              <a:rPr lang="en-US" sz="3100" dirty="0" smtClean="0"/>
              <a:t>from 9.5.1.1</a:t>
            </a:r>
            <a:endParaRPr lang="en-US" sz="31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124879"/>
              </p:ext>
            </p:extLst>
          </p:nvPr>
        </p:nvGraphicFramePr>
        <p:xfrm>
          <a:off x="1187624" y="1412776"/>
          <a:ext cx="7056782" cy="52165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5207"/>
                <a:gridCol w="1029502"/>
                <a:gridCol w="1029502"/>
                <a:gridCol w="1163264"/>
                <a:gridCol w="898403"/>
                <a:gridCol w="870452"/>
                <a:gridCol w="870452"/>
              </a:tblGrid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Parameter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Test 1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Test 2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Test 3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4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Bandwidth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MHz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PDSCH transmission mode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4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Downlink power allocation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05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dB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-3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05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dB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-3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sym typeface="Symbol"/>
                        </a:rPr>
                        <a:t>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dB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0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Propagation condition and antenna configuration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</a:t>
                      </a:r>
                      <a:r>
                        <a:rPr lang="en-GB" sz="1050" dirty="0" smtClean="0">
                          <a:effectLst/>
                        </a:rPr>
                        <a:t> </a:t>
                      </a:r>
                      <a:r>
                        <a:rPr lang="en-GB" sz="1050" dirty="0">
                          <a:effectLst/>
                        </a:rPr>
                        <a:t>x </a:t>
                      </a:r>
                      <a:r>
                        <a:rPr lang="en-GB" sz="1050" dirty="0" smtClean="0">
                          <a:effectLst/>
                        </a:rPr>
                        <a:t>4 </a:t>
                      </a:r>
                      <a:r>
                        <a:rPr lang="en-GB" sz="1050" dirty="0">
                          <a:effectLst/>
                        </a:rPr>
                        <a:t>EPA5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 smtClean="0">
                          <a:effectLst/>
                        </a:rPr>
                        <a:t>4 x 4 EPA5</a:t>
                      </a:r>
                      <a:endParaRPr lang="en-US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006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CodeBookSubsetRestriction</a:t>
                      </a:r>
                      <a:r>
                        <a:rPr lang="en-GB" sz="1050" dirty="0">
                          <a:effectLst/>
                        </a:rPr>
                        <a:t> bitmap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/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000011 for fixed RI = 1</a:t>
                      </a: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hangingPunct="0"/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010000 for fixed RI = 2</a:t>
                      </a: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010011 for UE reported RI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Antenna correlation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Low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Low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High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RI configuration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Fixed RI=2 and follow RI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Fixed RI=1 and follow RI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Fixed RI=1 and follow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Fixed RI=2 and follow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SNR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dB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05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dB[mW/15kHz]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-98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-98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-98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-98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05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dB[mW/15kHz]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-98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-78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-78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Maximum number of HARQ transmissions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Reporting mode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PUCCH 1-1 (Note 4)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Physical channel for CQI/PMI reporting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 PUCCH Format 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PUCCH Report Type for CQI/PMI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Physical channel for RI reporting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PUSCH (Note 3)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PUCCH Report Type for RI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Reporting periodicity 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ms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N</a:t>
                      </a:r>
                      <a:r>
                        <a:rPr lang="en-GB" sz="1050" baseline="-25000" dirty="0" err="1">
                          <a:effectLst/>
                        </a:rPr>
                        <a:t>pd</a:t>
                      </a:r>
                      <a:r>
                        <a:rPr lang="en-GB" sz="1050" dirty="0">
                          <a:effectLst/>
                        </a:rPr>
                        <a:t>= 5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PMI and CQI delay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ms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8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cqi-pmi-ConfigurationIndex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6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002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ri-ConfigurationInd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 (Note 5)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096020"/>
              </p:ext>
            </p:extLst>
          </p:nvPr>
        </p:nvGraphicFramePr>
        <p:xfrm>
          <a:off x="2771800" y="1988840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988840"/>
                        <a:ext cx="180975" cy="180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205927"/>
              </p:ext>
            </p:extLst>
          </p:nvPr>
        </p:nvGraphicFramePr>
        <p:xfrm>
          <a:off x="2771800" y="2132856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132856"/>
                        <a:ext cx="171450" cy="180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4210"/>
              </p:ext>
            </p:extLst>
          </p:nvPr>
        </p:nvGraphicFramePr>
        <p:xfrm>
          <a:off x="2123728" y="4077072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kvation" r:id="rId7" imgW="291973" imgH="241195" progId="Equation.3">
                  <p:embed/>
                </p:oleObj>
              </mc:Choice>
              <mc:Fallback>
                <p:oleObj name="Ekvation" r:id="rId7" imgW="291973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077072"/>
                        <a:ext cx="304800" cy="247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906689"/>
              </p:ext>
            </p:extLst>
          </p:nvPr>
        </p:nvGraphicFramePr>
        <p:xfrm>
          <a:off x="2123728" y="4221088"/>
          <a:ext cx="2476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221088"/>
                        <a:ext cx="247650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8323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 RI test CRS (FDD)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452815"/>
              </p:ext>
            </p:extLst>
          </p:nvPr>
        </p:nvGraphicFramePr>
        <p:xfrm>
          <a:off x="971600" y="1700808"/>
          <a:ext cx="6840761" cy="972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1052"/>
                <a:gridCol w="1217745"/>
                <a:gridCol w="1303988"/>
                <a:gridCol w="1303988"/>
                <a:gridCol w="1303988"/>
              </a:tblGrid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1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Test 2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3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4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003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g</a:t>
                      </a:r>
                      <a:r>
                        <a:rPr lang="en-GB" sz="1050" baseline="-25000" dirty="0" smtClean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N/A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1.05 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0.9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N/A 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g</a:t>
                      </a:r>
                      <a:r>
                        <a:rPr lang="en-GB" sz="1050" baseline="-25000" dirty="0">
                          <a:effectLst/>
                        </a:rPr>
                        <a:t>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 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N/A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UE Category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≥2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≥2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≥2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747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Assumptions CRS (TDD)</a:t>
            </a:r>
            <a:br>
              <a:rPr lang="en-US" dirty="0" smtClean="0"/>
            </a:br>
            <a:r>
              <a:rPr lang="en-US" sz="3600" dirty="0" smtClean="0"/>
              <a:t>from 9.5.1.2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013906"/>
              </p:ext>
            </p:extLst>
          </p:nvPr>
        </p:nvGraphicFramePr>
        <p:xfrm>
          <a:off x="755576" y="1412776"/>
          <a:ext cx="7344812" cy="51179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3991"/>
                <a:gridCol w="1071523"/>
                <a:gridCol w="1071523"/>
                <a:gridCol w="1210744"/>
                <a:gridCol w="935071"/>
                <a:gridCol w="905980"/>
                <a:gridCol w="905980"/>
              </a:tblGrid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Parameter</a:t>
                      </a:r>
                      <a:endParaRPr lang="en-US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1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2</a:t>
                      </a:r>
                      <a:endParaRPr lang="en-US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 3</a:t>
                      </a:r>
                      <a:endParaRPr lang="en-US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4</a:t>
                      </a: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Bandwidth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MHz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PDSCH transmission mode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Downlink power allocation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dB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-3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sym typeface="Symbol"/>
                        </a:rPr>
                        <a:t>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Uplink downlink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Special subframe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943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Propagation condition and antenna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x </a:t>
                      </a:r>
                      <a:r>
                        <a:rPr lang="en-GB" sz="1100" dirty="0" smtClean="0">
                          <a:effectLst/>
                        </a:rPr>
                        <a:t>4 </a:t>
                      </a:r>
                      <a:r>
                        <a:rPr lang="en-GB" sz="1100" dirty="0">
                          <a:effectLst/>
                        </a:rPr>
                        <a:t>EPA5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</a:rPr>
                        <a:t>4 x 4 EPA5</a:t>
                      </a:r>
                      <a:endParaRPr lang="en-US" sz="12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415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CodeBookSubsetRestriction bitmap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000011 for fixed RI = 1</a:t>
                      </a:r>
                      <a:endParaRPr lang="en-US" sz="11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010000 for fixed RI = 2</a:t>
                      </a:r>
                      <a:endParaRPr lang="en-US" sz="11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010011 for UE reported RI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Antenna correlation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Low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Low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High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943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RI configuration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Fixed RI=2 and follow RI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Fixed RI=1 and follow RI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Fixed RI=1 and follow RI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Fixed RI=2 and follow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SNR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20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dB[mW/15kHz]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-98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-98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dB[mW/15kHz]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-98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-78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-78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943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Maximum number of HARQ transmissions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PUSCH 3-1 (Note 3)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Reporting interval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PMI and CQI delay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 or 11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71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ACK/NACK feedback mode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Bundling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402789"/>
              </p:ext>
            </p:extLst>
          </p:nvPr>
        </p:nvGraphicFramePr>
        <p:xfrm>
          <a:off x="251520" y="908720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908720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328805"/>
              </p:ext>
            </p:extLst>
          </p:nvPr>
        </p:nvGraphicFramePr>
        <p:xfrm>
          <a:off x="251520" y="908720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908720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623541"/>
              </p:ext>
            </p:extLst>
          </p:nvPr>
        </p:nvGraphicFramePr>
        <p:xfrm>
          <a:off x="251520" y="908720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Ekvation" r:id="rId7" imgW="291973" imgH="241195" progId="Equation.3">
                  <p:embed/>
                </p:oleObj>
              </mc:Choice>
              <mc:Fallback>
                <p:oleObj name="Ekvation" r:id="rId7" imgW="291973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908720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233842"/>
              </p:ext>
            </p:extLst>
          </p:nvPr>
        </p:nvGraphicFramePr>
        <p:xfrm>
          <a:off x="251520" y="908720"/>
          <a:ext cx="2476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908720"/>
                        <a:ext cx="24765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3481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 RI test CRS (TDD)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3535346"/>
              </p:ext>
            </p:extLst>
          </p:nvPr>
        </p:nvGraphicFramePr>
        <p:xfrm>
          <a:off x="971600" y="1700808"/>
          <a:ext cx="6840761" cy="10581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1052"/>
                <a:gridCol w="1217745"/>
                <a:gridCol w="1303988"/>
                <a:gridCol w="1303988"/>
                <a:gridCol w="1303988"/>
              </a:tblGrid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1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Test 2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3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4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003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g</a:t>
                      </a:r>
                      <a:r>
                        <a:rPr lang="en-GB" sz="1050" baseline="-25000" dirty="0" smtClean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v5.0.0"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1.05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0.9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N/A 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g</a:t>
                      </a:r>
                      <a:r>
                        <a:rPr lang="en-GB" sz="1050" baseline="-25000" dirty="0">
                          <a:effectLst/>
                        </a:rPr>
                        <a:t>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 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TBD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UE Category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93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Assumptions CSI-RS (FDD)</a:t>
            </a:r>
            <a:br>
              <a:rPr lang="en-US" dirty="0" smtClean="0"/>
            </a:br>
            <a:r>
              <a:rPr lang="en-US" sz="3600" dirty="0" smtClean="0"/>
              <a:t>from 9.5.2.1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80943"/>
              </p:ext>
            </p:extLst>
          </p:nvPr>
        </p:nvGraphicFramePr>
        <p:xfrm>
          <a:off x="683568" y="1340768"/>
          <a:ext cx="6912768" cy="55315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0815"/>
                <a:gridCol w="1008492"/>
                <a:gridCol w="1008492"/>
                <a:gridCol w="1139525"/>
                <a:gridCol w="880068"/>
                <a:gridCol w="852688"/>
                <a:gridCol w="852688"/>
              </a:tblGrid>
              <a:tr h="6873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1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2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Test 3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Rank</a:t>
                      </a:r>
                      <a:r>
                        <a:rPr lang="en-US" sz="900" b="1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3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PDSCH transmission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9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Downlink power allocation 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Pc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sym typeface="Symbol"/>
                        </a:rPr>
                        <a:t>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28147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 condition and antenna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 x </a:t>
                      </a:r>
                      <a:r>
                        <a:rPr lang="en-GB" sz="900" dirty="0" smtClean="0">
                          <a:effectLst/>
                        </a:rPr>
                        <a:t>4 </a:t>
                      </a:r>
                      <a:r>
                        <a:rPr lang="en-GB" sz="900" dirty="0">
                          <a:effectLst/>
                        </a:rPr>
                        <a:t>EPA5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</a:rPr>
                        <a:t>4 x 4 EPA5</a:t>
                      </a:r>
                      <a:endParaRPr lang="en-US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7708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Cell-specific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ports 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Beamforming Model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As specified in Section B.4.3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ports 15, 16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</a:rPr>
                        <a:t>Antenna ports 15-18</a:t>
                      </a:r>
                      <a:endParaRPr lang="en-US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41246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periodicity and subframe offset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/ ∆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5/1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6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42221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CodeBookSubsetRestriction bitmap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000011 for fixed RI = 1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010000 for fixed RI = 2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010011 for UE reported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correlation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High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46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RI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Fixed RI=2 and follow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Fixed RI=1 and follow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Fixed RI=1 and follow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Fixed RI=2 and follow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SNR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dB[mW/15kHz]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-98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-98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dB[mW/15kHz]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-78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-78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-78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47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Maximum number of HARQ transmissions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PUCCH 1-1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28147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Physical channel for CQI/PMI reporting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PUSCH (Note 3)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PUCCH Report Type for CQI/PMI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Physical channel for RI reporting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PUCCH Format 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7731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PUCCH Report Type for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periodicity 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effectLst/>
                        </a:rPr>
                        <a:t>pd</a:t>
                      </a:r>
                      <a:r>
                        <a:rPr lang="en-GB" sz="900" dirty="0">
                          <a:effectLst/>
                        </a:rPr>
                        <a:t> = 5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PMI and CQI delay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cqi-pmi-ConfigurationIndex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  <a:tr h="140739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ri-ConfigurationInd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 (Note 4)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2" marR="59552" marT="0" marB="0" anchor="ctr"/>
                </a:tc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723732"/>
              </p:ext>
            </p:extLst>
          </p:nvPr>
        </p:nvGraphicFramePr>
        <p:xfrm>
          <a:off x="2267744" y="1700808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700808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782694"/>
              </p:ext>
            </p:extLst>
          </p:nvPr>
        </p:nvGraphicFramePr>
        <p:xfrm>
          <a:off x="2267744" y="1844824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844824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233828"/>
              </p:ext>
            </p:extLst>
          </p:nvPr>
        </p:nvGraphicFramePr>
        <p:xfrm>
          <a:off x="1691680" y="4653136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Ekvation" r:id="rId7" imgW="291973" imgH="241195" progId="Equation.3">
                  <p:embed/>
                </p:oleObj>
              </mc:Choice>
              <mc:Fallback>
                <p:oleObj name="Ekvation" r:id="rId7" imgW="291973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4653136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2492"/>
              </p:ext>
            </p:extLst>
          </p:nvPr>
        </p:nvGraphicFramePr>
        <p:xfrm>
          <a:off x="1691680" y="4797152"/>
          <a:ext cx="2476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4797152"/>
                        <a:ext cx="24765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193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 RI test CSI-RS (FDD)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507749"/>
              </p:ext>
            </p:extLst>
          </p:nvPr>
        </p:nvGraphicFramePr>
        <p:xfrm>
          <a:off x="971600" y="1700808"/>
          <a:ext cx="6840761" cy="13004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1052"/>
                <a:gridCol w="1217745"/>
                <a:gridCol w="1303988"/>
                <a:gridCol w="1303988"/>
                <a:gridCol w="1303988"/>
              </a:tblGrid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1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Test 2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3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Rank 3 test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003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g</a:t>
                      </a:r>
                      <a:r>
                        <a:rPr lang="en-GB" sz="1050" baseline="-25000" dirty="0" smtClean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v5.0.0"/>
                        </a:rPr>
                        <a:t>N/A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v5.0.0"/>
                        </a:rPr>
                        <a:t>1.05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v5.0.0"/>
                        </a:rPr>
                        <a:t>0.9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N/A 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g</a:t>
                      </a:r>
                      <a:r>
                        <a:rPr lang="en-GB" sz="1050" baseline="-25000" dirty="0">
                          <a:effectLst/>
                        </a:rPr>
                        <a:t>2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v5.0.0"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?? ??"/>
                          <a:cs typeface="v5.0.0"/>
                        </a:rPr>
                        <a:t>N/A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N/A 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 smtClean="0">
                          <a:effectLst/>
                        </a:rPr>
                        <a:t>g</a:t>
                      </a:r>
                      <a:r>
                        <a:rPr lang="en-GB" sz="1050" baseline="-25000" dirty="0" smtClean="0">
                          <a:effectLst/>
                        </a:rPr>
                        <a:t>3</a:t>
                      </a:r>
                      <a:endParaRPr lang="en-US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0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UE Category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GB" sz="900" dirty="0">
                          <a:effectLst/>
                          <a:latin typeface="Arial"/>
                          <a:ea typeface="?? ??"/>
                          <a:cs typeface="Arial"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046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Assumptions CSI-RS (TDD)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sz="3600" dirty="0"/>
              <a:t>from </a:t>
            </a:r>
            <a:r>
              <a:rPr lang="en-US" sz="3600" dirty="0" smtClean="0"/>
              <a:t>9.5.2.2</a:t>
            </a:r>
            <a:endParaRPr lang="en-US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731353"/>
              </p:ext>
            </p:extLst>
          </p:nvPr>
        </p:nvGraphicFramePr>
        <p:xfrm>
          <a:off x="1043608" y="1294420"/>
          <a:ext cx="6696744" cy="5584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4228"/>
                <a:gridCol w="976977"/>
                <a:gridCol w="976977"/>
                <a:gridCol w="1103914"/>
                <a:gridCol w="852566"/>
                <a:gridCol w="826041"/>
                <a:gridCol w="826041"/>
              </a:tblGrid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1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2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3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4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PDSCH transmission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9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Downlink power allocation 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Pc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sym typeface="Symbol"/>
                        </a:rPr>
                        <a:t>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 downlink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Special subframe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26643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 condition and antenna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 x </a:t>
                      </a:r>
                      <a:r>
                        <a:rPr lang="en-GB" sz="900" dirty="0" smtClean="0">
                          <a:effectLst/>
                        </a:rPr>
                        <a:t>4 </a:t>
                      </a:r>
                      <a:r>
                        <a:rPr lang="en-GB" sz="900" dirty="0">
                          <a:effectLst/>
                        </a:rPr>
                        <a:t>EPA5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</a:rPr>
                        <a:t>4 x 4 EPA5</a:t>
                      </a:r>
                      <a:endParaRPr lang="en-US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Cell-specific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ports 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ports 15, 16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Antenna ports</a:t>
                      </a:r>
                      <a:b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15-18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Beamforming Model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As specified in Section B.4.3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39964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periodicity and subframe offset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/ ∆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5/4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39964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CodeBookSubsetRestriction bitmap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000011 for fixed RI = 1</a:t>
                      </a:r>
                      <a:endParaRPr lang="en-US" sz="9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010000 for fixed RI = 2</a:t>
                      </a:r>
                      <a:endParaRPr lang="en-US" sz="9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010011 for UE reported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correlation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High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Low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39964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RI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Fixed RI=2 and follow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Fixed RI=1 and follow RI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Fixed RI=1 and follow RI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</a:rPr>
                        <a:t>Fixed RI=2 and follow RI</a:t>
                      </a:r>
                      <a:endParaRPr lang="en-US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SNR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dB[mW/15kHz]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-98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</a:rPr>
                        <a:t>-98</a:t>
                      </a:r>
                      <a:endParaRPr lang="en-US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dB[mW/15kHz]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-78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-78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</a:p>
                  </a:txBody>
                  <a:tcPr marL="56575" marR="56575" marT="0" marB="0" anchor="ctr"/>
                </a:tc>
              </a:tr>
              <a:tr h="26643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Maximum number of HARQ transmissions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 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PUCCH 1-1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26643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Physical channel for CQI/ PMI reporting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PUSCH (Note 3)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PUCCH report type for CQI/ PMI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Physical channel for RI reporting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PUCCH Format 2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periodicity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effectLst/>
                        </a:rPr>
                        <a:t>pd</a:t>
                      </a:r>
                      <a:r>
                        <a:rPr lang="en-GB" sz="900" dirty="0">
                          <a:effectLst/>
                        </a:rPr>
                        <a:t> = 5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PMI and CQI delay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ACK/NACK feedback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Bundling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13321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cqi-pmi-ConfigurationIndex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  <a:tr h="9081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ri-ConfigurationInd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575" marR="56575" marT="0" marB="0" anchor="ctr"/>
                </a:tc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140549"/>
              </p:ext>
            </p:extLst>
          </p:nvPr>
        </p:nvGraphicFramePr>
        <p:xfrm>
          <a:off x="251520" y="332656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130860"/>
              </p:ext>
            </p:extLst>
          </p:nvPr>
        </p:nvGraphicFramePr>
        <p:xfrm>
          <a:off x="251520" y="332656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0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840526"/>
              </p:ext>
            </p:extLst>
          </p:nvPr>
        </p:nvGraphicFramePr>
        <p:xfrm>
          <a:off x="251520" y="332656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1" name="Ekvation" r:id="rId7" imgW="291973" imgH="241195" progId="Equation.3">
                  <p:embed/>
                </p:oleObj>
              </mc:Choice>
              <mc:Fallback>
                <p:oleObj name="Ekvation" r:id="rId7" imgW="291973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3048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009225"/>
              </p:ext>
            </p:extLst>
          </p:nvPr>
        </p:nvGraphicFramePr>
        <p:xfrm>
          <a:off x="251520" y="332656"/>
          <a:ext cx="24765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kvation" r:id="rId9" imgW="241195" imgH="253890" progId="Equation.3">
                  <p:embed/>
                </p:oleObj>
              </mc:Choice>
              <mc:Fallback>
                <p:oleObj name="Ekvation" r:id="rId9" imgW="241195" imgH="25389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32656"/>
                        <a:ext cx="24765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9802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</TotalTime>
  <Words>1053</Words>
  <Application>Microsoft Office PowerPoint</Application>
  <PresentationFormat>On-screen Show (4:3)</PresentationFormat>
  <Paragraphs>489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主题</vt:lpstr>
      <vt:lpstr>Ekvation</vt:lpstr>
      <vt:lpstr>Way forward on 4Rx RI reporting</vt:lpstr>
      <vt:lpstr>Background</vt:lpstr>
      <vt:lpstr>Assumptions CRS (FDD)   from 9.5.1.1</vt:lpstr>
      <vt:lpstr>Assumption RI test CRS (FDD)</vt:lpstr>
      <vt:lpstr>Assumptions CRS (TDD) from 9.5.1.2 </vt:lpstr>
      <vt:lpstr>Assumption RI test CRS (TDD)</vt:lpstr>
      <vt:lpstr>Assumptions CSI-RS (FDD) from 9.5.2.1 </vt:lpstr>
      <vt:lpstr>Assumption RI test CSI-RS (FDD)</vt:lpstr>
      <vt:lpstr>Assumptions CSI-RS (TDD)  from 9.5.2.2</vt:lpstr>
      <vt:lpstr>Assumption RI test CSI-RS (TDD)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model for scenario 1</dc:title>
  <dc:creator>Huawei</dc:creator>
  <cp:lastModifiedBy>Torgny Palenius</cp:lastModifiedBy>
  <cp:revision>91</cp:revision>
  <dcterms:created xsi:type="dcterms:W3CDTF">2016-04-07T06:35:55Z</dcterms:created>
  <dcterms:modified xsi:type="dcterms:W3CDTF">2016-04-15T03:57:40Z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1460419757</vt:lpwstr>
  </property>
  <property fmtid="{D5CDD505-2E9C-101B-9397-08002B2CF9AE}" pid="6" name="_2015_ms_pID_725343">
    <vt:lpwstr>(3)lxCKmp62m2KJlbLRo0tTkTz18kF1xK4mdJpKrYDRwx+BT+L3Qa2QUji6w7wr9VFuTXrepra2
7PJ03m5/cOCketSjbyba35cVVSlliEdezZF3Geeitiyudv/6CXHWvHYzW8tMHPiktmM0K+JW
lXFXKvmTtegF74vRmTSNHG2VNY7A8ZDkMp0SE29xCS8gv08gnyWn2d0BMqWNTpnpU9xlhjas
BwsOV4SVB4OUz5RUjQ</vt:lpwstr>
  </property>
  <property fmtid="{D5CDD505-2E9C-101B-9397-08002B2CF9AE}" pid="7" name="_2015_ms_pID_7253431">
    <vt:lpwstr>xxWN0cV9Z7YZUgiZx4p02UD6lSK7HrQGGyXtI+bH6pG/NPHOgeDJu/
dBqpKR92lX9BS3+kmKMo+agJg2KyOv/OM9Og742Cwv4CMCApMHcNGHGR/r9i975I0sELWAmJ
ywbtAZg/LIt3fSDOXYilmlbI6diDpwybwxEZEQQIYrpECEySTG7JY9jaD8Eo4bv4pPcaCCOS
eQOhbg/sIDwwDkgo0Ds5Llu7KlaXtNDTqaJF</vt:lpwstr>
  </property>
  <property fmtid="{D5CDD505-2E9C-101B-9397-08002B2CF9AE}" pid="8" name="_2015_ms_pID_7253432">
    <vt:lpwstr>QOw+JEZNWbvAXbCaAQ1M4/Y=</vt:lpwstr>
  </property>
</Properties>
</file>