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9"/>
  </p:notesMasterIdLst>
  <p:sldIdLst>
    <p:sldId id="256" r:id="rId5"/>
    <p:sldId id="348" r:id="rId6"/>
    <p:sldId id="340" r:id="rId7"/>
    <p:sldId id="347" r:id="rId8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5620"/>
    <p:restoredTop sz="87234" autoAdjust="0"/>
  </p:normalViewPr>
  <p:slideViewPr>
    <p:cSldViewPr>
      <p:cViewPr varScale="1">
        <p:scale>
          <a:sx n="84" d="100"/>
          <a:sy n="84" d="100"/>
        </p:scale>
        <p:origin x="2268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viewProps" Target="viewProps.xml"/><Relationship Id="rId5" Type="http://schemas.openxmlformats.org/officeDocument/2006/relationships/slide" Target="slides/slide1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15.04.2016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 smtClean="0"/>
              <a:t>Click to edit Master text styles</a:t>
            </a:r>
          </a:p>
          <a:p>
            <a:pPr lvl="1"/>
            <a:r>
              <a:rPr lang="en-US" altLang="zh-CN" noProof="0" smtClean="0"/>
              <a:t>Second level</a:t>
            </a:r>
          </a:p>
          <a:p>
            <a:pPr lvl="2"/>
            <a:r>
              <a:rPr lang="en-US" altLang="zh-CN" noProof="0" smtClean="0"/>
              <a:t>Third level</a:t>
            </a:r>
          </a:p>
          <a:p>
            <a:pPr lvl="3"/>
            <a:r>
              <a:rPr lang="en-US" altLang="zh-CN" noProof="0" smtClean="0"/>
              <a:t>Fourth level</a:t>
            </a:r>
          </a:p>
          <a:p>
            <a:pPr lvl="4"/>
            <a:r>
              <a:rPr lang="en-US" altLang="zh-CN" noProof="0" smtClean="0"/>
              <a:t>Fifth level</a:t>
            </a:r>
            <a:endParaRPr lang="ru-RU" noProof="0" smtClean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27CD4769-0BB6-45D4-A064-74B83B7F08AD}" type="slidenum">
              <a:rPr lang="ru-RU" altLang="zh-CN" smtClean="0"/>
              <a:pPr>
                <a:defRPr/>
              </a:pPr>
              <a:t>3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val="32637961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219200"/>
            <a:ext cx="82296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4/15/2016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en-GB" altLang="en-US" sz="4000" dirty="0" smtClean="0"/>
              <a:t>WF on DL Control Channel IM UE Capabilities</a:t>
            </a:r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533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en-US" sz="2800" dirty="0" smtClean="0">
                <a:solidFill>
                  <a:srgbClr val="898989"/>
                </a:solidFill>
              </a:rPr>
              <a:t>Intel Corporation, ZTE</a:t>
            </a: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296863" y="323850"/>
            <a:ext cx="4393832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/>
              <a:t>3GPP TSG-RAN WG4 Meeting #</a:t>
            </a:r>
            <a:r>
              <a:rPr lang="en-US" altLang="zh-CN" sz="1800" b="1" dirty="0" smtClean="0"/>
              <a:t>78bis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GB" sz="1800" b="1" dirty="0"/>
              <a:t>San Jose del Cabo, Mexico, 11 – 15 Apr </a:t>
            </a:r>
            <a:r>
              <a:rPr lang="en-GB" sz="1800" b="1" dirty="0" smtClean="0"/>
              <a:t>2016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Agenda </a:t>
            </a:r>
            <a:r>
              <a:rPr lang="en-US" altLang="zh-CN" sz="1800" b="1" dirty="0"/>
              <a:t>Item: </a:t>
            </a:r>
            <a:r>
              <a:rPr lang="en-US" altLang="zh-CN" sz="1800" b="1" dirty="0" smtClean="0"/>
              <a:t>6.3</a:t>
            </a:r>
            <a:endParaRPr lang="en-US" altLang="zh-CN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7596923" y="323850"/>
            <a:ext cx="1204177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R4-162757</a:t>
            </a:r>
            <a:endParaRPr lang="zh-CN" altLang="en-US" sz="1800" b="1" dirty="0">
              <a:solidFill>
                <a:srgbClr val="FF0000"/>
              </a:solidFill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Background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r>
              <a:rPr lang="en-GB" dirty="0" smtClean="0"/>
              <a:t>RAN #78 agreements:</a:t>
            </a:r>
            <a:endParaRPr lang="en-GB" dirty="0"/>
          </a:p>
          <a:p>
            <a:pPr lvl="1"/>
            <a:r>
              <a:rPr lang="en-US" i="1" u="sng" dirty="0"/>
              <a:t>Two types of reference IM Receiver structures for PDCCH/PCFICH/PHICH in synchronous networks</a:t>
            </a:r>
            <a:endParaRPr lang="en-GB" dirty="0"/>
          </a:p>
          <a:p>
            <a:pPr lvl="2"/>
            <a:r>
              <a:rPr lang="en-GB" i="1" dirty="0"/>
              <a:t>Type A IM receiver: LMMSE-IRC + CRS-IC</a:t>
            </a:r>
            <a:endParaRPr lang="en-GB" dirty="0"/>
          </a:p>
          <a:p>
            <a:pPr lvl="2"/>
            <a:r>
              <a:rPr lang="en-GB" i="1" dirty="0"/>
              <a:t>Type </a:t>
            </a:r>
            <a:r>
              <a:rPr lang="en-US" i="1" dirty="0"/>
              <a:t>B</a:t>
            </a:r>
            <a:r>
              <a:rPr lang="en-GB" i="1" dirty="0"/>
              <a:t> IM receiver: E-LMMSE-IRC + CRS-IC </a:t>
            </a:r>
            <a:endParaRPr lang="en-GB" dirty="0"/>
          </a:p>
          <a:p>
            <a:pPr lvl="1"/>
            <a:r>
              <a:rPr lang="en-US" i="1" u="sng" dirty="0"/>
              <a:t>Define different UE capabilities for the two types of IM Receiver structures </a:t>
            </a:r>
            <a:endParaRPr lang="en-GB" dirty="0"/>
          </a:p>
          <a:p>
            <a:pPr lvl="2"/>
            <a:r>
              <a:rPr lang="en-US" i="1" dirty="0"/>
              <a:t>UE Capability #1: Support </a:t>
            </a:r>
            <a:r>
              <a:rPr lang="en-GB" i="1" dirty="0"/>
              <a:t>Type A IM receiver</a:t>
            </a:r>
            <a:endParaRPr lang="en-GB" dirty="0"/>
          </a:p>
          <a:p>
            <a:pPr lvl="2"/>
            <a:r>
              <a:rPr lang="en-US" i="1" dirty="0"/>
              <a:t>UE Capability #2: Support </a:t>
            </a:r>
            <a:r>
              <a:rPr lang="en-GB" i="1" dirty="0"/>
              <a:t>Type </a:t>
            </a:r>
            <a:r>
              <a:rPr lang="en-US" i="1" dirty="0"/>
              <a:t>B</a:t>
            </a:r>
            <a:r>
              <a:rPr lang="en-GB" i="1" dirty="0"/>
              <a:t> IM </a:t>
            </a:r>
            <a:r>
              <a:rPr lang="en-GB" i="1" dirty="0" smtClean="0"/>
              <a:t>receiver</a:t>
            </a:r>
          </a:p>
          <a:p>
            <a:r>
              <a:rPr lang="en-US" dirty="0" smtClean="0"/>
              <a:t>RAN4 78bis agreements</a:t>
            </a:r>
            <a:endParaRPr lang="en-GB" dirty="0" smtClean="0"/>
          </a:p>
          <a:p>
            <a:pPr lvl="1"/>
            <a:r>
              <a:rPr lang="en-GB" dirty="0" smtClean="0"/>
              <a:t>UE </a:t>
            </a:r>
            <a:r>
              <a:rPr lang="en-GB" dirty="0"/>
              <a:t>capabilities signalling is needed</a:t>
            </a:r>
          </a:p>
          <a:p>
            <a:pPr lvl="1"/>
            <a:r>
              <a:rPr lang="en-GB" dirty="0"/>
              <a:t>Single UE capability should be defined for all DL control channels</a:t>
            </a:r>
          </a:p>
          <a:p>
            <a:endParaRPr lang="en-GB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2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123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smtClean="0"/>
              <a:t>Way Forward (1)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fontAlgn="auto"/>
            <a:r>
              <a:rPr lang="en-US" sz="1800" dirty="0" smtClean="0"/>
              <a:t>DL Control Channel IM receivers applicability</a:t>
            </a:r>
          </a:p>
          <a:p>
            <a:pPr fontAlgn="auto"/>
            <a:endParaRPr lang="en-US" sz="1800" dirty="0"/>
          </a:p>
          <a:p>
            <a:pPr fontAlgn="auto"/>
            <a:endParaRPr lang="en-US" sz="1800" dirty="0" smtClean="0"/>
          </a:p>
          <a:p>
            <a:pPr fontAlgn="auto"/>
            <a:endParaRPr lang="en-GB" sz="1800" dirty="0" smtClean="0"/>
          </a:p>
          <a:p>
            <a:pPr fontAlgn="auto"/>
            <a:endParaRPr lang="en-GB" sz="1800" dirty="0"/>
          </a:p>
          <a:p>
            <a:pPr fontAlgn="auto"/>
            <a:r>
              <a:rPr lang="en-GB" sz="1800" dirty="0"/>
              <a:t>Type A CCIM capability is the pre-requisite capability for Type B CCIM receiver capability. </a:t>
            </a:r>
            <a:r>
              <a:rPr lang="en-GB" sz="1800"/>
              <a:t>UEs with Type B CCIM receiver should support Type A CCIM processing.</a:t>
            </a:r>
          </a:p>
          <a:p>
            <a:pPr fontAlgn="auto"/>
            <a:r>
              <a:rPr lang="en-GB" sz="1800" smtClean="0"/>
              <a:t>UE </a:t>
            </a:r>
            <a:r>
              <a:rPr lang="en-GB" sz="1800" dirty="0"/>
              <a:t>capabilities signalling </a:t>
            </a:r>
            <a:r>
              <a:rPr lang="en-GB" sz="1800" dirty="0" smtClean="0"/>
              <a:t>will be </a:t>
            </a:r>
            <a:r>
              <a:rPr lang="en-GB" sz="1800" dirty="0"/>
              <a:t>introduced for DL Control Channel IM feature</a:t>
            </a:r>
          </a:p>
          <a:p>
            <a:pPr lvl="1"/>
            <a:r>
              <a:rPr lang="en-US" sz="1800" dirty="0" smtClean="0"/>
              <a:t>Option1: </a:t>
            </a:r>
            <a:endParaRPr lang="en-GB" sz="1800" dirty="0" smtClean="0"/>
          </a:p>
          <a:p>
            <a:pPr lvl="2"/>
            <a:r>
              <a:rPr lang="en-GB" sz="1600" dirty="0"/>
              <a:t>Bit #1: Support of Type A DL Control IM receiver capability </a:t>
            </a:r>
          </a:p>
          <a:p>
            <a:pPr lvl="2"/>
            <a:r>
              <a:rPr lang="en-US" sz="1600" dirty="0"/>
              <a:t>Bit #2: </a:t>
            </a:r>
            <a:r>
              <a:rPr lang="en-GB" sz="1600" dirty="0"/>
              <a:t>Support of Type B DL Control IM receiver capability for </a:t>
            </a:r>
            <a:r>
              <a:rPr lang="en-GB" sz="1600" dirty="0" smtClean="0"/>
              <a:t>PDCCH/PCFICH/PHICH </a:t>
            </a:r>
            <a:r>
              <a:rPr lang="en-GB" sz="1600" dirty="0"/>
              <a:t>receive processing in synchronous networks</a:t>
            </a:r>
          </a:p>
          <a:p>
            <a:pPr lvl="1"/>
            <a:r>
              <a:rPr lang="en-US" sz="1800" dirty="0" smtClean="0"/>
              <a:t>Option2: </a:t>
            </a:r>
            <a:endParaRPr lang="en-GB" sz="1800" dirty="0"/>
          </a:p>
          <a:p>
            <a:pPr lvl="2"/>
            <a:r>
              <a:rPr lang="en-GB" sz="1600" dirty="0"/>
              <a:t>Bit #1: Support of </a:t>
            </a:r>
            <a:r>
              <a:rPr lang="en-GB" sz="1600" dirty="0" smtClean="0"/>
              <a:t>generic Dl Control Channel IM capabilities. Depending on whether UE supports Type A/B processing it will pass different test cases to confirm the capability</a:t>
            </a:r>
            <a:r>
              <a:rPr lang="en-GB" sz="1600" dirty="0" smtClean="0"/>
              <a:t>.</a:t>
            </a:r>
            <a:endParaRPr lang="en-GB" sz="1600" dirty="0" smtClean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3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1689295"/>
              </p:ext>
            </p:extLst>
          </p:nvPr>
        </p:nvGraphicFramePr>
        <p:xfrm>
          <a:off x="914400" y="1676400"/>
          <a:ext cx="7696198" cy="12801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38944"/>
                <a:gridCol w="1538944"/>
                <a:gridCol w="1538944"/>
                <a:gridCol w="1539683"/>
                <a:gridCol w="1539683"/>
              </a:tblGrid>
              <a:tr h="0">
                <a:tc rowSpan="2"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 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PDCCH/PCFICH/PHICH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EPDCCH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</a:tr>
              <a:tr h="0"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Synchronous </a:t>
                      </a:r>
                      <a:r>
                        <a:rPr lang="en-GB" sz="1200" dirty="0" smtClean="0">
                          <a:effectLst/>
                        </a:rPr>
                        <a:t>networks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Asynchronous </a:t>
                      </a:r>
                      <a:r>
                        <a:rPr lang="en-GB" sz="1200" dirty="0" smtClean="0">
                          <a:effectLst/>
                        </a:rPr>
                        <a:t>networks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Synchronous </a:t>
                      </a:r>
                      <a:r>
                        <a:rPr lang="en-GB" sz="1200" dirty="0" smtClean="0">
                          <a:effectLst/>
                        </a:rPr>
                        <a:t>networks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Asynchronous </a:t>
                      </a:r>
                      <a:r>
                        <a:rPr lang="en-GB" sz="1200" dirty="0" smtClean="0">
                          <a:effectLst/>
                        </a:rPr>
                        <a:t>networks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Type A receiver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LMMSE-IRC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CRS-IC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FFS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LMMSE-IRC + </a:t>
                      </a:r>
                      <a:br>
                        <a:rPr lang="en-GB" sz="1200">
                          <a:effectLst/>
                        </a:rPr>
                      </a:br>
                      <a:r>
                        <a:rPr lang="en-GB" sz="1200">
                          <a:effectLst/>
                        </a:rPr>
                        <a:t>CRS-IC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LMMSE-IRC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  <a:tr h="0">
                <a:tc>
                  <a:txBody>
                    <a:bodyPr/>
                    <a:lstStyle/>
                    <a:p>
                      <a:pPr algn="just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>
                          <a:effectLst/>
                        </a:rPr>
                        <a:t>Type B receiver</a:t>
                      </a:r>
                      <a:endParaRPr lang="en-GB" sz="120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E-LMMSE-IRC + </a:t>
                      </a:r>
                      <a:br>
                        <a:rPr lang="en-GB" sz="1200" dirty="0">
                          <a:effectLst/>
                        </a:rPr>
                      </a:br>
                      <a:r>
                        <a:rPr lang="en-GB" sz="1200" dirty="0">
                          <a:effectLst/>
                        </a:rPr>
                        <a:t>CRS-IC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Bef>
                          <a:spcPts val="600"/>
                        </a:spcBef>
                        <a:spcAft>
                          <a:spcPts val="0"/>
                        </a:spcAft>
                      </a:pPr>
                      <a:r>
                        <a:rPr lang="en-GB" sz="1200" dirty="0">
                          <a:effectLst/>
                        </a:rPr>
                        <a:t>NA</a:t>
                      </a:r>
                      <a:endParaRPr lang="en-GB" sz="1200" dirty="0">
                        <a:effectLst/>
                        <a:latin typeface="Times New Roman" panose="02020603050405020304" pitchFamily="18" charset="0"/>
                        <a:ea typeface="SimSun" panose="02010600030101010101" pitchFamily="2" charset="-122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 smtClean="0"/>
              <a:t>Way Forward (2)</a:t>
            </a:r>
          </a:p>
        </p:txBody>
      </p:sp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fontAlgn="auto"/>
            <a:r>
              <a:rPr lang="en-GB" sz="2000" dirty="0" smtClean="0"/>
              <a:t>Capability </a:t>
            </a:r>
            <a:r>
              <a:rPr lang="en-GB" sz="2000" dirty="0"/>
              <a:t>signalling </a:t>
            </a:r>
            <a:r>
              <a:rPr lang="en-GB" sz="2000" dirty="0" smtClean="0"/>
              <a:t>method</a:t>
            </a:r>
            <a:endParaRPr lang="en-GB" sz="2000" dirty="0"/>
          </a:p>
          <a:p>
            <a:pPr lvl="1"/>
            <a:r>
              <a:rPr lang="en-GB" sz="1800" dirty="0" smtClean="0"/>
              <a:t>Option 1</a:t>
            </a:r>
          </a:p>
          <a:p>
            <a:pPr lvl="2"/>
            <a:r>
              <a:rPr lang="en-GB" sz="1600" dirty="0" smtClean="0"/>
              <a:t>Per </a:t>
            </a:r>
            <a:r>
              <a:rPr lang="en-GB" sz="1600" dirty="0"/>
              <a:t>UE </a:t>
            </a:r>
            <a:r>
              <a:rPr lang="en-GB" sz="1600" dirty="0" smtClean="0"/>
              <a:t>capability signalling. Signalling provided under assumption that UE supports feature on at </a:t>
            </a:r>
            <a:r>
              <a:rPr lang="en-GB" sz="1600" dirty="0"/>
              <a:t>least one </a:t>
            </a:r>
            <a:r>
              <a:rPr lang="en-GB" sz="1600" dirty="0" smtClean="0"/>
              <a:t>CC. </a:t>
            </a:r>
            <a:r>
              <a:rPr lang="en-US" sz="1600" dirty="0" smtClean="0"/>
              <a:t>UE does not provide </a:t>
            </a:r>
            <a:r>
              <a:rPr lang="en-US" sz="1600" dirty="0"/>
              <a:t>the information of supported </a:t>
            </a:r>
            <a:r>
              <a:rPr lang="en-US" sz="1600" dirty="0" smtClean="0"/>
              <a:t>CCs.</a:t>
            </a:r>
          </a:p>
          <a:p>
            <a:pPr lvl="1"/>
            <a:r>
              <a:rPr lang="en-GB" sz="1800" dirty="0"/>
              <a:t>Option </a:t>
            </a:r>
            <a:r>
              <a:rPr lang="en-GB" sz="1800" dirty="0" smtClean="0"/>
              <a:t>2</a:t>
            </a:r>
            <a:endParaRPr lang="en-GB" sz="1800" dirty="0"/>
          </a:p>
          <a:p>
            <a:pPr lvl="2"/>
            <a:r>
              <a:rPr lang="en-GB" sz="1600" dirty="0"/>
              <a:t>Per </a:t>
            </a:r>
            <a:r>
              <a:rPr lang="en-GB" sz="1600" dirty="0" smtClean="0"/>
              <a:t>CC </a:t>
            </a:r>
            <a:r>
              <a:rPr lang="en-GB" sz="1600" dirty="0"/>
              <a:t>capability </a:t>
            </a:r>
            <a:r>
              <a:rPr lang="en-GB" sz="1600" dirty="0" smtClean="0"/>
              <a:t>signalling. Details FFS. </a:t>
            </a:r>
            <a:endParaRPr lang="en-GB" sz="1600" dirty="0"/>
          </a:p>
          <a:p>
            <a:r>
              <a:rPr lang="en-US" sz="2000" dirty="0"/>
              <a:t>Decision </a:t>
            </a:r>
            <a:r>
              <a:rPr lang="en-US" sz="2000" dirty="0" smtClean="0"/>
              <a:t>on UE capabilities to </a:t>
            </a:r>
            <a:r>
              <a:rPr lang="en-US" sz="2000" dirty="0"/>
              <a:t>be made in RAN4 #</a:t>
            </a:r>
            <a:r>
              <a:rPr lang="en-US" sz="2000" dirty="0" smtClean="0"/>
              <a:t>79</a:t>
            </a:r>
            <a:endParaRPr lang="en-GB" sz="2000" dirty="0"/>
          </a:p>
        </p:txBody>
      </p:sp>
      <p:sp>
        <p:nvSpPr>
          <p:cNvPr id="4100" name="Slide Number Placeholder 3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068B7385-A508-4F2E-9672-6BA6EA3C0FB6}" type="slidenum">
              <a:rPr lang="en-US" altLang="en-US" sz="1200" smtClean="0">
                <a:solidFill>
                  <a:srgbClr val="898989"/>
                </a:solidFill>
              </a:rPr>
              <a:pPr>
                <a:spcBef>
                  <a:spcPct val="0"/>
                </a:spcBef>
                <a:buFontTx/>
                <a:buNone/>
              </a:pPr>
              <a:t>4</a:t>
            </a:fld>
            <a:endParaRPr lang="en-US" altLang="en-US" sz="1200" smtClean="0">
              <a:solidFill>
                <a:srgbClr val="898989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7705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Props1.xml><?xml version="1.0" encoding="utf-8"?>
<ds:datastoreItem xmlns:ds="http://schemas.openxmlformats.org/officeDocument/2006/customXml" ds:itemID="{200F65EB-5730-43A8-9AFA-15BFC5DC8F7F}">
  <ds:schemaRefs>
    <ds:schemaRef ds:uri="66EEDB98-F073-460B-B9B0-9643F9FE785E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http://purl.org/dc/elements/1.1/"/>
    <ds:schemaRef ds:uri="http://schemas.microsoft.com/office/2006/metadata/properties"/>
    <ds:schemaRef ds:uri="17c5c574-4f42-45b3-8a7f-77d8e859d074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5161</TotalTime>
  <Words>315</Words>
  <Application>Microsoft Office PowerPoint</Application>
  <PresentationFormat>On-screen Show (4:3)</PresentationFormat>
  <Paragraphs>57</Paragraphs>
  <Slides>4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宋体</vt:lpstr>
      <vt:lpstr>宋体</vt:lpstr>
      <vt:lpstr>Arial</vt:lpstr>
      <vt:lpstr>Calibri</vt:lpstr>
      <vt:lpstr>Times New Roman</vt:lpstr>
      <vt:lpstr>Office Theme</vt:lpstr>
      <vt:lpstr>WF on DL Control Channel IM UE Capabilities</vt:lpstr>
      <vt:lpstr>Background</vt:lpstr>
      <vt:lpstr>Way Forward (1)</vt:lpstr>
      <vt:lpstr>Way Forward (2)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Intel Corporation</dc:creator>
  <cp:keywords>CTPClassification=CTP_PUBLIC:VisualMarkings=</cp:keywords>
  <cp:lastModifiedBy>Intel</cp:lastModifiedBy>
  <cp:revision>515</cp:revision>
  <dcterms:created xsi:type="dcterms:W3CDTF">2013-05-13T16:02:00Z</dcterms:created>
  <dcterms:modified xsi:type="dcterms:W3CDTF">2016-04-15T14:05:06Z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sflag">
    <vt:lpwstr>1447796949</vt:lpwstr>
  </property>
  <property fmtid="{D5CDD505-2E9C-101B-9397-08002B2CF9AE}" pid="7" name="TitusGUID">
    <vt:lpwstr>3e6b917f-7b4b-4cb2-bc96-174da399b99f</vt:lpwstr>
  </property>
  <property fmtid="{D5CDD505-2E9C-101B-9397-08002B2CF9AE}" pid="8" name="CTP_TimeStamp">
    <vt:lpwstr>2016-04-15 14:05:06Z</vt:lpwstr>
  </property>
  <property fmtid="{D5CDD505-2E9C-101B-9397-08002B2CF9AE}" pid="9" name="CTP_BU">
    <vt:lpwstr>NA</vt:lpwstr>
  </property>
  <property fmtid="{D5CDD505-2E9C-101B-9397-08002B2CF9AE}" pid="10" name="CTP_IDSID">
    <vt:lpwstr>NA</vt:lpwstr>
  </property>
  <property fmtid="{D5CDD505-2E9C-101B-9397-08002B2CF9AE}" pid="11" name="CTP_WWID">
    <vt:lpwstr>NA</vt:lpwstr>
  </property>
  <property fmtid="{D5CDD505-2E9C-101B-9397-08002B2CF9AE}" pid="12" name="CTPClassification">
    <vt:lpwstr>CTP_PUBLIC</vt:lpwstr>
  </property>
</Properties>
</file>