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72" r:id="rId4"/>
    <p:sldId id="275" r:id="rId5"/>
    <p:sldId id="276" r:id="rId6"/>
    <p:sldId id="267" r:id="rId7"/>
    <p:sldId id="27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17" autoAdjust="0"/>
    <p:restoredTop sz="92811" autoAdjust="0"/>
  </p:normalViewPr>
  <p:slideViewPr>
    <p:cSldViewPr>
      <p:cViewPr varScale="1">
        <p:scale>
          <a:sx n="89" d="100"/>
          <a:sy n="89" d="100"/>
        </p:scale>
        <p:origin x="57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2016/4/1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San Jose, Del Cabo, Mexico, 11 – 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adjacent channel coexistence scenarios </a:t>
            </a:r>
            <a:r>
              <a:rPr lang="en-US" altLang="ja-JP" sz="4400" b="1" dirty="0" smtClean="0"/>
              <a:t>and</a:t>
            </a:r>
            <a:r>
              <a:rPr lang="ko-KR" altLang="en-US" sz="4400" b="1" smtClean="0"/>
              <a:t> </a:t>
            </a:r>
            <a:r>
              <a:rPr lang="en-US" altLang="ko-KR" sz="4400" b="1" dirty="0" smtClean="0"/>
              <a:t>parameters</a:t>
            </a:r>
            <a:r>
              <a:rPr lang="ko-KR" altLang="en-US" sz="4400" b="1" smtClean="0"/>
              <a:t> </a:t>
            </a:r>
            <a:r>
              <a:rPr lang="en-US" altLang="ko-KR" sz="4400" b="1" dirty="0" smtClean="0"/>
              <a:t>at 5.9GHz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162050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Define adjacent channel coexistence evaluations scenarios and parameters at 5.9GHz V2V Services during </a:t>
            </a:r>
            <a:r>
              <a:rPr lang="en-US" altLang="ja-JP" dirty="0"/>
              <a:t>3</a:t>
            </a:r>
            <a:r>
              <a:rPr lang="en-US" altLang="ja-JP" dirty="0" smtClean="0"/>
              <a:t> meeting times </a:t>
            </a:r>
            <a:r>
              <a:rPr kumimoji="1" lang="en-US" altLang="ja-JP" dirty="0" smtClean="0"/>
              <a:t>in RAN WG4. (restricted time limit to complete V2V Core requirements)</a:t>
            </a:r>
          </a:p>
          <a:p>
            <a:endParaRPr lang="en-US" altLang="ja-JP" dirty="0"/>
          </a:p>
          <a:p>
            <a:pPr marL="514350" indent="-514350">
              <a:buAutoNum type="arabicParenR"/>
            </a:pPr>
            <a:r>
              <a:rPr lang="en-US" altLang="ja-JP" dirty="0" smtClean="0"/>
              <a:t>5.9GHz operating frequency </a:t>
            </a:r>
            <a:endParaRPr lang="en-US" altLang="ja-JP" dirty="0"/>
          </a:p>
          <a:p>
            <a:pPr lvl="1"/>
            <a:r>
              <a:rPr lang="en-US" altLang="ja-JP" sz="2700" dirty="0" smtClean="0"/>
              <a:t>Adjacent channel coexistence evaluation with DSRC/802.11p in ITS spectrum</a:t>
            </a:r>
            <a:endParaRPr lang="en-US" altLang="ja-JP" sz="2700" dirty="0"/>
          </a:p>
          <a:p>
            <a:pPr lvl="1"/>
            <a:r>
              <a:rPr lang="en-US" altLang="ja-JP" dirty="0"/>
              <a:t>Consider following interference scenarios </a:t>
            </a:r>
          </a:p>
          <a:p>
            <a:pPr lvl="2"/>
            <a:r>
              <a:rPr lang="en-US" altLang="ja-JP" dirty="0" smtClean="0"/>
              <a:t>V2V UE-to-DSRC UE </a:t>
            </a:r>
            <a:endParaRPr lang="en-US" altLang="ja-JP" dirty="0"/>
          </a:p>
          <a:p>
            <a:pPr lvl="2"/>
            <a:r>
              <a:rPr lang="en-US" altLang="ja-JP" dirty="0" smtClean="0"/>
              <a:t>DSRC UE-to-V2V UE</a:t>
            </a:r>
            <a:endParaRPr lang="en-US" altLang="ja-JP" dirty="0"/>
          </a:p>
          <a:p>
            <a:pPr lvl="1">
              <a:buFont typeface="Wingdings" panose="05000000000000000000" pitchFamily="2" charset="2"/>
              <a:buChar char="v"/>
            </a:pPr>
            <a:endParaRPr lang="en-US" altLang="ja-JP" sz="29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900" dirty="0" smtClean="0"/>
              <a:t> Deployment </a:t>
            </a:r>
            <a:r>
              <a:rPr lang="en-US" altLang="ja-JP" sz="2900" dirty="0"/>
              <a:t>simulation </a:t>
            </a:r>
            <a:r>
              <a:rPr lang="en-US" altLang="ja-JP" sz="2900" dirty="0" smtClean="0"/>
              <a:t>parameters  based on TR36.885</a:t>
            </a:r>
          </a:p>
          <a:p>
            <a:pPr marL="457200" lvl="1" indent="0">
              <a:buNone/>
            </a:pPr>
            <a:endParaRPr lang="en-US" altLang="ja-JP" sz="29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Coexistence Scenarios at 5.9GHz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805264"/>
          </a:xfrm>
        </p:spPr>
        <p:txBody>
          <a:bodyPr anchor="ctr"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en-US" altLang="ja-JP" sz="2800" dirty="0" smtClean="0"/>
              <a:t>Case 1 (Aggressor-Victim)</a:t>
            </a:r>
          </a:p>
          <a:p>
            <a:pPr marL="857250" lvl="1" indent="-457200"/>
            <a:r>
              <a:rPr kumimoji="1" lang="en-US" altLang="ja-JP" sz="2400" dirty="0" smtClean="0"/>
              <a:t>V2V UE-to-DSRC UE</a:t>
            </a:r>
          </a:p>
          <a:p>
            <a:pPr marL="800100" lvl="2" indent="0">
              <a:buNone/>
            </a:pPr>
            <a:endParaRPr kumimoji="1" lang="en-US" altLang="ja-JP" sz="20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457200" lvl="1" indent="0">
              <a:buNone/>
            </a:pPr>
            <a:endParaRPr lang="en-US" altLang="ja-JP" sz="2400" dirty="0" smtClean="0"/>
          </a:p>
          <a:p>
            <a:pPr marL="514350" indent="-514350">
              <a:buAutoNum type="arabicParenR"/>
            </a:pPr>
            <a:r>
              <a:rPr lang="en-US" altLang="ja-JP" sz="2800" dirty="0" smtClean="0"/>
              <a:t>Case 2 (Aggressor-Victim</a:t>
            </a:r>
            <a:r>
              <a:rPr lang="en-US" altLang="ja-JP" sz="2800" dirty="0"/>
              <a:t>)</a:t>
            </a:r>
          </a:p>
          <a:p>
            <a:pPr marL="857250" lvl="1" indent="-457200"/>
            <a:r>
              <a:rPr lang="en-US" altLang="ja-JP" sz="2400" dirty="0" smtClean="0"/>
              <a:t>DSRC UE-to-V2V UE</a:t>
            </a:r>
            <a:endParaRPr lang="en-US" altLang="ja-JP" dirty="0" smtClean="0"/>
          </a:p>
          <a:p>
            <a:pPr marL="457200" lvl="1" indent="0">
              <a:buNone/>
            </a:pPr>
            <a:endParaRPr lang="en-US" altLang="ja-JP" sz="3000" dirty="0" smtClean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</a:t>
            </a:r>
            <a:r>
              <a:rPr lang="en-US" altLang="ja-JP" sz="2400" dirty="0" smtClean="0"/>
              <a:t>Consider V2V based on PC5 operation at 5.9GHz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ja-JP" sz="2000" dirty="0"/>
              <a:t> </a:t>
            </a:r>
            <a:r>
              <a:rPr lang="en-US" altLang="ja-JP" sz="2000" dirty="0" smtClean="0"/>
              <a:t>No LBT mechanism for LTE based V2V UE, follow resource Schedule Assignment (SA).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ja-JP" sz="2400" dirty="0"/>
              <a:t> DSRC deployment simulation parameters are </a:t>
            </a:r>
            <a:r>
              <a:rPr lang="en-US" altLang="ja-JP" sz="2400" dirty="0" smtClean="0"/>
              <a:t>used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ja-JP" sz="2000" dirty="0" smtClean="0"/>
              <a:t>Max. output power of UE: 23dBm/33dBm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ja-JP" sz="2000" dirty="0" smtClean="0"/>
              <a:t>Unwanted emission limits and adjacent channel rejection</a:t>
            </a:r>
            <a:endParaRPr lang="en-US" altLang="ja-JP" sz="2000" dirty="0"/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grpSp>
        <p:nvGrpSpPr>
          <p:cNvPr id="21" name="그룹 20"/>
          <p:cNvGrpSpPr/>
          <p:nvPr/>
        </p:nvGrpSpPr>
        <p:grpSpPr>
          <a:xfrm>
            <a:off x="5076056" y="1860016"/>
            <a:ext cx="3768486" cy="1064928"/>
            <a:chOff x="0" y="0"/>
            <a:chExt cx="4032448" cy="1138320"/>
          </a:xfrm>
        </p:grpSpPr>
        <p:sp>
          <p:nvSpPr>
            <p:cNvPr id="24" name="TextBox 35"/>
            <p:cNvSpPr txBox="1"/>
            <p:nvPr/>
          </p:nvSpPr>
          <p:spPr>
            <a:xfrm>
              <a:off x="1416420" y="374909"/>
              <a:ext cx="1413183" cy="573744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sv-SE" sz="2800" b="1"/>
                <a:t>DSRC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0" y="376672"/>
              <a:ext cx="1413183" cy="573744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sv-SE" sz="2800" b="1"/>
                <a:t>V2V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>
            <a:xfrm>
              <a:off x="0" y="948651"/>
              <a:ext cx="376848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38"/>
            <p:cNvSpPr txBox="1"/>
            <p:nvPr/>
          </p:nvSpPr>
          <p:spPr>
            <a:xfrm>
              <a:off x="3768487" y="728503"/>
              <a:ext cx="263961" cy="40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v-SE" sz="24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>
            <a:xfrm>
              <a:off x="1014091" y="0"/>
              <a:ext cx="807533" cy="3196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sv-SE"/>
            </a:p>
          </p:txBody>
        </p:sp>
      </p:grpSp>
      <p:sp>
        <p:nvSpPr>
          <p:cNvPr id="22" name="Right Arrow 15"/>
          <p:cNvSpPr/>
          <p:nvPr/>
        </p:nvSpPr>
        <p:spPr>
          <a:xfrm rot="16200000">
            <a:off x="6036837" y="2480139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sv-SE" dirty="0"/>
          </a:p>
        </p:txBody>
      </p:sp>
      <p:sp>
        <p:nvSpPr>
          <p:cNvPr id="23" name="Right Arrow 15"/>
          <p:cNvSpPr/>
          <p:nvPr/>
        </p:nvSpPr>
        <p:spPr>
          <a:xfrm rot="16200000">
            <a:off x="7373451" y="2477748"/>
            <a:ext cx="422623" cy="39929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sv-SE"/>
          </a:p>
        </p:txBody>
      </p:sp>
      <p:grpSp>
        <p:nvGrpSpPr>
          <p:cNvPr id="32" name="그룹 31"/>
          <p:cNvGrpSpPr/>
          <p:nvPr/>
        </p:nvGrpSpPr>
        <p:grpSpPr>
          <a:xfrm>
            <a:off x="5123993" y="3588207"/>
            <a:ext cx="3768487" cy="1064929"/>
            <a:chOff x="0" y="0"/>
            <a:chExt cx="3768487" cy="1064929"/>
          </a:xfrm>
        </p:grpSpPr>
        <p:sp>
          <p:nvSpPr>
            <p:cNvPr id="33" name="TextBox 3"/>
            <p:cNvSpPr txBox="1"/>
            <p:nvPr/>
          </p:nvSpPr>
          <p:spPr>
            <a:xfrm>
              <a:off x="0" y="350737"/>
              <a:ext cx="1320677" cy="536752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sv-SE" sz="2800" b="1"/>
                <a:t>V2V</a:t>
              </a:r>
            </a:p>
          </p:txBody>
        </p:sp>
        <p:sp>
          <p:nvSpPr>
            <p:cNvPr id="34" name="TextBox 4"/>
            <p:cNvSpPr txBox="1"/>
            <p:nvPr/>
          </p:nvSpPr>
          <p:spPr>
            <a:xfrm>
              <a:off x="1314675" y="350848"/>
              <a:ext cx="1320677" cy="536400"/>
            </a:xfrm>
            <a:prstGeom prst="rect">
              <a:avLst/>
            </a:prstGeom>
            <a:noFill/>
            <a:ln w="25400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sv-SE" sz="2800" b="1"/>
                <a:t>DSRC</a:t>
              </a:r>
            </a:p>
          </p:txBody>
        </p:sp>
        <p:cxnSp>
          <p:nvCxnSpPr>
            <p:cNvPr id="35" name="Straight Arrow Connector 8"/>
            <p:cNvCxnSpPr/>
            <p:nvPr/>
          </p:nvCxnSpPr>
          <p:spPr>
            <a:xfrm>
              <a:off x="0" y="887489"/>
              <a:ext cx="3521805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6"/>
            <p:cNvSpPr txBox="1"/>
            <p:nvPr/>
          </p:nvSpPr>
          <p:spPr>
            <a:xfrm>
              <a:off x="3521805" y="681534"/>
              <a:ext cx="246682" cy="38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v-SE" sz="2400" b="1" i="1"/>
                <a:t>f</a:t>
              </a:r>
            </a:p>
          </p:txBody>
        </p:sp>
        <p:sp>
          <p:nvSpPr>
            <p:cNvPr id="42" name="Right Arrow 15"/>
            <p:cNvSpPr/>
            <p:nvPr/>
          </p:nvSpPr>
          <p:spPr>
            <a:xfrm rot="10800000">
              <a:off x="947709" y="0"/>
              <a:ext cx="754672" cy="29899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sv-SE"/>
            </a:p>
          </p:txBody>
        </p:sp>
        <p:sp>
          <p:nvSpPr>
            <p:cNvPr id="43" name="Right Arrow 15"/>
            <p:cNvSpPr/>
            <p:nvPr/>
          </p:nvSpPr>
          <p:spPr>
            <a:xfrm rot="16200000">
              <a:off x="940438" y="590533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sv-SE"/>
            </a:p>
          </p:txBody>
        </p:sp>
        <p:sp>
          <p:nvSpPr>
            <p:cNvPr id="44" name="Right Arrow 15"/>
            <p:cNvSpPr/>
            <p:nvPr/>
          </p:nvSpPr>
          <p:spPr>
            <a:xfrm rot="16200000">
              <a:off x="2276304" y="597995"/>
              <a:ext cx="422623" cy="3992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163297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General paramters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4006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 smtClean="0"/>
              <a:t>Deployment scenarios</a:t>
            </a:r>
            <a:r>
              <a:rPr lang="en-US" altLang="ko-KR" sz="2800" smtClean="0"/>
              <a:t>: </a:t>
            </a:r>
            <a:r>
              <a:rPr lang="en-US" altLang="ko-KR" sz="2800" smtClean="0"/>
              <a:t>Urban </a:t>
            </a:r>
            <a:r>
              <a:rPr lang="en-US" altLang="ko-KR" sz="2800" dirty="0" smtClean="0"/>
              <a:t>case </a:t>
            </a:r>
          </a:p>
          <a:p>
            <a:r>
              <a:rPr lang="en-US" altLang="ko-KR" sz="2800" dirty="0" smtClean="0"/>
              <a:t>Simulation Block Size : </a:t>
            </a:r>
          </a:p>
          <a:p>
            <a:pPr lvl="1"/>
            <a:r>
              <a:rPr lang="en-US" altLang="ko-KR" sz="2400" dirty="0" smtClean="0"/>
              <a:t>Urban : Manhattan grid model: 3*433m, 3* 250m (in page 6)</a:t>
            </a:r>
          </a:p>
          <a:p>
            <a:endParaRPr lang="en-US" altLang="ko-KR" sz="2800" dirty="0" smtClean="0"/>
          </a:p>
          <a:p>
            <a:r>
              <a:rPr lang="en-US" altLang="ko-KR" sz="2800" dirty="0" smtClean="0"/>
              <a:t>Absolute </a:t>
            </a:r>
            <a:r>
              <a:rPr lang="en-US" altLang="ko-KR" sz="2800" dirty="0"/>
              <a:t>vehicle speed for </a:t>
            </a:r>
            <a:r>
              <a:rPr lang="en-US" altLang="ko-KR" sz="2800" dirty="0" smtClean="0"/>
              <a:t>urban</a:t>
            </a:r>
          </a:p>
          <a:p>
            <a:pPr lvl="1"/>
            <a:r>
              <a:rPr lang="en-US" altLang="ko-KR" sz="2400" dirty="0"/>
              <a:t>Urban : 15km/h, 60km/h</a:t>
            </a:r>
          </a:p>
          <a:p>
            <a:pPr lvl="1"/>
            <a:r>
              <a:rPr lang="en-US" altLang="ko-KR" sz="2400" dirty="0" smtClean="0"/>
              <a:t>Used only to decide vehicle density. </a:t>
            </a:r>
          </a:p>
          <a:p>
            <a:pPr lvl="1"/>
            <a:r>
              <a:rPr lang="en-US" altLang="ko-KR" sz="2400" dirty="0" smtClean="0"/>
              <a:t>Fixed location will be considered for adjacent coexistence evaluation.</a:t>
            </a:r>
          </a:p>
          <a:p>
            <a:pPr lvl="1"/>
            <a:r>
              <a:rPr lang="en-US" altLang="ko-KR" sz="2400" dirty="0" smtClean="0"/>
              <a:t>Vehicle density : Follow TR36.885</a:t>
            </a:r>
            <a:endParaRPr lang="en-US" altLang="ko-KR" sz="2000" dirty="0" smtClean="0"/>
          </a:p>
          <a:p>
            <a:pPr lvl="1"/>
            <a:r>
              <a:rPr lang="en-US" altLang="ko-KR" sz="2400" dirty="0" smtClean="0"/>
              <a:t># of activate UEs per V2V cell: Round (</a:t>
            </a:r>
            <a:r>
              <a:rPr lang="en-US" altLang="ko-KR" sz="2400" dirty="0"/>
              <a:t>5</a:t>
            </a:r>
            <a:r>
              <a:rPr lang="en-US" altLang="ko-KR" sz="2400" dirty="0" smtClean="0"/>
              <a:t>% * # of total dropped UEs/cell)</a:t>
            </a:r>
          </a:p>
          <a:p>
            <a:pPr lvl="1"/>
            <a:r>
              <a:rPr lang="en-US" altLang="ko-KR" sz="2400" dirty="0" smtClean="0"/>
              <a:t># of activate UEs per DSRC cell: 1UE (whole BW)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132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</p:spPr>
        <p:txBody>
          <a:bodyPr>
            <a:normAutofit fontScale="90000"/>
          </a:bodyPr>
          <a:lstStyle/>
          <a:p>
            <a:r>
              <a:rPr kumimoji="1" lang="sv-SE" altLang="ja-JP" dirty="0" smtClean="0"/>
              <a:t>Parameters at 5.9GHz operating frequency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40060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 </a:t>
            </a:r>
          </a:p>
          <a:p>
            <a:pPr marL="857250" lvl="1" indent="-457200"/>
            <a:r>
              <a:rPr lang="en-US" altLang="ja-JP" dirty="0"/>
              <a:t>V2V </a:t>
            </a:r>
            <a:r>
              <a:rPr lang="en-US" altLang="ja-JP" dirty="0" smtClean="0"/>
              <a:t>UE-to-DSRC UE : </a:t>
            </a:r>
            <a:r>
              <a:rPr lang="en-US" altLang="ja-JP" dirty="0"/>
              <a:t>F</a:t>
            </a:r>
            <a:r>
              <a:rPr lang="en-US" altLang="ja-JP" dirty="0" smtClean="0"/>
              <a:t>ollow TR 36.885</a:t>
            </a:r>
          </a:p>
          <a:p>
            <a:pPr marL="857250" lvl="1" indent="-457200"/>
            <a:r>
              <a:rPr lang="en-US" altLang="ja-JP" dirty="0" smtClean="0"/>
              <a:t>DSRC UE-to-V2V UE : Follow TR36.885</a:t>
            </a:r>
          </a:p>
          <a:p>
            <a:endParaRPr lang="sv-SE" altLang="ko-KR" dirty="0" smtClean="0"/>
          </a:p>
          <a:p>
            <a:r>
              <a:rPr lang="sv-SE" altLang="ko-KR" dirty="0" smtClean="0"/>
              <a:t>ACLR </a:t>
            </a:r>
            <a:r>
              <a:rPr lang="sv-SE" altLang="ko-KR" dirty="0"/>
              <a:t>and ACS values for </a:t>
            </a:r>
            <a:r>
              <a:rPr lang="sv-SE" altLang="ko-KR" dirty="0" smtClean="0"/>
              <a:t>DSRC UE (10MHz)</a:t>
            </a:r>
          </a:p>
          <a:p>
            <a:pPr lvl="1"/>
            <a:r>
              <a:rPr lang="sv-SE" altLang="ko-KR" dirty="0" smtClean="0"/>
              <a:t>UE ACLR=26dB (max. Power 23dBm)/ 38dB(max. Power 33dBm)</a:t>
            </a:r>
          </a:p>
          <a:p>
            <a:pPr lvl="1"/>
            <a:r>
              <a:rPr lang="sv-SE" altLang="ko-KR" dirty="0" smtClean="0"/>
              <a:t>UE ACS=34/37/40dB </a:t>
            </a:r>
          </a:p>
          <a:p>
            <a:r>
              <a:rPr lang="sv-SE" altLang="ko-KR" dirty="0" smtClean="0"/>
              <a:t>ACLR </a:t>
            </a:r>
            <a:r>
              <a:rPr lang="sv-SE" altLang="ko-KR" dirty="0"/>
              <a:t>and ACS values for V2V </a:t>
            </a:r>
            <a:r>
              <a:rPr lang="sv-SE" altLang="ko-KR" dirty="0" smtClean="0"/>
              <a:t>UE (10MHz)</a:t>
            </a:r>
            <a:endParaRPr lang="sv-SE" altLang="ko-KR" dirty="0"/>
          </a:p>
          <a:p>
            <a:pPr lvl="1"/>
            <a:r>
              <a:rPr lang="sv-SE" altLang="ko-KR" dirty="0"/>
              <a:t>UE ACLR=30dB, UE ACS=33dB</a:t>
            </a:r>
          </a:p>
          <a:p>
            <a:pPr lvl="1"/>
            <a:r>
              <a:rPr lang="sv-SE" altLang="ko-KR" dirty="0" smtClean="0"/>
              <a:t>For power class 3 V2V UE, RAN4 consider ACLR1 and ACLR2</a:t>
            </a:r>
          </a:p>
          <a:p>
            <a:r>
              <a:rPr lang="sv-SE" altLang="ko-KR" dirty="0" smtClean="0"/>
              <a:t>Detail parameters can be revised in future meeting.</a:t>
            </a:r>
          </a:p>
          <a:p>
            <a:pPr lvl="2"/>
            <a:endParaRPr lang="sv-SE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2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Static simulations</a:t>
            </a:r>
          </a:p>
          <a:p>
            <a:pPr lvl="1"/>
            <a:r>
              <a:rPr lang="sv-SE" dirty="0" smtClean="0"/>
              <a:t>Monte-carlo based static simulations.</a:t>
            </a:r>
          </a:p>
          <a:p>
            <a:endParaRPr lang="sv-SE" dirty="0"/>
          </a:p>
          <a:p>
            <a:r>
              <a:rPr lang="sv-SE" dirty="0" smtClean="0"/>
              <a:t>Evaluation metric</a:t>
            </a:r>
          </a:p>
          <a:p>
            <a:pPr lvl="1"/>
            <a:r>
              <a:rPr lang="sv-SE" dirty="0" smtClean="0"/>
              <a:t>DSRC system Throughput </a:t>
            </a:r>
            <a:r>
              <a:rPr lang="sv-SE" dirty="0"/>
              <a:t>degradation </a:t>
            </a:r>
            <a:r>
              <a:rPr lang="sv-SE" dirty="0" smtClean="0"/>
              <a:t>due </a:t>
            </a:r>
            <a:r>
              <a:rPr lang="sv-SE" dirty="0"/>
              <a:t>to adjacent channel interferer(s</a:t>
            </a:r>
            <a:r>
              <a:rPr lang="sv-SE" dirty="0" smtClean="0"/>
              <a:t>)  </a:t>
            </a:r>
          </a:p>
          <a:p>
            <a:pPr lvl="1"/>
            <a:r>
              <a:rPr lang="en-US" altLang="ko-KR" dirty="0" smtClean="0"/>
              <a:t>Need </a:t>
            </a:r>
            <a:r>
              <a:rPr lang="en-US" altLang="ko-KR" dirty="0"/>
              <a:t>f</a:t>
            </a:r>
            <a:r>
              <a:rPr lang="en-US" altLang="ko-KR" dirty="0" smtClean="0"/>
              <a:t>urther </a:t>
            </a:r>
            <a:r>
              <a:rPr lang="en-US" altLang="ko-KR" dirty="0"/>
              <a:t>discussion </a:t>
            </a:r>
            <a:r>
              <a:rPr lang="en-US" altLang="ko-KR" dirty="0" smtClean="0"/>
              <a:t>on evaluation metric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f</a:t>
            </a:r>
            <a:r>
              <a:rPr lang="en-US" dirty="0" smtClean="0"/>
              <a:t>or the V2V victim scenarios. </a:t>
            </a:r>
          </a:p>
          <a:p>
            <a:pPr lvl="2"/>
            <a:r>
              <a:rPr lang="en-US" dirty="0" smtClean="0"/>
              <a:t>Encourage vendors 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provide their view on this since RAN1 has ongoing discussion on the detail of the parameters (e.g. RB allocation and RS design)</a:t>
            </a:r>
            <a:endParaRPr lang="sv-S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72608"/>
          </a:xfrm>
        </p:spPr>
        <p:txBody>
          <a:bodyPr>
            <a:normAutofit/>
          </a:bodyPr>
          <a:lstStyle/>
          <a:p>
            <a:r>
              <a:rPr lang="sv-SE" altLang="ko-KR" dirty="0" smtClean="0"/>
              <a:t>Coexistence scenarios</a:t>
            </a:r>
          </a:p>
          <a:p>
            <a:pPr lvl="1"/>
            <a:r>
              <a:rPr lang="sv-SE" altLang="ko-KR" dirty="0" smtClean="0"/>
              <a:t>Coexistence Scenario </a:t>
            </a:r>
            <a:r>
              <a:rPr lang="en-US" altLang="ja-JP" dirty="0" smtClean="0"/>
              <a:t>(Aggressor-Victim) </a:t>
            </a:r>
            <a:r>
              <a:rPr lang="sv-SE" altLang="ja-JP" dirty="0" smtClean="0"/>
              <a:t>at 5.9GHz operating frequency</a:t>
            </a:r>
            <a:endParaRPr lang="sv-SE" altLang="ko-KR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altLang="ja-JP" dirty="0" smtClean="0"/>
              <a:t> V2V </a:t>
            </a:r>
            <a:r>
              <a:rPr lang="en-US" altLang="ja-JP" dirty="0"/>
              <a:t>UE-to-DSRC </a:t>
            </a:r>
            <a:r>
              <a:rPr lang="en-US" altLang="ja-JP" dirty="0" smtClean="0"/>
              <a:t>UE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altLang="ja-JP" dirty="0" smtClean="0"/>
              <a:t> DSRC </a:t>
            </a:r>
            <a:r>
              <a:rPr lang="en-US" altLang="ja-JP" dirty="0"/>
              <a:t>UE-to-V2V </a:t>
            </a:r>
            <a:r>
              <a:rPr lang="en-US" altLang="ja-JP" dirty="0" smtClean="0"/>
              <a:t>UE</a:t>
            </a:r>
          </a:p>
          <a:p>
            <a:pPr lvl="2">
              <a:buFont typeface="Wingdings" panose="05000000000000000000" pitchFamily="2" charset="2"/>
              <a:buChar char="v"/>
            </a:pPr>
            <a:endParaRPr lang="en-US" altLang="ko-KR" sz="2000" dirty="0"/>
          </a:p>
          <a:p>
            <a:r>
              <a:rPr lang="en-US" altLang="ko-KR" dirty="0" smtClean="0"/>
              <a:t>Coexistence parameters</a:t>
            </a:r>
          </a:p>
          <a:p>
            <a:pPr lvl="1"/>
            <a:r>
              <a:rPr lang="en-US" altLang="ko-KR" dirty="0" smtClean="0"/>
              <a:t>Consider these proposed parameters to evaluate adjacent channel coexistence at 5.9GHz </a:t>
            </a:r>
            <a:endParaRPr lang="sv-SE" altLang="ko-KR" dirty="0" smtClean="0"/>
          </a:p>
          <a:p>
            <a:pPr marL="914400" lvl="2" indent="0">
              <a:buNone/>
            </a:pPr>
            <a:endParaRPr lang="sv-SE" altLang="ko-KR" dirty="0" smtClean="0"/>
          </a:p>
          <a:p>
            <a:pPr marL="914400" lvl="2" indent="0">
              <a:buNone/>
            </a:pPr>
            <a:endParaRPr lang="sv-SE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37969</TotalTime>
  <Words>433</Words>
  <Application>Microsoft Office PowerPoint</Application>
  <PresentationFormat>화면 슬라이드 쇼(4:3)</PresentationFormat>
  <Paragraphs>86</Paragraphs>
  <Slides>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ＭＳ Ｐゴシック</vt:lpstr>
      <vt:lpstr>맑은 고딕</vt:lpstr>
      <vt:lpstr>Arial</vt:lpstr>
      <vt:lpstr>Calibri</vt:lpstr>
      <vt:lpstr>Wingdings</vt:lpstr>
      <vt:lpstr>Office ​​テーマ</vt:lpstr>
      <vt:lpstr>PowerPoint 프레젠테이션</vt:lpstr>
      <vt:lpstr>Objective</vt:lpstr>
      <vt:lpstr>Coexistence Scenarios at 5.9GHz</vt:lpstr>
      <vt:lpstr>General paramters</vt:lpstr>
      <vt:lpstr>Parameters at 5.9GHz operating frequency</vt:lpstr>
      <vt:lpstr>Evaluation methodology</vt:lpstr>
      <vt:lpstr>Way Forward</vt:lpstr>
    </vt:vector>
  </TitlesOfParts>
  <Company>KDDI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V2V scenarios and parameters at 5.9GHz</dc:title>
  <dc:creator>suhwan Lim</dc:creator>
  <cp:lastModifiedBy>임수환/책임연구원/차세대표준(연)ACS팀(suhwan.lim@lge.com)</cp:lastModifiedBy>
  <cp:revision>196</cp:revision>
  <dcterms:created xsi:type="dcterms:W3CDTF">2015-01-05T09:38:53Z</dcterms:created>
  <dcterms:modified xsi:type="dcterms:W3CDTF">2016-04-01T02:29:29Z</dcterms:modified>
</cp:coreProperties>
</file>